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2" r:id="rId6"/>
    <p:sldId id="264" r:id="rId7"/>
    <p:sldId id="265" r:id="rId8"/>
    <p:sldId id="267" r:id="rId9"/>
    <p:sldId id="269" r:id="rId10"/>
    <p:sldId id="286" r:id="rId11"/>
    <p:sldId id="287" r:id="rId12"/>
    <p:sldId id="288" r:id="rId13"/>
    <p:sldId id="292" r:id="rId14"/>
    <p:sldId id="293" r:id="rId15"/>
    <p:sldId id="294" r:id="rId16"/>
    <p:sldId id="304" r:id="rId17"/>
    <p:sldId id="295" r:id="rId18"/>
    <p:sldId id="296" r:id="rId19"/>
    <p:sldId id="297" r:id="rId20"/>
    <p:sldId id="298" r:id="rId21"/>
    <p:sldId id="303" r:id="rId22"/>
    <p:sldId id="299" r:id="rId23"/>
    <p:sldId id="300" r:id="rId24"/>
    <p:sldId id="270" r:id="rId25"/>
    <p:sldId id="302" r:id="rId26"/>
    <p:sldId id="301" r:id="rId27"/>
    <p:sldId id="272" r:id="rId28"/>
    <p:sldId id="274" r:id="rId29"/>
    <p:sldId id="275" r:id="rId30"/>
    <p:sldId id="305" r:id="rId31"/>
    <p:sldId id="308" r:id="rId32"/>
    <p:sldId id="307" r:id="rId33"/>
    <p:sldId id="30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3" autoAdjust="0"/>
    <p:restoredTop sz="94660"/>
  </p:normalViewPr>
  <p:slideViewPr>
    <p:cSldViewPr snapToGrid="0">
      <p:cViewPr varScale="1">
        <p:scale>
          <a:sx n="75" d="100"/>
          <a:sy n="75" d="100"/>
        </p:scale>
        <p:origin x="82" y="3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C73A2C4C-3FD9-46C5-9325-6CE52DB26501}" type="datetimeFigureOut">
              <a:rPr lang="en-US" smtClean="0"/>
              <a:t>8/9/2021</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BB03C181-EA3B-456D-8FF2-AC864C1E2575}" type="slidenum">
              <a:rPr lang="en-US" smtClean="0"/>
              <a:t>‹#›</a:t>
            </a:fld>
            <a:endParaRPr lang="en-US"/>
          </a:p>
        </p:txBody>
      </p:sp>
    </p:spTree>
    <p:extLst>
      <p:ext uri="{BB962C8B-B14F-4D97-AF65-F5344CB8AC3E}">
        <p14:creationId xmlns:p14="http://schemas.microsoft.com/office/powerpoint/2010/main" val="18855002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3A2C4C-3FD9-46C5-9325-6CE52DB26501}"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417136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3A2C4C-3FD9-46C5-9325-6CE52DB26501}"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142827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3A2C4C-3FD9-46C5-9325-6CE52DB26501}" type="datetimeFigureOut">
              <a:rPr lang="en-US" smtClean="0"/>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358507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73A2C4C-3FD9-46C5-9325-6CE52DB26501}" type="datetimeFigureOut">
              <a:rPr lang="en-US" smtClean="0"/>
              <a:t>8/9/2021</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374683466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3A2C4C-3FD9-46C5-9325-6CE52DB26501}"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157818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3A2C4C-3FD9-46C5-9325-6CE52DB26501}" type="datetimeFigureOut">
              <a:rPr lang="en-US" smtClean="0"/>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166385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3A2C4C-3FD9-46C5-9325-6CE52DB26501}" type="datetimeFigureOut">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406053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A2C4C-3FD9-46C5-9325-6CE52DB26501}" type="datetimeFigureOut">
              <a:rPr lang="en-US" smtClean="0"/>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365873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73A2C4C-3FD9-46C5-9325-6CE52DB26501}" type="datetimeFigureOut">
              <a:rPr lang="en-US" smtClean="0"/>
              <a:t>8/9/2021</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BB03C181-EA3B-456D-8FF2-AC864C1E2575}"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69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C73A2C4C-3FD9-46C5-9325-6CE52DB26501}" type="datetimeFigureOut">
              <a:rPr lang="en-US" smtClean="0"/>
              <a:t>8/9/2021</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BB03C181-EA3B-456D-8FF2-AC864C1E2575}"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379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73A2C4C-3FD9-46C5-9325-6CE52DB26501}" type="datetimeFigureOut">
              <a:rPr lang="en-US" smtClean="0"/>
              <a:t>8/9/2021</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BB03C181-EA3B-456D-8FF2-AC864C1E2575}" type="slidenum">
              <a:rPr lang="en-US" smtClean="0"/>
              <a:t>‹#›</a:t>
            </a:fld>
            <a:endParaRPr lang="en-US"/>
          </a:p>
        </p:txBody>
      </p:sp>
    </p:spTree>
    <p:extLst>
      <p:ext uri="{BB962C8B-B14F-4D97-AF65-F5344CB8AC3E}">
        <p14:creationId xmlns:p14="http://schemas.microsoft.com/office/powerpoint/2010/main" val="2163874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NUL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NUL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E83FF-1489-4468-A940-900024BA8D12}"/>
              </a:ext>
            </a:extLst>
          </p:cNvPr>
          <p:cNvSpPr>
            <a:spLocks noGrp="1"/>
          </p:cNvSpPr>
          <p:nvPr>
            <p:ph type="ctrTitle"/>
          </p:nvPr>
        </p:nvSpPr>
        <p:spPr>
          <a:xfrm>
            <a:off x="0" y="1285875"/>
            <a:ext cx="12192000" cy="4300538"/>
          </a:xfrm>
          <a:solidFill>
            <a:schemeClr val="accent6">
              <a:lumMod val="40000"/>
              <a:lumOff val="60000"/>
            </a:schemeClr>
          </a:solidFill>
        </p:spPr>
        <p:txBody>
          <a:bodyPr/>
          <a:lstStyle/>
          <a:p>
            <a:pPr>
              <a:lnSpc>
                <a:spcPct val="100000"/>
              </a:lnSpc>
            </a:pPr>
            <a:br>
              <a:rPr lang="en-US" sz="4400" b="1" dirty="0">
                <a:latin typeface="Times New Roman" panose="02020603050405020304" pitchFamily="18" charset="0"/>
                <a:cs typeface="Times New Roman" panose="02020603050405020304" pitchFamily="18" charset="0"/>
              </a:rPr>
            </a:br>
            <a:br>
              <a:rPr lang="en-US" sz="4400" b="1" dirty="0">
                <a:latin typeface="Times New Roman" panose="02020603050405020304" pitchFamily="18" charset="0"/>
                <a:cs typeface="Times New Roman" panose="02020603050405020304" pitchFamily="18" charset="0"/>
              </a:rPr>
            </a:b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GIÁO DỤC AN TOÀN GIAO THÔNG CHO TRẺ TRONG CÁC CƠ SỞ GIÁO </a:t>
            </a:r>
            <a:r>
              <a:rPr lang="en-US" sz="4400" b="1" dirty="0" err="1">
                <a:latin typeface="Times New Roman" panose="02020603050405020304" pitchFamily="18" charset="0"/>
                <a:cs typeface="Times New Roman" panose="02020603050405020304" pitchFamily="18" charset="0"/>
              </a:rPr>
              <a:t>DỤC</a:t>
            </a:r>
            <a:r>
              <a:rPr lang="en-US" sz="4400" b="1" dirty="0">
                <a:latin typeface="Times New Roman" panose="02020603050405020304" pitchFamily="18" charset="0"/>
                <a:cs typeface="Times New Roman" panose="02020603050405020304" pitchFamily="18" charset="0"/>
              </a:rPr>
              <a:t> MẦM NON</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t>
            </a:r>
            <a:r>
              <a:rPr lang="en-US" sz="2800" b="1" i="1" cap="none" dirty="0" err="1">
                <a:latin typeface="Times New Roman" panose="02020603050405020304" pitchFamily="18" charset="0"/>
                <a:cs typeface="Times New Roman" panose="02020603050405020304" pitchFamily="18" charset="0"/>
              </a:rPr>
              <a:t>Hà</a:t>
            </a:r>
            <a:r>
              <a:rPr lang="en-US" sz="2800" b="1" i="1" cap="none" dirty="0">
                <a:latin typeface="Times New Roman" panose="02020603050405020304" pitchFamily="18" charset="0"/>
                <a:cs typeface="Times New Roman" panose="02020603050405020304" pitchFamily="18" charset="0"/>
              </a:rPr>
              <a:t> Nội, </a:t>
            </a:r>
            <a:r>
              <a:rPr lang="en-US" sz="2800" b="1" i="1" cap="none" dirty="0" err="1">
                <a:latin typeface="Times New Roman" panose="02020603050405020304" pitchFamily="18" charset="0"/>
                <a:cs typeface="Times New Roman" panose="02020603050405020304" pitchFamily="18" charset="0"/>
              </a:rPr>
              <a:t>ngày</a:t>
            </a:r>
            <a:r>
              <a:rPr lang="en-US" sz="2800" b="1" i="1" cap="none" dirty="0">
                <a:latin typeface="Times New Roman" panose="02020603050405020304" pitchFamily="18" charset="0"/>
                <a:cs typeface="Times New Roman" panose="02020603050405020304" pitchFamily="18" charset="0"/>
              </a:rPr>
              <a:t> 11-13 </a:t>
            </a:r>
            <a:r>
              <a:rPr lang="en-US" sz="2800" b="1" i="1" cap="none" dirty="0" err="1">
                <a:latin typeface="Times New Roman" panose="02020603050405020304" pitchFamily="18" charset="0"/>
                <a:cs typeface="Times New Roman" panose="02020603050405020304" pitchFamily="18" charset="0"/>
              </a:rPr>
              <a:t>tháng</a:t>
            </a:r>
            <a:r>
              <a:rPr lang="en-US" sz="2800" b="1" i="1" cap="none" dirty="0">
                <a:latin typeface="Times New Roman" panose="02020603050405020304" pitchFamily="18" charset="0"/>
                <a:cs typeface="Times New Roman" panose="02020603050405020304" pitchFamily="18" charset="0"/>
              </a:rPr>
              <a:t> 8 năm 2021</a:t>
            </a:r>
            <a:br>
              <a:rPr lang="en-US" sz="2800" b="1" i="1" cap="none" dirty="0">
                <a:latin typeface="Times New Roman" panose="02020603050405020304" pitchFamily="18" charset="0"/>
                <a:cs typeface="Times New Roman" panose="02020603050405020304" pitchFamily="18" charset="0"/>
              </a:rPr>
            </a:br>
            <a:br>
              <a:rPr lang="en-US" sz="4400" b="1" dirty="0">
                <a:latin typeface="Times New Roman" panose="02020603050405020304" pitchFamily="18" charset="0"/>
                <a:cs typeface="Times New Roman" panose="02020603050405020304" pitchFamily="18" charset="0"/>
              </a:rPr>
            </a:br>
            <a:br>
              <a:rPr lang="en-US" sz="4400" b="1" dirty="0">
                <a:latin typeface="Times New Roman" panose="02020603050405020304" pitchFamily="18" charset="0"/>
                <a:cs typeface="Times New Roman" panose="02020603050405020304" pitchFamily="18" charset="0"/>
              </a:rPr>
            </a:br>
            <a:br>
              <a:rPr lang="en-US" sz="4400" b="1" dirty="0">
                <a:latin typeface="Times New Roman" panose="02020603050405020304" pitchFamily="18" charset="0"/>
                <a:cs typeface="Times New Roman" panose="02020603050405020304" pitchFamily="18" charset="0"/>
              </a:rPr>
            </a:br>
            <a:endParaRPr lang="en-US" sz="4400" b="1" dirty="0">
              <a:latin typeface="Times New Roman" panose="02020603050405020304" pitchFamily="18" charset="0"/>
              <a:cs typeface="Times New Roman" panose="02020603050405020304" pitchFamily="18" charset="0"/>
            </a:endParaRPr>
          </a:p>
        </p:txBody>
      </p:sp>
      <p:pic>
        <p:nvPicPr>
          <p:cNvPr id="3" name="Picture 4" descr="Tổ chức và hoạt động của Ủy ban An toàn giao thông">
            <a:extLst>
              <a:ext uri="{FF2B5EF4-FFF2-40B4-BE49-F238E27FC236}">
                <a16:creationId xmlns:a16="http://schemas.microsoft.com/office/drawing/2014/main" id="{D0F9A6D4-7C89-4700-AC23-5FB99A663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55" y="130978"/>
            <a:ext cx="2037474" cy="9866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4073" y="211873"/>
            <a:ext cx="3567086" cy="90572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9903" y="130978"/>
            <a:ext cx="2502911" cy="106051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8326" y="4521200"/>
            <a:ext cx="5643154" cy="2975293"/>
          </a:xfrm>
          <a:prstGeom prst="rect">
            <a:avLst/>
          </a:prstGeom>
        </p:spPr>
      </p:pic>
    </p:spTree>
    <p:extLst>
      <p:ext uri="{BB962C8B-B14F-4D97-AF65-F5344CB8AC3E}">
        <p14:creationId xmlns:p14="http://schemas.microsoft.com/office/powerpoint/2010/main" val="32513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27EC507-49EC-42B9-9BD0-F3FF2E5096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725425"/>
            <a:ext cx="7860632" cy="5407150"/>
          </a:xfrm>
        </p:spPr>
      </p:pic>
      <p:pic>
        <p:nvPicPr>
          <p:cNvPr id="3" name="Picture 2">
            <a:extLst>
              <a:ext uri="{FF2B5EF4-FFF2-40B4-BE49-F238E27FC236}">
                <a16:creationId xmlns:a16="http://schemas.microsoft.com/office/drawing/2014/main" id="{1F1F8E56-E429-444C-A56F-F562EA74E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520" y="274320"/>
            <a:ext cx="8768080" cy="6309360"/>
          </a:xfrm>
          <a:prstGeom prst="rect">
            <a:avLst/>
          </a:prstGeom>
        </p:spPr>
      </p:pic>
    </p:spTree>
    <p:extLst>
      <p:ext uri="{BB962C8B-B14F-4D97-AF65-F5344CB8AC3E}">
        <p14:creationId xmlns:p14="http://schemas.microsoft.com/office/powerpoint/2010/main" val="735512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52C57B-889F-4B0C-90E3-C972C8006324}"/>
              </a:ext>
            </a:extLst>
          </p:cNvPr>
          <p:cNvSpPr txBox="1"/>
          <p:nvPr/>
        </p:nvSpPr>
        <p:spPr>
          <a:xfrm>
            <a:off x="2935704" y="232428"/>
            <a:ext cx="7684169" cy="584775"/>
          </a:xfrm>
          <a:prstGeom prst="rect">
            <a:avLst/>
          </a:prstGeom>
          <a:solidFill>
            <a:schemeClr val="accent3"/>
          </a:solidFill>
        </p:spPr>
        <p:txBody>
          <a:bodyPr wrap="square">
            <a:spAutoFit/>
          </a:bodyPr>
          <a:lstStyle/>
          <a:p>
            <a:pPr algn="ctr"/>
            <a:r>
              <a:rPr lang="en-US" sz="3200" b="1" dirty="0" err="1">
                <a:latin typeface="Times New Roman" panose="02020603050405020304" pitchFamily="18" charset="0"/>
                <a:cs typeface="Times New Roman" panose="02020603050405020304" pitchFamily="18" charset="0"/>
              </a:rPr>
              <a:t>Lồng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ghép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HĐ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CĐSH</a:t>
            </a:r>
          </a:p>
        </p:txBody>
      </p:sp>
      <p:sp>
        <p:nvSpPr>
          <p:cNvPr id="7" name="TextBox 6">
            <a:extLst>
              <a:ext uri="{FF2B5EF4-FFF2-40B4-BE49-F238E27FC236}">
                <a16:creationId xmlns:a16="http://schemas.microsoft.com/office/drawing/2014/main" id="{3B5E45E6-32DD-4FA1-915A-5B42C8AAF919}"/>
              </a:ext>
            </a:extLst>
          </p:cNvPr>
          <p:cNvSpPr txBox="1"/>
          <p:nvPr/>
        </p:nvSpPr>
        <p:spPr>
          <a:xfrm>
            <a:off x="426719" y="1114737"/>
            <a:ext cx="11673841" cy="1315873"/>
          </a:xfrm>
          <a:prstGeom prst="rect">
            <a:avLst/>
          </a:prstGeom>
          <a:noFill/>
        </p:spPr>
        <p:txBody>
          <a:bodyPr wrap="square">
            <a:spAutoFit/>
          </a:bodyPr>
          <a:lstStyle/>
          <a:p>
            <a:pPr marL="28575" marR="0" algn="just">
              <a:lnSpc>
                <a:spcPct val="150000"/>
              </a:lnSpc>
              <a:spcBef>
                <a:spcPts val="0"/>
              </a:spcBef>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mầm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DFEE69E-B9DF-42DD-A585-4F7F77D2FE55}"/>
              </a:ext>
            </a:extLst>
          </p:cNvPr>
          <p:cNvSpPr txBox="1"/>
          <p:nvPr/>
        </p:nvSpPr>
        <p:spPr>
          <a:xfrm>
            <a:off x="711200" y="2687941"/>
            <a:ext cx="10830560" cy="1315873"/>
          </a:xfrm>
          <a:prstGeom prst="rect">
            <a:avLst/>
          </a:prstGeom>
          <a:noFill/>
        </p:spPr>
        <p:txBody>
          <a:bodyPr wrap="square">
            <a:spAutoFit/>
          </a:bodyPr>
          <a:lstStyle/>
          <a:p>
            <a:pPr marL="28575"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buổi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buổi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812B053-C002-4AD7-B48B-3654951810A7}"/>
              </a:ext>
            </a:extLst>
          </p:cNvPr>
          <p:cNvSpPr txBox="1"/>
          <p:nvPr/>
        </p:nvSpPr>
        <p:spPr>
          <a:xfrm>
            <a:off x="711200" y="4428015"/>
            <a:ext cx="10731500" cy="1307537"/>
          </a:xfrm>
          <a:prstGeom prst="rect">
            <a:avLst/>
          </a:prstGeom>
          <a:noFill/>
        </p:spPr>
        <p:txBody>
          <a:bodyPr wrap="square">
            <a:spAutoFit/>
          </a:bodyPr>
          <a:lstStyle/>
          <a:p>
            <a:pPr marL="28575"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HĐ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khám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a:t>
            </a:r>
            <a:r>
              <a:rPr lang="en-US" sz="2800" dirty="0">
                <a:latin typeface="Times New Roman" panose="02020603050405020304" pitchFamily="18" charset="0"/>
                <a:ea typeface="Calibri" panose="020F0502020204030204" pitchFamily="34" charset="0"/>
                <a:cs typeface="Times New Roman" panose="02020603050405020304" pitchFamily="18" charset="0"/>
              </a:rPr>
              <a:t> KH, XH)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GV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ghép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HĐ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4061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955C10-D952-467D-BB88-D247EE2A7504}"/>
              </a:ext>
            </a:extLst>
          </p:cNvPr>
          <p:cNvSpPr txBox="1"/>
          <p:nvPr/>
        </p:nvSpPr>
        <p:spPr>
          <a:xfrm>
            <a:off x="352927" y="129269"/>
            <a:ext cx="11325726" cy="1962204"/>
          </a:xfrm>
          <a:prstGeom prst="rect">
            <a:avLst/>
          </a:prstGeom>
          <a:noFill/>
        </p:spPr>
        <p:txBody>
          <a:bodyPr wrap="square">
            <a:spAutoFit/>
          </a:bodyPr>
          <a:lstStyle/>
          <a:p>
            <a:pPr marL="28575"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rèn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7E10EEE-2105-42CD-B057-461C88B1E884}"/>
              </a:ext>
            </a:extLst>
          </p:cNvPr>
          <p:cNvSpPr txBox="1"/>
          <p:nvPr/>
        </p:nvSpPr>
        <p:spPr>
          <a:xfrm>
            <a:off x="352927" y="2237308"/>
            <a:ext cx="11585073" cy="1315873"/>
          </a:xfrm>
          <a:prstGeom prst="rect">
            <a:avLst/>
          </a:prstGeom>
          <a:noFill/>
        </p:spPr>
        <p:txBody>
          <a:bodyPr wrap="square">
            <a:spAutoFit/>
          </a:bodyPr>
          <a:lstStyle/>
          <a:p>
            <a:pPr marL="28575"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D9F9470-5177-46E9-8804-0FEF48732852}"/>
              </a:ext>
            </a:extLst>
          </p:cNvPr>
          <p:cNvSpPr txBox="1"/>
          <p:nvPr/>
        </p:nvSpPr>
        <p:spPr>
          <a:xfrm>
            <a:off x="352927" y="3783708"/>
            <a:ext cx="11369040" cy="1307537"/>
          </a:xfrm>
          <a:prstGeom prst="rect">
            <a:avLst/>
          </a:prstGeom>
          <a:noFill/>
        </p:spPr>
        <p:txBody>
          <a:bodyPr wrap="square">
            <a:spAutoFit/>
          </a:bodyPr>
          <a:lstStyle/>
          <a:p>
            <a:pPr marL="28575"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tiện</a:t>
            </a:r>
            <a:r>
              <a:rPr lang="en-US" sz="2800" dirty="0">
                <a:latin typeface="Times New Roman" panose="02020603050405020304" pitchFamily="18" charset="0"/>
                <a:ea typeface="Calibri" panose="020F0502020204030204" pitchFamily="34" charset="0"/>
                <a:cs typeface="Times New Roman" panose="02020603050405020304" pitchFamily="18" charset="0"/>
              </a:rPr>
              <a:t> GT…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62EE609-6791-42B1-8E0B-67D7EB4E16C3}"/>
              </a:ext>
            </a:extLst>
          </p:cNvPr>
          <p:cNvSpPr txBox="1"/>
          <p:nvPr/>
        </p:nvSpPr>
        <p:spPr>
          <a:xfrm>
            <a:off x="352927" y="5139977"/>
            <a:ext cx="11452993" cy="1315873"/>
          </a:xfrm>
          <a:prstGeom prst="rect">
            <a:avLst/>
          </a:prstGeom>
          <a:noFill/>
        </p:spPr>
        <p:txBody>
          <a:bodyPr wrap="square">
            <a:spAutoFit/>
          </a:bodyPr>
          <a:lstStyle/>
          <a:p>
            <a:pPr marL="28575" marR="0" algn="just">
              <a:lnSpc>
                <a:spcPct val="150000"/>
              </a:lnSpc>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sóc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GD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17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FD0346-2B81-42C7-A299-ABA651BFB5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793" y="130497"/>
            <a:ext cx="6156247" cy="4072533"/>
          </a:xfrm>
        </p:spPr>
      </p:pic>
      <p:pic>
        <p:nvPicPr>
          <p:cNvPr id="7" name="Picture 6">
            <a:extLst>
              <a:ext uri="{FF2B5EF4-FFF2-40B4-BE49-F238E27FC236}">
                <a16:creationId xmlns:a16="http://schemas.microsoft.com/office/drawing/2014/main" id="{4147066F-D0AC-4B66-BBD4-085BD1965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040" y="1593683"/>
            <a:ext cx="5604315" cy="4857750"/>
          </a:xfrm>
          <a:prstGeom prst="rect">
            <a:avLst/>
          </a:prstGeom>
        </p:spPr>
      </p:pic>
      <p:pic>
        <p:nvPicPr>
          <p:cNvPr id="3" name="Picture 2">
            <a:extLst>
              <a:ext uri="{FF2B5EF4-FFF2-40B4-BE49-F238E27FC236}">
                <a16:creationId xmlns:a16="http://schemas.microsoft.com/office/drawing/2014/main" id="{80D8D9EF-42AF-4231-BCBA-EBC149C7B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45" y="130497"/>
            <a:ext cx="5410675" cy="4876800"/>
          </a:xfrm>
          <a:prstGeom prst="rect">
            <a:avLst/>
          </a:prstGeom>
        </p:spPr>
      </p:pic>
      <p:pic>
        <p:nvPicPr>
          <p:cNvPr id="6" name="Picture 5">
            <a:extLst>
              <a:ext uri="{FF2B5EF4-FFF2-40B4-BE49-F238E27FC236}">
                <a16:creationId xmlns:a16="http://schemas.microsoft.com/office/drawing/2014/main" id="{CA4F36C1-C529-4E74-9206-2B834CA8A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1959" y="518160"/>
            <a:ext cx="6156248" cy="6113745"/>
          </a:xfrm>
          <a:prstGeom prst="rect">
            <a:avLst/>
          </a:prstGeom>
        </p:spPr>
      </p:pic>
    </p:spTree>
    <p:extLst>
      <p:ext uri="{BB962C8B-B14F-4D97-AF65-F5344CB8AC3E}">
        <p14:creationId xmlns:p14="http://schemas.microsoft.com/office/powerpoint/2010/main" val="54862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4E70AA-FE6D-4A8A-8DBD-B0360A3EF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840" y="1000125"/>
            <a:ext cx="7315200" cy="4857750"/>
          </a:xfrm>
          <a:prstGeom prst="rect">
            <a:avLst/>
          </a:prstGeom>
        </p:spPr>
      </p:pic>
    </p:spTree>
    <p:extLst>
      <p:ext uri="{BB962C8B-B14F-4D97-AF65-F5344CB8AC3E}">
        <p14:creationId xmlns:p14="http://schemas.microsoft.com/office/powerpoint/2010/main" val="327860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2B8D5-8649-4FD4-8EFC-1244B561B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018" y="629920"/>
            <a:ext cx="8071582" cy="5360035"/>
          </a:xfrm>
          <a:prstGeom prst="rect">
            <a:avLst/>
          </a:prstGeom>
        </p:spPr>
      </p:pic>
    </p:spTree>
    <p:extLst>
      <p:ext uri="{BB962C8B-B14F-4D97-AF65-F5344CB8AC3E}">
        <p14:creationId xmlns:p14="http://schemas.microsoft.com/office/powerpoint/2010/main" val="143600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42BC1D-F440-4A7D-9221-EFEA0F2F0C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0000" y="577214"/>
            <a:ext cx="7264400" cy="5448301"/>
          </a:xfrm>
        </p:spPr>
      </p:pic>
    </p:spTree>
    <p:extLst>
      <p:ext uri="{BB962C8B-B14F-4D97-AF65-F5344CB8AC3E}">
        <p14:creationId xmlns:p14="http://schemas.microsoft.com/office/powerpoint/2010/main" val="3405810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0790DE-F12F-4F7C-A465-8DBE58879782}"/>
              </a:ext>
            </a:extLst>
          </p:cNvPr>
          <p:cNvSpPr txBox="1"/>
          <p:nvPr/>
        </p:nvSpPr>
        <p:spPr>
          <a:xfrm>
            <a:off x="3048000" y="0"/>
            <a:ext cx="6096000" cy="584775"/>
          </a:xfrm>
          <a:prstGeom prst="rect">
            <a:avLst/>
          </a:prstGeom>
          <a:solidFill>
            <a:schemeClr val="accent3"/>
          </a:solidFill>
        </p:spPr>
        <p:txBody>
          <a:bodyPr wrap="square">
            <a:spAutoFit/>
          </a:bodyPr>
          <a:lstStyle/>
          <a:p>
            <a:pPr algn="ctr"/>
            <a:r>
              <a:rPr lang="en-US" sz="3200" b="1" dirty="0" err="1">
                <a:latin typeface="Times New Roman" panose="02020603050405020304" pitchFamily="18" charset="0"/>
                <a:cs typeface="Times New Roman" panose="02020603050405020304" pitchFamily="18" charset="0"/>
              </a:rPr>
              <a:t>Trải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endParaRPr lang="en-US" sz="3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8E01A05-2E54-4194-9F30-F14DF9CA393B}"/>
              </a:ext>
            </a:extLst>
          </p:cNvPr>
          <p:cNvSpPr txBox="1"/>
          <p:nvPr/>
        </p:nvSpPr>
        <p:spPr>
          <a:xfrm>
            <a:off x="304800" y="694889"/>
            <a:ext cx="11582400" cy="1307537"/>
          </a:xfrm>
          <a:prstGeom prst="rect">
            <a:avLst/>
          </a:prstGeom>
          <a:noFill/>
        </p:spPr>
        <p:txBody>
          <a:bodyPr wrap="square">
            <a:spAutoFit/>
          </a:bodyPr>
          <a:lstStyle/>
          <a:p>
            <a:pPr marL="457200" indent="-457200">
              <a:lnSpc>
                <a:spcPct val="150000"/>
              </a:lnSpc>
              <a:buFontTx/>
              <a:buChar char="-"/>
            </a:pPr>
            <a:r>
              <a:rPr lang="vi-VN" sz="2800" b="1" i="1" dirty="0">
                <a:latin typeface="Times New Roman" panose="02020603050405020304" pitchFamily="18" charset="0"/>
                <a:cs typeface="Times New Roman" panose="02020603050405020304" pitchFamily="18" charset="0"/>
              </a:rPr>
              <a:t>Cho trẻ </a:t>
            </a:r>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quan sát </a:t>
            </a:r>
            <a:r>
              <a:rPr lang="en-US" sz="2800" b="1" i="1" dirty="0" err="1">
                <a:latin typeface="Times New Roman" panose="02020603050405020304" pitchFamily="18" charset="0"/>
                <a:cs typeface="Times New Roman" panose="02020603050405020304" pitchFamily="18" charset="0"/>
              </a:rPr>
              <a:t>thực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tế</a:t>
            </a:r>
            <a:r>
              <a:rPr lang="en-US" sz="2800" b="1"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CSGT…</a:t>
            </a:r>
            <a:r>
              <a:rPr lang="vi-VN" sz="2800" dirty="0">
                <a:latin typeface="Times New Roman" panose="02020603050405020304" pitchFamily="18" charset="0"/>
                <a:cs typeface="Times New Roman" panose="02020603050405020304" pitchFamily="18" charset="0"/>
              </a:rPr>
              <a:t>ở nơi trẻ sống</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8A9D125-CCEE-48F1-89AF-226478E03656}"/>
              </a:ext>
            </a:extLst>
          </p:cNvPr>
          <p:cNvSpPr txBox="1"/>
          <p:nvPr/>
        </p:nvSpPr>
        <p:spPr>
          <a:xfrm>
            <a:off x="426720" y="2112541"/>
            <a:ext cx="11338560" cy="4539191"/>
          </a:xfrm>
          <a:prstGeom prst="rect">
            <a:avLst/>
          </a:prstGeom>
          <a:noFill/>
        </p:spPr>
        <p:txBody>
          <a:bodyPr wrap="square">
            <a:spAutoFit/>
          </a:bodyPr>
          <a:lstStyle/>
          <a:p>
            <a:pPr marL="457200" indent="-457200">
              <a:lnSpc>
                <a:spcPct val="150000"/>
              </a:lnSpc>
              <a:buFontTx/>
              <a:buChar char="-"/>
            </a:pPr>
            <a:r>
              <a:rPr lang="en-US" sz="2800" b="1" i="1" dirty="0" err="1">
                <a:latin typeface="Times New Roman" panose="02020603050405020304" pitchFamily="18" charset="0"/>
                <a:cs typeface="Times New Roman" panose="02020603050405020304" pitchFamily="18" charset="0"/>
              </a:rPr>
              <a:t>Trẻ</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thực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hành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hành</a:t>
            </a:r>
            <a:r>
              <a:rPr lang="en-US" sz="2800" b="1" i="1" dirty="0">
                <a:latin typeface="Times New Roman" panose="02020603050405020304" pitchFamily="18" charset="0"/>
                <a:cs typeface="Times New Roman" panose="02020603050405020304" pitchFamily="18" charset="0"/>
              </a:rPr>
              <a:t> vi </a:t>
            </a:r>
            <a:r>
              <a:rPr lang="en-US" sz="2800" b="1" i="1" dirty="0" err="1">
                <a:latin typeface="Times New Roman" panose="02020603050405020304" pitchFamily="18" charset="0"/>
                <a:cs typeface="Times New Roman" panose="02020603050405020304" pitchFamily="18" charset="0"/>
              </a:rPr>
              <a:t>đúng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tham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gia</a:t>
            </a:r>
            <a:r>
              <a:rPr lang="en-US" sz="2800" b="1" i="1" dirty="0">
                <a:latin typeface="Times New Roman" panose="02020603050405020304" pitchFamily="18" charset="0"/>
                <a:cs typeface="Times New Roman" panose="02020603050405020304" pitchFamily="18" charset="0"/>
              </a:rPr>
              <a:t> GT</a:t>
            </a:r>
            <a:r>
              <a:rPr lang="en-US" sz="2800" dirty="0">
                <a:latin typeface="Times New Roman" panose="02020603050405020304" pitchFamily="18" charset="0"/>
                <a:cs typeface="Times New Roman" panose="02020603050405020304" pitchFamily="18" charset="0"/>
              </a:rPr>
              <a:t>: </a:t>
            </a:r>
          </a:p>
          <a:p>
            <a:pPr algn="just">
              <a:lnSpc>
                <a:spcPct val="150000"/>
              </a:lnSpc>
            </a:pPr>
            <a:r>
              <a:rPr lang="vi-VN" sz="2800" dirty="0">
                <a:latin typeface="Times New Roman" panose="02020603050405020304" pitchFamily="18" charset="0"/>
                <a:cs typeface="Times New Roman" panose="02020603050405020304" pitchFamily="18" charset="0"/>
              </a:rPr>
              <a:t>Đi bộ trên vỉa hè, lề 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vi-VN" sz="2800" dirty="0">
                <a:latin typeface="Times New Roman" panose="02020603050405020304" pitchFamily="18" charset="0"/>
                <a:cs typeface="Times New Roman" panose="02020603050405020304" pitchFamily="18" charset="0"/>
              </a:rPr>
              <a:t> đi sát mép đường phía bên tay phải phải có người lớn dắt tay khi đi ngoài đường; </a:t>
            </a:r>
            <a:r>
              <a:rPr lang="en-US" sz="2800" dirty="0">
                <a:latin typeface="Times New Roman" panose="02020603050405020304" pitchFamily="18" charset="0"/>
                <a:cs typeface="Times New Roman" panose="02020603050405020304" pitchFamily="18" charset="0"/>
              </a:rPr>
              <a:t>sang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GT; 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CSGT</a:t>
            </a:r>
            <a:r>
              <a:rPr lang="vi-VN" sz="2800" dirty="0">
                <a:latin typeface="Times New Roman" panose="02020603050405020304" pitchFamily="18" charset="0"/>
                <a:cs typeface="Times New Roman" panose="02020603050405020304" pitchFamily="18" charset="0"/>
              </a:rPr>
              <a:t>; đi bộ qua đường đúng nơi quy định (nơi có vạch kẻ đường, cầu vượt hoặc hầm qua đường dành cho người đi bộ); biết lựa chọn đường đi khi gặp vật / nơi nguy hiểm (ở nông thôn như: ao, 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bus;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phà</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mời</a:t>
            </a:r>
            <a:r>
              <a:rPr lang="en-US" sz="2800" dirty="0">
                <a:latin typeface="Times New Roman" panose="02020603050405020304" pitchFamily="18" charset="0"/>
                <a:cs typeface="Times New Roman" panose="02020603050405020304" pitchFamily="18" charset="0"/>
              </a:rPr>
              <a:t> PH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8231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F8A40-AA2A-4852-A5E3-F3E335DA58B3}"/>
              </a:ext>
            </a:extLst>
          </p:cNvPr>
          <p:cNvSpPr txBox="1"/>
          <p:nvPr/>
        </p:nvSpPr>
        <p:spPr>
          <a:xfrm>
            <a:off x="505327" y="2832846"/>
            <a:ext cx="11345777" cy="2600199"/>
          </a:xfrm>
          <a:prstGeom prst="rect">
            <a:avLst/>
          </a:prstGeom>
          <a:noFill/>
        </p:spPr>
        <p:txBody>
          <a:bodyPr wrap="square">
            <a:spAutoFit/>
          </a:bodyPr>
          <a:lstStyle/>
          <a:p>
            <a:pPr>
              <a:lnSpc>
                <a:spcPct val="150000"/>
              </a:lnSpc>
            </a:pP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Sau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1487129-758A-4BA8-9D39-146FCA99FE93}"/>
              </a:ext>
            </a:extLst>
          </p:cNvPr>
          <p:cNvSpPr txBox="1"/>
          <p:nvPr/>
        </p:nvSpPr>
        <p:spPr>
          <a:xfrm>
            <a:off x="693820" y="0"/>
            <a:ext cx="11157284" cy="2600199"/>
          </a:xfrm>
          <a:prstGeom prst="rect">
            <a:avLst/>
          </a:prstGeom>
          <a:noFill/>
        </p:spPr>
        <p:txBody>
          <a:bodyPr wrap="square">
            <a:spAutoFit/>
          </a:bodyPr>
          <a:lstStyle/>
          <a:p>
            <a:pPr>
              <a:lnSpc>
                <a:spcPct val="150000"/>
              </a:lnSpc>
            </a:pP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vi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GV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PH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GD ATGT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55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D90FC1-4332-4D5F-98B8-54A4D547F9FE}"/>
              </a:ext>
            </a:extLst>
          </p:cNvPr>
          <p:cNvSpPr txBox="1"/>
          <p:nvPr/>
        </p:nvSpPr>
        <p:spPr>
          <a:xfrm rot="10800000" flipV="1">
            <a:off x="465424" y="415136"/>
            <a:ext cx="11261151" cy="661207"/>
          </a:xfrm>
          <a:prstGeom prst="rect">
            <a:avLst/>
          </a:prstGeom>
          <a:solidFill>
            <a:schemeClr val="accent3"/>
          </a:solidFill>
        </p:spPr>
        <p:txBody>
          <a:bodyPr wrap="square">
            <a:spAutoFit/>
          </a:bodyPr>
          <a:lstStyle/>
          <a:p>
            <a:pPr algn="ctr">
              <a:lnSpc>
                <a:spcPct val="150000"/>
              </a:lnSpc>
              <a:buNone/>
            </a:pPr>
            <a:r>
              <a:rPr lang="en-US" altLang="x-none" sz="2800" b="1" dirty="0" err="1">
                <a:latin typeface="Times New Roman" panose="02020603050405020304" pitchFamily="18" charset="0"/>
                <a:cs typeface="Times New Roman" panose="02020603050405020304" pitchFamily="18" charset="0"/>
              </a:rPr>
              <a:t>Đưa</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vào</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các</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hoạt</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động</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có</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tính</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nghệ</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thuật</a:t>
            </a:r>
            <a:endParaRPr lang="en-US" altLang="x-none" sz="28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25E1BE9-1AB3-46DE-9867-8819AA7138A9}"/>
              </a:ext>
            </a:extLst>
          </p:cNvPr>
          <p:cNvSpPr txBox="1"/>
          <p:nvPr/>
        </p:nvSpPr>
        <p:spPr>
          <a:xfrm>
            <a:off x="3048000" y="3244334"/>
            <a:ext cx="6096000" cy="369332"/>
          </a:xfrm>
          <a:prstGeom prst="rect">
            <a:avLst/>
          </a:prstGeom>
          <a:noFill/>
        </p:spPr>
        <p:txBody>
          <a:bodyPr wrap="square">
            <a:spAutoFit/>
          </a:bodyPr>
          <a:lstStyle/>
          <a:p>
            <a:endParaRPr lang="en-US" dirty="0"/>
          </a:p>
        </p:txBody>
      </p:sp>
      <p:sp>
        <p:nvSpPr>
          <p:cNvPr id="8" name="TextBox 7">
            <a:extLst>
              <a:ext uri="{FF2B5EF4-FFF2-40B4-BE49-F238E27FC236}">
                <a16:creationId xmlns:a16="http://schemas.microsoft.com/office/drawing/2014/main" id="{6B8F4D6E-5598-4100-B641-3773C86A2F9B}"/>
              </a:ext>
            </a:extLst>
          </p:cNvPr>
          <p:cNvSpPr txBox="1"/>
          <p:nvPr/>
        </p:nvSpPr>
        <p:spPr>
          <a:xfrm>
            <a:off x="665746" y="2011222"/>
            <a:ext cx="10860505" cy="1953868"/>
          </a:xfrm>
          <a:prstGeom prst="rect">
            <a:avLst/>
          </a:prstGeom>
          <a:noFill/>
        </p:spPr>
        <p:txBody>
          <a:bodyPr wrap="square">
            <a:spAutoFit/>
          </a:bodyPr>
          <a:lstStyle/>
          <a:p>
            <a:pPr>
              <a:lnSpc>
                <a:spcPct val="150000"/>
              </a:lnSpc>
            </a:pP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múa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6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F16A16-02F7-4723-AFA7-1B49AC4B6C9E}"/>
              </a:ext>
            </a:extLst>
          </p:cNvPr>
          <p:cNvSpPr txBox="1"/>
          <p:nvPr/>
        </p:nvSpPr>
        <p:spPr>
          <a:xfrm>
            <a:off x="785812" y="2629971"/>
            <a:ext cx="11172825" cy="1077218"/>
          </a:xfrm>
          <a:prstGeom prst="rect">
            <a:avLst/>
          </a:prstGeom>
          <a:noFill/>
        </p:spPr>
        <p:txBody>
          <a:bodyPr wrap="square">
            <a:spAutoFit/>
          </a:bodyPr>
          <a:lstStyle/>
          <a:p>
            <a:pPr algn="ctr"/>
            <a:r>
              <a:rPr lang="vi-VN" sz="3200" b="1" i="0" dirty="0">
                <a:solidFill>
                  <a:srgbClr val="001A33"/>
                </a:solidFill>
                <a:effectLst/>
                <a:latin typeface="Times New Roman" panose="02020603050405020304" pitchFamily="18" charset="0"/>
                <a:cs typeface="Times New Roman" panose="02020603050405020304" pitchFamily="18" charset="0"/>
              </a:rPr>
              <a:t>PHƯƠNG PHÁP, HÌNH THỨC G</a:t>
            </a:r>
            <a:r>
              <a:rPr lang="en-US" sz="3200" b="1" i="0" dirty="0">
                <a:solidFill>
                  <a:srgbClr val="001A33"/>
                </a:solidFill>
                <a:effectLst/>
                <a:latin typeface="Times New Roman" panose="02020603050405020304" pitchFamily="18" charset="0"/>
                <a:cs typeface="Times New Roman" panose="02020603050405020304" pitchFamily="18" charset="0"/>
              </a:rPr>
              <a:t>IÁO DỤC</a:t>
            </a:r>
            <a:r>
              <a:rPr lang="vi-VN" sz="3200" b="1" i="0" dirty="0">
                <a:solidFill>
                  <a:srgbClr val="001A33"/>
                </a:solidFill>
                <a:effectLst/>
                <a:latin typeface="Times New Roman" panose="02020603050405020304" pitchFamily="18" charset="0"/>
                <a:cs typeface="Times New Roman" panose="02020603050405020304" pitchFamily="18" charset="0"/>
              </a:rPr>
              <a:t> </a:t>
            </a:r>
            <a:endParaRPr lang="en-US" sz="3200" b="1" i="0" dirty="0">
              <a:solidFill>
                <a:srgbClr val="001A33"/>
              </a:solidFill>
              <a:effectLst/>
              <a:latin typeface="Times New Roman" panose="02020603050405020304" pitchFamily="18" charset="0"/>
              <a:cs typeface="Times New Roman" panose="02020603050405020304" pitchFamily="18" charset="0"/>
            </a:endParaRPr>
          </a:p>
          <a:p>
            <a:pPr algn="ctr"/>
            <a:r>
              <a:rPr lang="en-US" sz="3200" b="1" dirty="0">
                <a:solidFill>
                  <a:srgbClr val="001A33"/>
                </a:solidFill>
                <a:latin typeface="Times New Roman" panose="02020603050405020304" pitchFamily="18" charset="0"/>
                <a:cs typeface="Times New Roman" panose="02020603050405020304" pitchFamily="18" charset="0"/>
              </a:rPr>
              <a:t>AN TOÀN GIAO THÔNG </a:t>
            </a:r>
            <a:r>
              <a:rPr lang="vi-VN" sz="3200" b="1" i="0" dirty="0">
                <a:solidFill>
                  <a:srgbClr val="001A33"/>
                </a:solidFill>
                <a:effectLst/>
                <a:latin typeface="Times New Roman" panose="02020603050405020304" pitchFamily="18" charset="0"/>
                <a:cs typeface="Times New Roman" panose="02020603050405020304" pitchFamily="18" charset="0"/>
              </a:rPr>
              <a:t>CHO TRẺ MN</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580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8158B45-23D8-44AD-B2F1-E53222978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0" y="75565"/>
            <a:ext cx="5960215" cy="3957955"/>
          </a:xfrm>
          <a:prstGeom prst="rect">
            <a:avLst/>
          </a:prstGeom>
        </p:spPr>
      </p:pic>
      <p:pic>
        <p:nvPicPr>
          <p:cNvPr id="13" name="Picture 12">
            <a:extLst>
              <a:ext uri="{FF2B5EF4-FFF2-40B4-BE49-F238E27FC236}">
                <a16:creationId xmlns:a16="http://schemas.microsoft.com/office/drawing/2014/main" id="{EE49FD4D-F928-4D9C-A972-F28290758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880" y="1924685"/>
            <a:ext cx="7315200" cy="4857750"/>
          </a:xfrm>
          <a:prstGeom prst="rect">
            <a:avLst/>
          </a:prstGeom>
        </p:spPr>
      </p:pic>
    </p:spTree>
    <p:extLst>
      <p:ext uri="{BB962C8B-B14F-4D97-AF65-F5344CB8AC3E}">
        <p14:creationId xmlns:p14="http://schemas.microsoft.com/office/powerpoint/2010/main" val="2480435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1EE79E-D5C6-45B3-8B3D-FF854920DB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514" y="183198"/>
            <a:ext cx="5233291" cy="3932237"/>
          </a:xfrm>
        </p:spPr>
      </p:pic>
      <p:pic>
        <p:nvPicPr>
          <p:cNvPr id="7" name="Picture 6">
            <a:extLst>
              <a:ext uri="{FF2B5EF4-FFF2-40B4-BE49-F238E27FC236}">
                <a16:creationId xmlns:a16="http://schemas.microsoft.com/office/drawing/2014/main" id="{48C01CBD-0E74-4108-9803-84216A7FE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685" y="1626870"/>
            <a:ext cx="6309360" cy="4743450"/>
          </a:xfrm>
          <a:prstGeom prst="rect">
            <a:avLst/>
          </a:prstGeom>
        </p:spPr>
      </p:pic>
    </p:spTree>
    <p:extLst>
      <p:ext uri="{BB962C8B-B14F-4D97-AF65-F5344CB8AC3E}">
        <p14:creationId xmlns:p14="http://schemas.microsoft.com/office/powerpoint/2010/main" val="3467691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B5A1A3-71A8-48EC-B39D-9C1C2374CFEF}"/>
              </a:ext>
            </a:extLst>
          </p:cNvPr>
          <p:cNvSpPr txBox="1"/>
          <p:nvPr/>
        </p:nvSpPr>
        <p:spPr>
          <a:xfrm>
            <a:off x="328862" y="1058426"/>
            <a:ext cx="11614484" cy="2677656"/>
          </a:xfrm>
          <a:prstGeom prst="rect">
            <a:avLst/>
          </a:prstGeom>
          <a:noFill/>
        </p:spPr>
        <p:txBody>
          <a:bodyPr wrap="square">
            <a:spAutoFit/>
          </a:bodyPr>
          <a:lstStyle/>
          <a:p>
            <a:pPr algn="just"/>
            <a:r>
              <a:rPr lang="vi-VN" sz="2800" b="1" i="1" dirty="0">
                <a:latin typeface="Times New Roman" panose="02020603050405020304" pitchFamily="18" charset="0"/>
                <a:cs typeface="Times New Roman" panose="02020603050405020304" pitchFamily="18" charset="0"/>
              </a:rPr>
              <a:t>Tổ chức các buổi nói chuyện </a:t>
            </a:r>
            <a:r>
              <a:rPr lang="vi-VN" sz="2800" dirty="0">
                <a:latin typeface="Times New Roman" panose="02020603050405020304" pitchFamily="18" charset="0"/>
                <a:cs typeface="Times New Roman" panose="02020603050405020304" pitchFamily="18" charset="0"/>
              </a:rPr>
              <a:t>Nhà trường tổ chức các buổi nói chuyện về an toàn giao thông: Mời các bậc phụ huynh làm việc ở các công ty xe khách, ga tàu, sân bay,… hoặc mời các cô, chú cảnh sát giao thông đến thăm trường / lớp mẫu giáo và kể về công việc của họ cho trẻ nghe. Có thể khuyến khích họ mang đếp trường / lớp mẫu giáo một số dụng cụ lao động cho trẻ quan sát và kể về việc sử dụng các dụng cụ đó.</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797EA79-FDE1-45F0-A295-229CE0EC1ECC}"/>
              </a:ext>
            </a:extLst>
          </p:cNvPr>
          <p:cNvSpPr txBox="1"/>
          <p:nvPr/>
        </p:nvSpPr>
        <p:spPr>
          <a:xfrm>
            <a:off x="72190" y="0"/>
            <a:ext cx="12047620" cy="954107"/>
          </a:xfrm>
          <a:prstGeom prst="rect">
            <a:avLst/>
          </a:prstGeom>
          <a:solidFill>
            <a:schemeClr val="accent3"/>
          </a:solidFill>
        </p:spPr>
        <p:txBody>
          <a:bodyPr wrap="square">
            <a:spAutoFit/>
          </a:bodyPr>
          <a:lstStyle/>
          <a:p>
            <a:pPr algn="ctr"/>
            <a:r>
              <a:rPr lang="en-US" altLang="x-none" sz="2800" b="1" dirty="0" err="1">
                <a:latin typeface="Times New Roman" panose="02020603050405020304" pitchFamily="18" charset="0"/>
                <a:cs typeface="Times New Roman" panose="02020603050405020304" pitchFamily="18" charset="0"/>
              </a:rPr>
              <a:t>Tổ</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chức</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các</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hoạt</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động</a:t>
            </a:r>
            <a:r>
              <a:rPr lang="en-US" altLang="x-none" sz="2800" b="1" dirty="0">
                <a:latin typeface="Times New Roman" panose="02020603050405020304" pitchFamily="18" charset="0"/>
                <a:cs typeface="Times New Roman" panose="02020603050405020304" pitchFamily="18" charset="0"/>
              </a:rPr>
              <a:t>/</a:t>
            </a:r>
            <a:r>
              <a:rPr lang="en-US" altLang="x-none" sz="2800" b="1" dirty="0" err="1">
                <a:latin typeface="Times New Roman" panose="02020603050405020304" pitchFamily="18" charset="0"/>
                <a:cs typeface="Times New Roman" panose="02020603050405020304" pitchFamily="18" charset="0"/>
              </a:rPr>
              <a:t>chiến</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dịch</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về</a:t>
            </a:r>
            <a:r>
              <a:rPr lang="en-US" altLang="x-none" sz="2800" b="1" dirty="0">
                <a:latin typeface="Times New Roman" panose="02020603050405020304" pitchFamily="18" charset="0"/>
                <a:cs typeface="Times New Roman" panose="02020603050405020304" pitchFamily="18" charset="0"/>
              </a:rPr>
              <a:t> ATGT </a:t>
            </a:r>
            <a:r>
              <a:rPr lang="en-US" altLang="x-none" sz="2800" b="1" dirty="0" err="1">
                <a:latin typeface="Times New Roman" panose="02020603050405020304" pitchFamily="18" charset="0"/>
                <a:cs typeface="Times New Roman" panose="02020603050405020304" pitchFamily="18" charset="0"/>
              </a:rPr>
              <a:t>có</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sự</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tham</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gia</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của</a:t>
            </a:r>
            <a:r>
              <a:rPr lang="en-US" altLang="x-none" sz="2800" b="1" dirty="0">
                <a:latin typeface="Times New Roman" panose="02020603050405020304" pitchFamily="18" charset="0"/>
                <a:cs typeface="Times New Roman" panose="02020603050405020304" pitchFamily="18" charset="0"/>
              </a:rPr>
              <a:t> GĐ, </a:t>
            </a:r>
            <a:r>
              <a:rPr lang="en-US" altLang="x-none" sz="2800" b="1" dirty="0" err="1">
                <a:latin typeface="Times New Roman" panose="02020603050405020304" pitchFamily="18" charset="0"/>
                <a:cs typeface="Times New Roman" panose="02020603050405020304" pitchFamily="18" charset="0"/>
              </a:rPr>
              <a:t>cộng</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đồng</a:t>
            </a:r>
            <a:endParaRPr lang="en-US" altLang="x-none" sz="2800" b="1" dirty="0">
              <a:latin typeface="Times New Roman" panose="02020603050405020304" pitchFamily="18" charset="0"/>
              <a:cs typeface="Times New Roman" panose="02020603050405020304" pitchFamily="18" charset="0"/>
            </a:endParaRPr>
          </a:p>
          <a:p>
            <a:pPr algn="ctr"/>
            <a:endParaRPr lang="en-US" sz="2800" dirty="0"/>
          </a:p>
        </p:txBody>
      </p:sp>
      <p:sp>
        <p:nvSpPr>
          <p:cNvPr id="8" name="TextBox 7">
            <a:extLst>
              <a:ext uri="{FF2B5EF4-FFF2-40B4-BE49-F238E27FC236}">
                <a16:creationId xmlns:a16="http://schemas.microsoft.com/office/drawing/2014/main" id="{AD5E38F7-D0E9-467C-B87B-59DDB4C7C873}"/>
              </a:ext>
            </a:extLst>
          </p:cNvPr>
          <p:cNvSpPr txBox="1"/>
          <p:nvPr/>
        </p:nvSpPr>
        <p:spPr>
          <a:xfrm>
            <a:off x="328862" y="3940383"/>
            <a:ext cx="11614484" cy="954107"/>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Tổ</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chức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chiến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dịch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về</a:t>
            </a:r>
            <a:r>
              <a:rPr lang="en-US" sz="2800" b="1" i="1" dirty="0">
                <a:latin typeface="Times New Roman" panose="02020603050405020304" pitchFamily="18" charset="0"/>
                <a:cs typeface="Times New Roman" panose="02020603050405020304" pitchFamily="18" charset="0"/>
              </a:rPr>
              <a:t> ATGT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79AEA8A-1292-42E0-8D01-EF4A3CF7261C}"/>
              </a:ext>
            </a:extLst>
          </p:cNvPr>
          <p:cNvSpPr txBox="1"/>
          <p:nvPr/>
        </p:nvSpPr>
        <p:spPr>
          <a:xfrm>
            <a:off x="288758" y="5180804"/>
            <a:ext cx="11614483" cy="1384995"/>
          </a:xfrm>
          <a:prstGeom prst="rect">
            <a:avLst/>
          </a:prstGeom>
          <a:noFill/>
        </p:spPr>
        <p:txBody>
          <a:bodyPr wrap="square">
            <a:spAutoFit/>
          </a:bodyPr>
          <a:lstStyle/>
          <a:p>
            <a:r>
              <a:rPr lang="vi-VN" sz="2800" b="1" i="1" dirty="0">
                <a:latin typeface="Times New Roman" panose="02020603050405020304" pitchFamily="18" charset="0"/>
                <a:cs typeface="Times New Roman" panose="02020603050405020304" pitchFamily="18" charset="0"/>
              </a:rPr>
              <a:t>Tổ chức các cuộc thi về an toàn giao thông </a:t>
            </a:r>
            <a:r>
              <a:rPr lang="vi-VN" sz="2800" dirty="0">
                <a:latin typeface="Times New Roman" panose="02020603050405020304" pitchFamily="18" charset="0"/>
                <a:cs typeface="Times New Roman" panose="02020603050405020304" pitchFamily="18" charset="0"/>
              </a:rPr>
              <a:t>Tổ chức các cuộc thi như: “Bé tìm hiểu về Luật Giao thông”. Có thể tổ chức theo lớp, khối hoặc toàn trường nhằm phát động phong trào giáo dục an toàn giao thông cho trẻ mẫu giáo.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61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5E2A59-F692-4011-98F8-91A85617AAA6}"/>
              </a:ext>
            </a:extLst>
          </p:cNvPr>
          <p:cNvSpPr txBox="1"/>
          <p:nvPr/>
        </p:nvSpPr>
        <p:spPr>
          <a:xfrm>
            <a:off x="152400" y="254351"/>
            <a:ext cx="11887200" cy="584775"/>
          </a:xfrm>
          <a:prstGeom prst="rect">
            <a:avLst/>
          </a:prstGeom>
          <a:solidFill>
            <a:schemeClr val="accent3"/>
          </a:solidFill>
        </p:spPr>
        <p:txBody>
          <a:bodyPr wrap="square">
            <a:spAutoFit/>
          </a:bodyPr>
          <a:lstStyle/>
          <a:p>
            <a:pPr algn="ctr"/>
            <a:r>
              <a:rPr lang="en-US" altLang="x-none" sz="3200" b="1" dirty="0" err="1">
                <a:latin typeface="Times New Roman" panose="02020603050405020304" pitchFamily="18" charset="0"/>
                <a:cs typeface="Times New Roman" panose="02020603050405020304" pitchFamily="18" charset="0"/>
              </a:rPr>
              <a:t>Sử</a:t>
            </a:r>
            <a:r>
              <a:rPr lang="en-US" altLang="x-none" sz="3200" b="1" dirty="0">
                <a:latin typeface="Times New Roman" panose="02020603050405020304" pitchFamily="18" charset="0"/>
                <a:cs typeface="Times New Roman" panose="02020603050405020304" pitchFamily="18" charset="0"/>
              </a:rPr>
              <a:t> </a:t>
            </a:r>
            <a:r>
              <a:rPr lang="en-US" altLang="x-none" sz="3200" b="1" dirty="0" err="1">
                <a:latin typeface="Times New Roman" panose="02020603050405020304" pitchFamily="18" charset="0"/>
                <a:cs typeface="Times New Roman" panose="02020603050405020304" pitchFamily="18" charset="0"/>
              </a:rPr>
              <a:t>dụng</a:t>
            </a:r>
            <a:r>
              <a:rPr lang="en-US" altLang="x-none" sz="3200" b="1" dirty="0">
                <a:latin typeface="Times New Roman" panose="02020603050405020304" pitchFamily="18" charset="0"/>
                <a:cs typeface="Times New Roman" panose="02020603050405020304" pitchFamily="18" charset="0"/>
              </a:rPr>
              <a:t> </a:t>
            </a:r>
            <a:r>
              <a:rPr lang="en-US" altLang="x-none" sz="3200" b="1" dirty="0" err="1">
                <a:latin typeface="Times New Roman" panose="02020603050405020304" pitchFamily="18" charset="0"/>
                <a:cs typeface="Times New Roman" panose="02020603050405020304" pitchFamily="18" charset="0"/>
              </a:rPr>
              <a:t>công</a:t>
            </a:r>
            <a:r>
              <a:rPr lang="en-US" altLang="x-none" sz="3200" b="1" dirty="0">
                <a:latin typeface="Times New Roman" panose="02020603050405020304" pitchFamily="18" charset="0"/>
                <a:cs typeface="Times New Roman" panose="02020603050405020304" pitchFamily="18" charset="0"/>
              </a:rPr>
              <a:t> </a:t>
            </a:r>
            <a:r>
              <a:rPr lang="en-US" altLang="x-none" sz="3200" b="1" dirty="0" err="1">
                <a:latin typeface="Times New Roman" panose="02020603050405020304" pitchFamily="18" charset="0"/>
                <a:cs typeface="Times New Roman" panose="02020603050405020304" pitchFamily="18" charset="0"/>
              </a:rPr>
              <a:t>nghệ</a:t>
            </a:r>
            <a:endParaRPr lang="en-US" sz="3200" dirty="0"/>
          </a:p>
        </p:txBody>
      </p:sp>
      <p:sp>
        <p:nvSpPr>
          <p:cNvPr id="6" name="TextBox 5">
            <a:extLst>
              <a:ext uri="{FF2B5EF4-FFF2-40B4-BE49-F238E27FC236}">
                <a16:creationId xmlns:a16="http://schemas.microsoft.com/office/drawing/2014/main" id="{195B6787-17DE-4539-89D0-3C565BE07DF1}"/>
              </a:ext>
            </a:extLst>
          </p:cNvPr>
          <p:cNvSpPr txBox="1"/>
          <p:nvPr/>
        </p:nvSpPr>
        <p:spPr>
          <a:xfrm>
            <a:off x="336884" y="1491916"/>
            <a:ext cx="11197390" cy="1384995"/>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Ứng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phần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mềm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để</a:t>
            </a:r>
            <a:r>
              <a:rPr lang="en-US" sz="2800" b="1" i="1" dirty="0">
                <a:latin typeface="Times New Roman" panose="02020603050405020304" pitchFamily="18" charset="0"/>
                <a:cs typeface="Times New Roman" panose="02020603050405020304" pitchFamily="18" charset="0"/>
              </a:rPr>
              <a:t> GD ATGT  </a:t>
            </a:r>
            <a:r>
              <a:rPr lang="en-US" sz="2800" b="1" i="1" dirty="0" err="1">
                <a:latin typeface="Times New Roman" panose="02020603050405020304" pitchFamily="18" charset="0"/>
                <a:cs typeface="Times New Roman" panose="02020603050405020304" pitchFamily="18" charset="0"/>
              </a:rPr>
              <a:t>trẻ</a:t>
            </a:r>
            <a:r>
              <a:rPr lang="en-US" sz="2800" b="1" i="1" dirty="0">
                <a:latin typeface="Times New Roman" panose="02020603050405020304" pitchFamily="18" charset="0"/>
                <a:cs typeface="Times New Roman" panose="02020603050405020304" pitchFamily="18" charset="0"/>
              </a:rPr>
              <a:t> MN:</a:t>
            </a:r>
          </a:p>
          <a:p>
            <a:r>
              <a:rPr lang="en-US" sz="2800" b="1"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GV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ATGT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B239288-9A5D-466A-B323-16D6902A5366}"/>
              </a:ext>
            </a:extLst>
          </p:cNvPr>
          <p:cNvSpPr txBox="1"/>
          <p:nvPr/>
        </p:nvSpPr>
        <p:spPr>
          <a:xfrm>
            <a:off x="411079" y="3268091"/>
            <a:ext cx="10026316"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Sử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bộ</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phim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hình</a:t>
            </a:r>
            <a:r>
              <a:rPr lang="en-US" sz="2800" b="1" i="1" dirty="0">
                <a:latin typeface="Times New Roman" panose="02020603050405020304" pitchFamily="18" charset="0"/>
                <a:cs typeface="Times New Roman" panose="02020603050405020304" pitchFamily="18" charset="0"/>
              </a:rPr>
              <a:t> GD ATGT </a:t>
            </a:r>
          </a:p>
        </p:txBody>
      </p:sp>
      <p:sp>
        <p:nvSpPr>
          <p:cNvPr id="10" name="TextBox 9">
            <a:extLst>
              <a:ext uri="{FF2B5EF4-FFF2-40B4-BE49-F238E27FC236}">
                <a16:creationId xmlns:a16="http://schemas.microsoft.com/office/drawing/2014/main" id="{1AD73EAA-C826-471B-A8C4-3919E80423E4}"/>
              </a:ext>
            </a:extLst>
          </p:cNvPr>
          <p:cNvSpPr txBox="1"/>
          <p:nvPr/>
        </p:nvSpPr>
        <p:spPr>
          <a:xfrm>
            <a:off x="633046" y="4004827"/>
            <a:ext cx="10990385" cy="1384995"/>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20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CT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gũi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miền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ATGT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128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A2ED23-B693-45A3-9125-E6EF2F516343}"/>
              </a:ext>
            </a:extLst>
          </p:cNvPr>
          <p:cNvSpPr txBox="1"/>
          <p:nvPr/>
        </p:nvSpPr>
        <p:spPr>
          <a:xfrm>
            <a:off x="573881" y="2328863"/>
            <a:ext cx="11044237" cy="1481175"/>
          </a:xfrm>
          <a:prstGeom prst="rect">
            <a:avLst/>
          </a:prstGeom>
          <a:noFill/>
        </p:spPr>
        <p:txBody>
          <a:bodyPr wrap="square">
            <a:spAutoFit/>
          </a:bodyPr>
          <a:lstStyle/>
          <a:p>
            <a:pPr algn="ctr">
              <a:lnSpc>
                <a:spcPct val="150000"/>
              </a:lnSpc>
            </a:pPr>
            <a:r>
              <a:rPr lang="en-US" sz="3200" b="1" i="0" dirty="0">
                <a:solidFill>
                  <a:srgbClr val="001A33"/>
                </a:solidFill>
                <a:effectLst/>
                <a:latin typeface="Times New Roman" panose="02020603050405020304" pitchFamily="18" charset="0"/>
                <a:cs typeface="Times New Roman" panose="02020603050405020304" pitchFamily="18" charset="0"/>
              </a:rPr>
              <a:t>CÔNG TÁC TUYÊN TRUYỀN, PHỐI HỢP VỚI CHA MẸ VÀ CỘNG ĐỒNG TRONG GD ATGT CHO TRẺ MN.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0514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927" y="2006708"/>
            <a:ext cx="9023928" cy="2246769"/>
          </a:xfrm>
          <a:prstGeom prst="rect">
            <a:avLst/>
          </a:prstGeom>
          <a:solidFill>
            <a:schemeClr val="accent1">
              <a:lumMod val="40000"/>
              <a:lumOff val="60000"/>
            </a:schemeClr>
          </a:solidFill>
        </p:spPr>
        <p:txBody>
          <a:bodyPr wrap="square">
            <a:spAutoFit/>
          </a:bodyPr>
          <a:lstStyle/>
          <a:p>
            <a:pPr algn="ctr"/>
            <a:endParaRPr lang="en-US" sz="2800" b="1" dirty="0">
              <a:latin typeface="Times New Roman" panose="02020603050405020304" pitchFamily="18" charset="0"/>
              <a:ea typeface="Calibri" panose="020F0502020204030204" pitchFamily="34" charset="0"/>
            </a:endParaRPr>
          </a:p>
          <a:p>
            <a:pPr algn="ctr"/>
            <a:r>
              <a:rPr lang="en-US" sz="2800" b="1" dirty="0" err="1">
                <a:latin typeface="Times New Roman" panose="02020603050405020304" pitchFamily="18" charset="0"/>
                <a:ea typeface="Calibri" panose="020F0502020204030204" pitchFamily="34" charset="0"/>
              </a:rPr>
              <a:t>Mỗi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thành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viên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liên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quan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đều</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cần</a:t>
            </a:r>
            <a:r>
              <a:rPr lang="en-US" sz="2800" b="1" dirty="0">
                <a:latin typeface="Times New Roman" panose="02020603050405020304" pitchFamily="18" charset="0"/>
                <a:ea typeface="Calibri" panose="020F0502020204030204" pitchFamily="34" charset="0"/>
              </a:rPr>
              <a:t> ý </a:t>
            </a:r>
            <a:r>
              <a:rPr lang="en-US" sz="2800" b="1" dirty="0" err="1">
                <a:latin typeface="Times New Roman" panose="02020603050405020304" pitchFamily="18" charset="0"/>
                <a:ea typeface="Calibri" panose="020F0502020204030204" pitchFamily="34" charset="0"/>
              </a:rPr>
              <a:t>thức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về</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trách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nhiệm</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của</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mình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trong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giáo</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dục</a:t>
            </a:r>
            <a:r>
              <a:rPr lang="en-US" sz="2800" b="1" dirty="0">
                <a:latin typeface="Times New Roman" panose="02020603050405020304" pitchFamily="18" charset="0"/>
                <a:ea typeface="Calibri" panose="020F0502020204030204" pitchFamily="34" charset="0"/>
              </a:rPr>
              <a:t> an </a:t>
            </a:r>
            <a:r>
              <a:rPr lang="en-US" sz="2800" b="1" dirty="0" err="1">
                <a:latin typeface="Times New Roman" panose="02020603050405020304" pitchFamily="18" charset="0"/>
                <a:ea typeface="Calibri" panose="020F0502020204030204" pitchFamily="34" charset="0"/>
              </a:rPr>
              <a:t>toàn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giao</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thông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cho</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trẻ</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mầm</a:t>
            </a:r>
            <a:r>
              <a:rPr lang="en-US" sz="2800" b="1" dirty="0">
                <a:latin typeface="Times New Roman" panose="02020603050405020304" pitchFamily="18" charset="0"/>
                <a:ea typeface="Calibri" panose="020F0502020204030204" pitchFamily="34" charset="0"/>
              </a:rPr>
              <a:t> non </a:t>
            </a:r>
            <a:r>
              <a:rPr lang="en-US" sz="2800" b="1" dirty="0" err="1">
                <a:latin typeface="Times New Roman" panose="02020603050405020304" pitchFamily="18" charset="0"/>
                <a:ea typeface="Calibri" panose="020F0502020204030204" pitchFamily="34" charset="0"/>
              </a:rPr>
              <a:t>và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thực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hiện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tốt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vai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trò</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trách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nhiêm</a:t>
            </a:r>
            <a:endParaRPr lang="en-US" sz="2800" b="1" dirty="0">
              <a:latin typeface="Times New Roman" panose="02020603050405020304" pitchFamily="18" charset="0"/>
              <a:ea typeface="Calibri" panose="020F0502020204030204" pitchFamily="34" charset="0"/>
            </a:endParaRPr>
          </a:p>
          <a:p>
            <a:pPr algn="ctr"/>
            <a:endParaRPr lang="en-US" sz="2800" dirty="0"/>
          </a:p>
        </p:txBody>
      </p:sp>
    </p:spTree>
    <p:extLst>
      <p:ext uri="{BB962C8B-B14F-4D97-AF65-F5344CB8AC3E}">
        <p14:creationId xmlns:p14="http://schemas.microsoft.com/office/powerpoint/2010/main" val="904500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970" y="1867978"/>
            <a:ext cx="1776086" cy="2012859"/>
          </a:xfrm>
          <a:prstGeom prst="rect">
            <a:avLst/>
          </a:prstGeom>
        </p:spPr>
        <p:txBody>
          <a:bodyPr wrap="square">
            <a:spAutoFit/>
          </a:bodyPr>
          <a:lstStyle/>
          <a:p>
            <a:pPr algn="ctr">
              <a:lnSpc>
                <a:spcPct val="130000"/>
              </a:lnSpc>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Mầm</a:t>
            </a:r>
            <a:r>
              <a:rPr lang="en-US" sz="2400" b="1" dirty="0">
                <a:latin typeface="Times New Roman" panose="02020603050405020304" pitchFamily="18" charset="0"/>
                <a:ea typeface="Calibri" panose="020F0502020204030204" pitchFamily="34" charset="0"/>
                <a:cs typeface="Times New Roman" panose="02020603050405020304" pitchFamily="18" charset="0"/>
              </a:rPr>
              <a:t> non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332182" y="256629"/>
            <a:ext cx="9619672" cy="1936428"/>
          </a:xfrm>
          <a:prstGeom prst="rect">
            <a:avLst/>
          </a:prstGeom>
          <a:solidFill>
            <a:schemeClr val="tx2">
              <a:lumMod val="20000"/>
              <a:lumOff val="80000"/>
            </a:schemeClr>
          </a:solidFill>
        </p:spPr>
        <p:txBody>
          <a:bodyPr wrap="square">
            <a:spAutoFit/>
          </a:bodyPr>
          <a:lstStyle/>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CB, GV, NV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nhở</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bè</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309089" y="2455874"/>
            <a:ext cx="9619673" cy="2677656"/>
          </a:xfrm>
          <a:prstGeom prst="rect">
            <a:avLst/>
          </a:prstGeom>
          <a:solidFill>
            <a:schemeClr val="tx2">
              <a:lumMod val="20000"/>
              <a:lumOff val="80000"/>
            </a:schemeClr>
          </a:solidFill>
        </p:spPr>
        <p:txBody>
          <a:bodyPr wrap="square">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Ban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gắn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nâng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285999" y="5616179"/>
            <a:ext cx="9665855" cy="954107"/>
          </a:xfrm>
          <a:prstGeom prst="rect">
            <a:avLst/>
          </a:prstGeom>
          <a:solidFill>
            <a:schemeClr val="tx2">
              <a:lumMod val="20000"/>
              <a:lumOff val="8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CB, GV, NV, PH,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080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5817" y="4669816"/>
            <a:ext cx="10206183" cy="2128724"/>
          </a:xfrm>
          <a:prstGeom prst="rect">
            <a:avLst/>
          </a:prstGeom>
          <a:solidFill>
            <a:schemeClr val="tx2">
              <a:lumMod val="20000"/>
              <a:lumOff val="80000"/>
            </a:schemeClr>
          </a:solidFill>
        </p:spPr>
        <p:txBody>
          <a:bodyPr wrap="square">
            <a:spAutoFit/>
          </a:bodyPr>
          <a:lstStyle/>
          <a:p>
            <a:pPr algn="just">
              <a:lnSpc>
                <a:spcPct val="130000"/>
              </a:lnSpc>
            </a:pPr>
            <a:r>
              <a:rPr lang="en-US" sz="26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trật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600" dirty="0">
                <a:latin typeface="Times New Roman" panose="02020603050405020304" pitchFamily="18" charset="0"/>
                <a:ea typeface="Calibri" panose="020F0502020204030204" pitchFamily="34" charset="0"/>
                <a:cs typeface="Times New Roman" panose="02020603050405020304" pitchFamily="18" charset="0"/>
              </a:rPr>
              <a:t>, an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600" dirty="0">
                <a:latin typeface="Times New Roman" panose="02020603050405020304" pitchFamily="18" charset="0"/>
                <a:ea typeface="Calibri" panose="020F0502020204030204" pitchFamily="34" charset="0"/>
                <a:cs typeface="Times New Roman" panose="02020603050405020304" pitchFamily="18" charset="0"/>
              </a:rPr>
              <a:t> minh,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thói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quen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cư</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xóa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thói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quen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tùy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tiện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600" dirty="0">
                <a:latin typeface="Times New Roman" panose="02020603050405020304" pitchFamily="18" charset="0"/>
                <a:ea typeface="Calibri" panose="020F0502020204030204" pitchFamily="34" charset="0"/>
                <a:cs typeface="Times New Roman" panose="02020603050405020304" pitchFamily="18" charset="0"/>
              </a:rPr>
              <a:t> vi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latin typeface="Times New Roman" panose="02020603050405020304" pitchFamily="18" charset="0"/>
                <a:ea typeface="Calibri" panose="020F0502020204030204" pitchFamily="34" charset="0"/>
                <a:cs typeface="Times New Roman" panose="02020603050405020304" pitchFamily="18" charset="0"/>
              </a:rPr>
              <a:t> ý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tuân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40725" y="1363686"/>
            <a:ext cx="1290911" cy="3213187"/>
          </a:xfrm>
          <a:prstGeom prst="rect">
            <a:avLst/>
          </a:prstGeom>
        </p:spPr>
        <p:txBody>
          <a:bodyPr wrap="square">
            <a:spAutoFit/>
          </a:bodyPr>
          <a:lstStyle/>
          <a:p>
            <a:pPr algn="ctr">
              <a:lnSpc>
                <a:spcPct val="130000"/>
              </a:lnSpc>
            </a:pPr>
            <a:r>
              <a:rPr lang="en-US" sz="2600" b="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đồng</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985817" y="0"/>
            <a:ext cx="10206183" cy="2172903"/>
          </a:xfrm>
          <a:prstGeom prst="rect">
            <a:avLst/>
          </a:prstGeom>
          <a:solidFill>
            <a:schemeClr val="tx2">
              <a:lumMod val="20000"/>
              <a:lumOff val="80000"/>
            </a:schemeClr>
          </a:solidFill>
        </p:spPr>
        <p:txBody>
          <a:bodyPr wrap="square">
            <a:spAutoFit/>
          </a:bodyPr>
          <a:lstStyle/>
          <a:p>
            <a:pPr algn="just">
              <a:lnSpc>
                <a:spcPct val="130000"/>
              </a:lnSpc>
            </a:pPr>
            <a:r>
              <a:rPr lang="en-US" sz="2600" dirty="0">
                <a:latin typeface="Times New Roman" panose="02020603050405020304" pitchFamily="18" charset="0"/>
                <a:ea typeface="Calibri" panose="020F0502020204030204" pitchFamily="34" charset="0"/>
                <a:cs typeface="Times New Roman" panose="02020603050405020304" pitchFamily="18" charset="0"/>
              </a:rPr>
              <a:t>Gia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vai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600" dirty="0">
                <a:latin typeface="Times New Roman" panose="02020603050405020304" pitchFamily="18" charset="0"/>
                <a:ea typeface="Calibri" panose="020F0502020204030204" pitchFamily="34" charset="0"/>
                <a:cs typeface="Times New Roman" panose="02020603050405020304" pitchFamily="18" charset="0"/>
              </a:rPr>
              <a:t> an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dirty="0">
                <a:latin typeface="Times New Roman" panose="02020603050405020304" pitchFamily="18" charset="0"/>
                <a:ea typeface="Calibri" panose="020F0502020204030204" pitchFamily="34" charset="0"/>
                <a:cs typeface="Times New Roman" panose="02020603050405020304" pitchFamily="18" charset="0"/>
              </a:rPr>
              <a:t> GT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600" dirty="0">
                <a:latin typeface="Times New Roman" panose="02020603050405020304" pitchFamily="18" charset="0"/>
                <a:ea typeface="Calibri" panose="020F0502020204030204" pitchFamily="34" charset="0"/>
                <a:cs typeface="Times New Roman" panose="02020603050405020304" pitchFamily="18" charset="0"/>
              </a:rPr>
              <a:t> an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mầm</a:t>
            </a:r>
            <a:r>
              <a:rPr lang="en-US" sz="2600" dirty="0">
                <a:latin typeface="Times New Roman" panose="02020603050405020304" pitchFamily="18" charset="0"/>
                <a:ea typeface="Calibri" panose="020F0502020204030204" pitchFamily="34" charset="0"/>
                <a:cs typeface="Times New Roman" panose="02020603050405020304" pitchFamily="18" charset="0"/>
              </a:rPr>
              <a:t> non.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ngăn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chặn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em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gánh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chịu</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lụy</a:t>
            </a:r>
            <a:r>
              <a:rPr lang="en-US" sz="2600" dirty="0">
                <a:latin typeface="Times New Roman" panose="02020603050405020304" pitchFamily="18" charset="0"/>
                <a:ea typeface="Calibri" panose="020F0502020204030204" pitchFamily="34" charset="0"/>
                <a:cs typeface="Times New Roman" panose="02020603050405020304" pitchFamily="18" charset="0"/>
              </a:rPr>
              <a:t> tai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nạn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do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đủ</a:t>
            </a:r>
            <a:r>
              <a:rPr lang="en-US" sz="2600" dirty="0">
                <a:latin typeface="Times New Roman" panose="02020603050405020304" pitchFamily="18" charset="0"/>
                <a:ea typeface="Calibri" panose="020F0502020204030204" pitchFamily="34" charset="0"/>
                <a:cs typeface="Times New Roman" panose="02020603050405020304" pitchFamily="18" charset="0"/>
              </a:rPr>
              <a:t> hay do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sơ</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suất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cẩn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985817" y="2334908"/>
            <a:ext cx="10206183" cy="2172903"/>
          </a:xfrm>
          <a:prstGeom prst="rect">
            <a:avLst/>
          </a:prstGeom>
          <a:solidFill>
            <a:schemeClr val="tx2">
              <a:lumMod val="20000"/>
              <a:lumOff val="80000"/>
            </a:schemeClr>
          </a:solidFill>
        </p:spPr>
        <p:txBody>
          <a:bodyPr wrap="square">
            <a:spAutoFit/>
          </a:bodyPr>
          <a:lstStyle/>
          <a:p>
            <a:pPr algn="just">
              <a:lnSpc>
                <a:spcPct val="130000"/>
              </a:lnSpc>
            </a:pPr>
            <a:r>
              <a:rPr lang="en-US" sz="2600" dirty="0">
                <a:latin typeface="Times New Roman" panose="02020603050405020304" pitchFamily="18" charset="0"/>
                <a:ea typeface="Calibri" panose="020F0502020204030204" pitchFamily="34" charset="0"/>
                <a:cs typeface="Times New Roman" panose="02020603050405020304" pitchFamily="18" charset="0"/>
              </a:rPr>
              <a:t>Cha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r>
              <a:rPr lang="en-US" sz="2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sóc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dirty="0">
                <a:latin typeface="Times New Roman" panose="02020603050405020304" pitchFamily="18" charset="0"/>
                <a:ea typeface="Calibri" panose="020F0502020204030204" pitchFamily="34" charset="0"/>
                <a:cs typeface="Times New Roman" panose="02020603050405020304" pitchFamily="18" charset="0"/>
              </a:rPr>
              <a:t> GT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gương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kỹ</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sống</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112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FB84-4439-447C-9401-0772B2E6AD50}"/>
              </a:ext>
            </a:extLst>
          </p:cNvPr>
          <p:cNvSpPr>
            <a:spLocks noGrp="1"/>
          </p:cNvSpPr>
          <p:nvPr>
            <p:ph type="title"/>
          </p:nvPr>
        </p:nvSpPr>
        <p:spPr>
          <a:xfrm>
            <a:off x="1177637" y="0"/>
            <a:ext cx="10058400" cy="844461"/>
          </a:xfrm>
          <a:solidFill>
            <a:schemeClr val="accent6">
              <a:lumMod val="20000"/>
              <a:lumOff val="80000"/>
            </a:schemeClr>
          </a:solidFill>
        </p:spPr>
        <p:txBody>
          <a:bodyPr>
            <a:normAutofit/>
          </a:bodyPr>
          <a:lstStyle/>
          <a:p>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cha </a:t>
            </a:r>
            <a:r>
              <a:rPr lang="en-US" sz="2800" b="1" dirty="0" err="1">
                <a:latin typeface="Times New Roman" panose="02020603050405020304" pitchFamily="18" charset="0"/>
                <a:cs typeface="Times New Roman" panose="02020603050405020304" pitchFamily="18" charset="0"/>
              </a:rPr>
              <a:t>mẹ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endParaRPr lang="en-US"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78691" y="844461"/>
            <a:ext cx="11490036" cy="1220783"/>
          </a:xfrm>
          <a:prstGeom prst="rect">
            <a:avLst/>
          </a:prstGeom>
          <a:noFill/>
        </p:spPr>
        <p:txBody>
          <a:bodyPr wrap="square" rtlCol="0">
            <a:spAutoFit/>
          </a:bodyPr>
          <a:lstStyle/>
          <a:p>
            <a:pPr>
              <a:lnSpc>
                <a:spcPct val="150000"/>
              </a:lnSpc>
            </a:pPr>
            <a:r>
              <a:rPr lang="en-US" sz="2400" dirty="0" err="1">
                <a:latin typeface="Times New Roman" panose="02020603050405020304" pitchFamily="18" charset="0"/>
                <a:cs typeface="Times New Roman" panose="02020603050405020304" pitchFamily="18" charset="0"/>
              </a:rPr>
              <a:t>Phổ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Gia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GD an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78691" y="2065244"/>
            <a:ext cx="11614730" cy="4413516"/>
          </a:xfrm>
          <a:prstGeom prst="rect">
            <a:avLst/>
          </a:prstGeom>
        </p:spPr>
        <p:txBody>
          <a:bodyPr wrap="square">
            <a:spAutoFit/>
          </a:bodyPr>
          <a:lstStyle/>
          <a:p>
            <a:pPr algn="just">
              <a:lnSpc>
                <a:spcPct val="130000"/>
              </a:lnSpc>
            </a:pP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tuyên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họp</a:t>
            </a:r>
            <a:r>
              <a:rPr lang="en-US" sz="2400" dirty="0">
                <a:latin typeface="Times New Roman" panose="02020603050405020304" pitchFamily="18" charset="0"/>
                <a:ea typeface="Calibri" panose="020F0502020204030204" pitchFamily="34" charset="0"/>
                <a:cs typeface="Times New Roman" panose="02020603050405020304" pitchFamily="18" charset="0"/>
              </a:rPr>
              <a:t> PH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PH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kí</a:t>
            </a:r>
            <a:r>
              <a:rPr lang="en-US" sz="2400" dirty="0">
                <a:latin typeface="Times New Roman" panose="02020603050405020304" pitchFamily="18" charset="0"/>
                <a:ea typeface="Calibri" panose="020F0502020204030204" pitchFamily="34" charset="0"/>
                <a:cs typeface="Times New Roman" panose="02020603050405020304" pitchFamily="18" charset="0"/>
              </a:rPr>
              <a:t> cam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+Thông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website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Tổ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chuyên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ATGT; </a:t>
            </a: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dirty="0">
                <a:latin typeface="Times New Roman" panose="02020603050405020304" pitchFamily="18" charset="0"/>
                <a:ea typeface="Calibri" panose="020F0502020204030204" pitchFamily="34" charset="0"/>
                <a:cs typeface="Times New Roman" panose="02020603050405020304" pitchFamily="18" charset="0"/>
              </a:rPr>
              <a:t> GT 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Tổ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con,…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550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237" y="979054"/>
            <a:ext cx="11166764" cy="2862322"/>
          </a:xfrm>
          <a:prstGeom prst="rect">
            <a:avLst/>
          </a:prstGeom>
          <a:noFill/>
        </p:spPr>
        <p:txBody>
          <a:bodyPr wrap="square" rtlCol="0">
            <a:spAutoFit/>
          </a:bodyPr>
          <a:lstStyle/>
          <a:p>
            <a:pPr>
              <a:lnSpc>
                <a:spcPct val="150000"/>
              </a:lnSpc>
            </a:pPr>
            <a:r>
              <a:rPr lang="en-US" sz="2400" b="1" i="1" dirty="0" err="1">
                <a:latin typeface="Times New Roman" panose="02020603050405020304" pitchFamily="18" charset="0"/>
                <a:cs typeface="Times New Roman" panose="02020603050405020304" pitchFamily="18" charset="0"/>
              </a:rPr>
              <a:t>Hỗ</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trợ</a:t>
            </a:r>
            <a:r>
              <a:rPr lang="en-US" sz="2400" b="1" i="1" dirty="0">
                <a:latin typeface="Times New Roman" panose="02020603050405020304" pitchFamily="18" charset="0"/>
                <a:cs typeface="Times New Roman" panose="02020603050405020304" pitchFamily="18" charset="0"/>
              </a:rPr>
              <a:t> PH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cộng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đồng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kiến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kĩ</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năng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tham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gia</a:t>
            </a:r>
            <a:r>
              <a:rPr lang="en-US" sz="2400" b="1" i="1" dirty="0">
                <a:latin typeface="Times New Roman" panose="02020603050405020304" pitchFamily="18" charset="0"/>
                <a:cs typeface="Times New Roman" panose="02020603050405020304" pitchFamily="18" charset="0"/>
              </a:rPr>
              <a:t> GT </a:t>
            </a:r>
            <a:r>
              <a:rPr lang="en-US" sz="2400" b="1" i="1" dirty="0" err="1">
                <a:latin typeface="Times New Roman" panose="02020603050405020304" pitchFamily="18" charset="0"/>
                <a:cs typeface="Times New Roman" panose="02020603050405020304" pitchFamily="18" charset="0"/>
              </a:rPr>
              <a:t>cần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dạy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con:</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GD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MN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GT an </a:t>
            </a:r>
            <a:r>
              <a:rPr lang="en-US" sz="2400" dirty="0" err="1">
                <a:latin typeface="Times New Roman" panose="02020603050405020304" pitchFamily="18" charset="0"/>
                <a:cs typeface="Times New Roman" panose="02020603050405020304" pitchFamily="18" charset="0"/>
              </a:rPr>
              <a:t>toàn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endParaRPr lang="en-US" sz="2400" dirty="0">
              <a:latin typeface="Times New Roman" panose="02020603050405020304" pitchFamily="18" charset="0"/>
              <a:cs typeface="Times New Roman" panose="02020603050405020304" pitchFamily="18" charset="0"/>
            </a:endParaRPr>
          </a:p>
          <a:p>
            <a:pPr algn="ctr">
              <a:lnSpc>
                <a:spcPct val="150000"/>
              </a:lnSpc>
            </a:pPr>
            <a:r>
              <a:rPr lang="en-US" sz="2400" i="1" dirty="0">
                <a:latin typeface="Times New Roman" panose="02020603050405020304" pitchFamily="18" charset="0"/>
                <a:cs typeface="Times New Roman" panose="02020603050405020304" pitchFamily="18" charset="0"/>
              </a:rPr>
              <a:t>(TL </a:t>
            </a:r>
            <a:r>
              <a:rPr lang="en-US" sz="2400" i="1" dirty="0" err="1">
                <a:latin typeface="Times New Roman" panose="02020603050405020304" pitchFamily="18" charset="0"/>
                <a:cs typeface="Times New Roman" panose="02020603050405020304" pitchFamily="18" charset="0"/>
              </a:rPr>
              <a:t>phát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tờ</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rơi</a:t>
            </a:r>
            <a:r>
              <a:rPr lang="en-US" sz="24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7097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E61AB8-67AA-4088-9320-D72FEC88DED2}"/>
              </a:ext>
            </a:extLst>
          </p:cNvPr>
          <p:cNvSpPr txBox="1"/>
          <p:nvPr/>
        </p:nvSpPr>
        <p:spPr>
          <a:xfrm>
            <a:off x="757239" y="604360"/>
            <a:ext cx="11144250" cy="4435830"/>
          </a:xfrm>
          <a:prstGeom prst="rect">
            <a:avLst/>
          </a:prstGeom>
          <a:noFill/>
        </p:spPr>
        <p:txBody>
          <a:bodyPr wrap="square">
            <a:spAutoFit/>
          </a:bodyPr>
          <a:lstStyle/>
          <a:p>
            <a:pPr algn="just" eaLnBrk="1" hangingPunct="1">
              <a:lnSpc>
                <a:spcPct val="150000"/>
              </a:lnSpc>
              <a:buNone/>
            </a:pPr>
            <a:r>
              <a:rPr lang="vi-VN"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chat: </a:t>
            </a:r>
          </a:p>
          <a:p>
            <a:pPr algn="just" eaLnBrk="1" hangingPunct="1">
              <a:lnSpc>
                <a:spcPct val="150000"/>
              </a:lnSpc>
              <a:buNone/>
            </a:pPr>
            <a:r>
              <a:rPr lang="en-US" sz="3200" dirty="0">
                <a:latin typeface="Times New Roman" panose="02020603050405020304" pitchFamily="18" charset="0"/>
                <a:cs typeface="Times New Roman" panose="02020603050405020304" pitchFamily="18" charset="0"/>
              </a:rPr>
              <a:t>-  A</a:t>
            </a:r>
            <a:r>
              <a:rPr lang="vi-VN" sz="3200" dirty="0">
                <a:latin typeface="Times New Roman" panose="02020603050405020304" pitchFamily="18" charset="0"/>
                <a:cs typeface="Times New Roman" panose="02020603050405020304" pitchFamily="18" charset="0"/>
              </a:rPr>
              <a:t>nh/chị hãy chia sẻ về</a:t>
            </a:r>
            <a:r>
              <a:rPr lang="vi-VN" altLang="x-none" sz="3200" dirty="0">
                <a:latin typeface="Times New Roman" panose="02020603050405020304" pitchFamily="18" charset="0"/>
                <a:cs typeface="Times New Roman" panose="02020603050405020304" pitchFamily="18" charset="0"/>
              </a:rPr>
              <a:t> Các phương pháp v</a:t>
            </a:r>
            <a:r>
              <a:rPr lang="vi-VN" altLang="x-none" sz="3200" dirty="0">
                <a:latin typeface="Times New Roman" panose="02020603050405020304" pitchFamily="18" charset="0"/>
                <a:ea typeface="Arial" panose="020B0604020202020204" pitchFamily="34" charset="0"/>
                <a:cs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 </a:t>
            </a:r>
            <a:r>
              <a:rPr lang="en-US" altLang="x-none" sz="3200" dirty="0" err="1">
                <a:latin typeface="Times New Roman" panose="02020603050405020304" pitchFamily="18" charset="0"/>
                <a:cs typeface="Times New Roman" panose="02020603050405020304" pitchFamily="18" charset="0"/>
              </a:rPr>
              <a:t>hình</a:t>
            </a:r>
            <a:r>
              <a:rPr lang="en-US" altLang="x-none" sz="3200" dirty="0">
                <a:latin typeface="Times New Roman" panose="02020603050405020304" pitchFamily="18" charset="0"/>
                <a:cs typeface="Times New Roman" panose="02020603050405020304" pitchFamily="18" charset="0"/>
              </a:rPr>
              <a:t> </a:t>
            </a:r>
            <a:r>
              <a:rPr lang="en-US" altLang="x-none" sz="3200" dirty="0" err="1">
                <a:latin typeface="Times New Roman" panose="02020603050405020304" pitchFamily="18" charset="0"/>
                <a:cs typeface="Times New Roman" panose="02020603050405020304" pitchFamily="18" charset="0"/>
              </a:rPr>
              <a:t>thức</a:t>
            </a:r>
            <a:r>
              <a:rPr lang="en-US" altLang="x-none" sz="3200" dirty="0">
                <a:latin typeface="Times New Roman" panose="02020603050405020304" pitchFamily="18" charset="0"/>
                <a:cs typeface="Times New Roman" panose="02020603050405020304" pitchFamily="18" charset="0"/>
              </a:rPr>
              <a:t> </a:t>
            </a:r>
            <a:r>
              <a:rPr lang="vi-VN" altLang="x-none" sz="3200" dirty="0">
                <a:latin typeface="Times New Roman" panose="02020603050405020304" pitchFamily="18" charset="0"/>
                <a:cs typeface="Times New Roman" panose="02020603050405020304" pitchFamily="18" charset="0"/>
              </a:rPr>
              <a:t>giáo dục ATGT cho trẻ </a:t>
            </a:r>
            <a:r>
              <a:rPr lang="vi-VN" sz="3200" dirty="0">
                <a:latin typeface="Times New Roman" panose="02020603050405020304" pitchFamily="18" charset="0"/>
                <a:cs typeface="Times New Roman" panose="02020603050405020304" pitchFamily="18" charset="0"/>
              </a:rPr>
              <a:t>tại CSGD MN m</a:t>
            </a:r>
            <a:r>
              <a:rPr lang="vi-VN" sz="3200" dirty="0">
                <a:latin typeface="Times New Roman" panose="02020603050405020304" pitchFamily="18" charset="0"/>
                <a:ea typeface="Arial" panose="020B0604020202020204" pitchFamily="34" charset="0"/>
                <a:cs typeface="Times New Roman" panose="02020603050405020304" pitchFamily="18" charset="0"/>
              </a:rPr>
              <a:t>à</a:t>
            </a:r>
            <a:r>
              <a:rPr lang="vi-VN" sz="3200" dirty="0">
                <a:latin typeface="Times New Roman" panose="02020603050405020304" pitchFamily="18" charset="0"/>
                <a:cs typeface="Times New Roman" panose="02020603050405020304" pitchFamily="18" charset="0"/>
              </a:rPr>
              <a:t> anh/ chị đã thực hiện. </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vi-VN" altLang="x-none" sz="3200" dirty="0">
                <a:latin typeface="Times New Roman" panose="02020603050405020304" pitchFamily="18" charset="0"/>
                <a:cs typeface="Times New Roman" panose="02020603050405020304" pitchFamily="18" charset="0"/>
              </a:rPr>
              <a:t>phương pháp v</a:t>
            </a:r>
            <a:r>
              <a:rPr lang="vi-VN" altLang="x-none" sz="3200" dirty="0">
                <a:latin typeface="Times New Roman" panose="02020603050405020304" pitchFamily="18" charset="0"/>
                <a:ea typeface="Arial" panose="020B0604020202020204" pitchFamily="34" charset="0"/>
                <a:cs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 </a:t>
            </a:r>
            <a:r>
              <a:rPr lang="en-US" altLang="x-none" sz="3200" dirty="0" err="1">
                <a:latin typeface="Times New Roman" panose="02020603050405020304" pitchFamily="18" charset="0"/>
                <a:cs typeface="Times New Roman" panose="02020603050405020304" pitchFamily="18" charset="0"/>
              </a:rPr>
              <a:t>hình</a:t>
            </a:r>
            <a:r>
              <a:rPr lang="en-US" altLang="x-none" sz="3200" dirty="0">
                <a:latin typeface="Times New Roman" panose="02020603050405020304" pitchFamily="18" charset="0"/>
                <a:cs typeface="Times New Roman" panose="02020603050405020304" pitchFamily="18" charset="0"/>
              </a:rPr>
              <a:t> </a:t>
            </a:r>
            <a:r>
              <a:rPr lang="en-US" altLang="x-none" sz="3200" dirty="0" err="1">
                <a:latin typeface="Times New Roman" panose="02020603050405020304" pitchFamily="18" charset="0"/>
                <a:cs typeface="Times New Roman" panose="02020603050405020304" pitchFamily="18" charset="0"/>
              </a:rPr>
              <a:t>thức</a:t>
            </a:r>
            <a:r>
              <a:rPr lang="en-US" altLang="x-none"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khai</a:t>
            </a:r>
            <a:r>
              <a:rPr lang="en-US" sz="3200" dirty="0">
                <a:latin typeface="Times New Roman" panose="02020603050405020304" pitchFamily="18" charset="0"/>
                <a:cs typeface="Times New Roman" panose="02020603050405020304" pitchFamily="18" charset="0"/>
              </a:rPr>
              <a:t> GD an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GT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vi-VN" altLang="x-none" sz="3200" dirty="0">
                <a:latin typeface="Times New Roman" panose="02020603050405020304" pitchFamily="18" charset="0"/>
                <a:cs typeface="Times New Roman" panose="02020603050405020304" pitchFamily="18" charset="0"/>
              </a:rPr>
              <a:t>phương pháp v</a:t>
            </a:r>
            <a:r>
              <a:rPr lang="vi-VN" altLang="x-none" sz="3200" dirty="0">
                <a:latin typeface="Times New Roman" panose="02020603050405020304" pitchFamily="18" charset="0"/>
                <a:ea typeface="Arial" panose="020B0604020202020204" pitchFamily="34" charset="0"/>
                <a:cs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 </a:t>
            </a:r>
            <a:r>
              <a:rPr lang="en-US" altLang="x-none" sz="3200" dirty="0" err="1">
                <a:latin typeface="Times New Roman" panose="02020603050405020304" pitchFamily="18" charset="0"/>
                <a:cs typeface="Times New Roman" panose="02020603050405020304" pitchFamily="18" charset="0"/>
              </a:rPr>
              <a:t>hình</a:t>
            </a:r>
            <a:r>
              <a:rPr lang="en-US" altLang="x-none" sz="3200" dirty="0">
                <a:latin typeface="Times New Roman" panose="02020603050405020304" pitchFamily="18" charset="0"/>
                <a:cs typeface="Times New Roman" panose="02020603050405020304" pitchFamily="18" charset="0"/>
              </a:rPr>
              <a:t> </a:t>
            </a:r>
            <a:r>
              <a:rPr lang="en-US" altLang="x-none"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553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7F43AF-B96D-460A-8C40-6BFAA6052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0"/>
            <a:ext cx="6639560" cy="6639560"/>
          </a:xfrm>
          <a:prstGeom prst="rect">
            <a:avLst/>
          </a:prstGeom>
        </p:spPr>
      </p:pic>
      <p:pic>
        <p:nvPicPr>
          <p:cNvPr id="11" name="Picture 10">
            <a:extLst>
              <a:ext uri="{FF2B5EF4-FFF2-40B4-BE49-F238E27FC236}">
                <a16:creationId xmlns:a16="http://schemas.microsoft.com/office/drawing/2014/main" id="{17182F22-BBE1-4BA6-B749-24509B7EB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720" y="177800"/>
            <a:ext cx="5851826" cy="6502400"/>
          </a:xfrm>
          <a:prstGeom prst="rect">
            <a:avLst/>
          </a:prstGeom>
        </p:spPr>
      </p:pic>
    </p:spTree>
    <p:extLst>
      <p:ext uri="{BB962C8B-B14F-4D97-AF65-F5344CB8AC3E}">
        <p14:creationId xmlns:p14="http://schemas.microsoft.com/office/powerpoint/2010/main" val="97574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AF4157-A8F9-4E8A-A717-E74B36B4A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59" y="177800"/>
            <a:ext cx="5658787" cy="6502400"/>
          </a:xfrm>
          <a:prstGeom prst="rect">
            <a:avLst/>
          </a:prstGeom>
        </p:spPr>
      </p:pic>
      <p:pic>
        <p:nvPicPr>
          <p:cNvPr id="5" name="Picture 4">
            <a:extLst>
              <a:ext uri="{FF2B5EF4-FFF2-40B4-BE49-F238E27FC236}">
                <a16:creationId xmlns:a16="http://schemas.microsoft.com/office/drawing/2014/main" id="{80DC10C8-1E56-4E17-B4A7-6CBAFCFB9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319" y="660400"/>
            <a:ext cx="4965809" cy="5384799"/>
          </a:xfrm>
          <a:prstGeom prst="rect">
            <a:avLst/>
          </a:prstGeom>
        </p:spPr>
      </p:pic>
    </p:spTree>
    <p:extLst>
      <p:ext uri="{BB962C8B-B14F-4D97-AF65-F5344CB8AC3E}">
        <p14:creationId xmlns:p14="http://schemas.microsoft.com/office/powerpoint/2010/main" val="2325650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E7DBD2-8BF5-4769-B775-517AE33DE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585" y="83820"/>
            <a:ext cx="6610135" cy="6690360"/>
          </a:xfrm>
          <a:prstGeom prst="rect">
            <a:avLst/>
          </a:prstGeom>
        </p:spPr>
      </p:pic>
    </p:spTree>
    <p:extLst>
      <p:ext uri="{BB962C8B-B14F-4D97-AF65-F5344CB8AC3E}">
        <p14:creationId xmlns:p14="http://schemas.microsoft.com/office/powerpoint/2010/main" val="2921398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120A20-D514-47B3-BDAE-CB6E62976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744" y="390101"/>
            <a:ext cx="11004745" cy="5015019"/>
          </a:xfrm>
          <a:prstGeom prst="rect">
            <a:avLst/>
          </a:prstGeom>
        </p:spPr>
      </p:pic>
      <p:pic>
        <p:nvPicPr>
          <p:cNvPr id="6" name="Picture 5">
            <a:extLst>
              <a:ext uri="{FF2B5EF4-FFF2-40B4-BE49-F238E27FC236}">
                <a16:creationId xmlns:a16="http://schemas.microsoft.com/office/drawing/2014/main" id="{1CF86F17-ED6E-47B4-83BF-E974B230F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27" y="390101"/>
            <a:ext cx="11004745" cy="5015019"/>
          </a:xfrm>
          <a:prstGeom prst="rect">
            <a:avLst/>
          </a:prstGeom>
        </p:spPr>
      </p:pic>
    </p:spTree>
    <p:extLst>
      <p:ext uri="{BB962C8B-B14F-4D97-AF65-F5344CB8AC3E}">
        <p14:creationId xmlns:p14="http://schemas.microsoft.com/office/powerpoint/2010/main" val="3161066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C2D397-49B0-40B8-8FAB-9955A9CADE3F}"/>
              </a:ext>
            </a:extLst>
          </p:cNvPr>
          <p:cNvSpPr txBox="1">
            <a:spLocks/>
          </p:cNvSpPr>
          <p:nvPr/>
        </p:nvSpPr>
        <p:spPr>
          <a:xfrm>
            <a:off x="3915371" y="1906826"/>
            <a:ext cx="3524251" cy="2219847"/>
          </a:xfrm>
          <a:prstGeom prst="rect">
            <a:avLst/>
          </a:prstGeom>
          <a:solidFill>
            <a:schemeClr val="accent6">
              <a:lumMod val="40000"/>
              <a:lumOff val="60000"/>
            </a:schemeClr>
          </a:solidFill>
          <a:ln/>
        </p:spPr>
        <p:txBody>
          <a:bodyPr vert="horz" wrap="square" lIns="91440" tIns="45720" rIns="91440" bIns="45720" rtlCol="0" anchor="b">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 altLang="x-none" sz="2800" i="1" dirty="0"/>
              <a:t> </a:t>
            </a:r>
            <a:r>
              <a:rPr lang="vi-VN" altLang="x-none" sz="2800" b="1" dirty="0"/>
              <a:t>Phương pháp giáo dục ATGT </a:t>
            </a:r>
            <a:endParaRPr lang="en-US" altLang="x-none" sz="2800" b="1" dirty="0"/>
          </a:p>
          <a:p>
            <a:pPr algn="ctr"/>
            <a:r>
              <a:rPr lang="vi-VN" altLang="x-none" sz="2800" b="1" dirty="0"/>
              <a:t>cho trẻ </a:t>
            </a:r>
            <a:r>
              <a:rPr lang="en-US" altLang="x-none" sz="2800" b="1" dirty="0"/>
              <a:t>MN</a:t>
            </a:r>
          </a:p>
          <a:p>
            <a:pPr algn="ctr"/>
            <a:endParaRPr lang="vi-VN" altLang="x-none" sz="2800" b="1" dirty="0"/>
          </a:p>
        </p:txBody>
      </p:sp>
      <p:sp>
        <p:nvSpPr>
          <p:cNvPr id="5" name="Content Placeholder 2">
            <a:extLst>
              <a:ext uri="{FF2B5EF4-FFF2-40B4-BE49-F238E27FC236}">
                <a16:creationId xmlns:a16="http://schemas.microsoft.com/office/drawing/2014/main" id="{2702CB7C-5E4F-439E-A84D-0A1E2F0B44D7}"/>
              </a:ext>
            </a:extLst>
          </p:cNvPr>
          <p:cNvSpPr>
            <a:spLocks noGrp="1"/>
          </p:cNvSpPr>
          <p:nvPr>
            <p:ph idx="1"/>
          </p:nvPr>
        </p:nvSpPr>
        <p:spPr>
          <a:xfrm>
            <a:off x="147919" y="2193131"/>
            <a:ext cx="3312320" cy="2471737"/>
          </a:xfrm>
          <a:noFill/>
          <a:ln/>
        </p:spPr>
        <p:txBody>
          <a:bodyPr vert="horz" wrap="square" lIns="91440" tIns="45720" rIns="91440" bIns="45720" anchor="t">
            <a:noAutofit/>
          </a:bodyPr>
          <a:lstStyle/>
          <a:p>
            <a:pPr algn="just">
              <a:buNone/>
            </a:pPr>
            <a:r>
              <a:rPr lang="en-US" altLang="x-none" sz="2400" b="1" dirty="0">
                <a:latin typeface="Times New Roman" panose="02020603050405020304" pitchFamily="18" charset="0"/>
                <a:cs typeface="Times New Roman" panose="02020603050405020304" pitchFamily="18" charset="0"/>
              </a:rPr>
              <a:t>6. </a:t>
            </a:r>
            <a:r>
              <a:rPr lang="en-US" altLang="x-none" sz="2400" b="1" dirty="0" err="1">
                <a:latin typeface="Times New Roman" panose="02020603050405020304" pitchFamily="18" charset="0"/>
                <a:cs typeface="Times New Roman" panose="02020603050405020304" pitchFamily="18" charset="0"/>
              </a:rPr>
              <a:t>Tổ</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chức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hoạt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động</a:t>
            </a:r>
            <a:r>
              <a:rPr lang="en-US" altLang="x-none" sz="2400" b="1" dirty="0">
                <a:latin typeface="Times New Roman" panose="02020603050405020304" pitchFamily="18" charset="0"/>
                <a:cs typeface="Times New Roman" panose="02020603050405020304" pitchFamily="18" charset="0"/>
              </a:rPr>
              <a:t>/</a:t>
            </a:r>
            <a:r>
              <a:rPr lang="en-US" altLang="x-none" sz="2400" b="1" dirty="0" err="1">
                <a:latin typeface="Times New Roman" panose="02020603050405020304" pitchFamily="18" charset="0"/>
                <a:cs typeface="Times New Roman" panose="02020603050405020304" pitchFamily="18" charset="0"/>
              </a:rPr>
              <a:t>chiến</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dịch</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về</a:t>
            </a:r>
            <a:r>
              <a:rPr lang="en-US" altLang="x-none" sz="2400" b="1" dirty="0">
                <a:latin typeface="Times New Roman" panose="02020603050405020304" pitchFamily="18" charset="0"/>
                <a:cs typeface="Times New Roman" panose="02020603050405020304" pitchFamily="18" charset="0"/>
              </a:rPr>
              <a:t> ATGT </a:t>
            </a:r>
            <a:r>
              <a:rPr lang="en-US" altLang="x-none" sz="2400" b="1" dirty="0" err="1">
                <a:latin typeface="Times New Roman" panose="02020603050405020304" pitchFamily="18" charset="0"/>
                <a:cs typeface="Times New Roman" panose="02020603050405020304" pitchFamily="18" charset="0"/>
              </a:rPr>
              <a:t>có</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sự</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tham</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gia</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của</a:t>
            </a:r>
            <a:r>
              <a:rPr lang="en-US" altLang="x-none" sz="2400" b="1" dirty="0">
                <a:latin typeface="Times New Roman" panose="02020603050405020304" pitchFamily="18" charset="0"/>
                <a:cs typeface="Times New Roman" panose="02020603050405020304" pitchFamily="18" charset="0"/>
              </a:rPr>
              <a:t> GĐ, </a:t>
            </a:r>
            <a:r>
              <a:rPr lang="en-US" altLang="x-none" sz="2400" b="1" dirty="0" err="1">
                <a:latin typeface="Times New Roman" panose="02020603050405020304" pitchFamily="18" charset="0"/>
                <a:cs typeface="Times New Roman" panose="02020603050405020304" pitchFamily="18" charset="0"/>
              </a:rPr>
              <a:t>cộng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đồng</a:t>
            </a:r>
            <a:r>
              <a:rPr lang="en-US" altLang="x-none" sz="2400" b="1" dirty="0">
                <a:latin typeface="Times New Roman" panose="02020603050405020304" pitchFamily="18" charset="0"/>
                <a:cs typeface="Times New Roman" panose="02020603050405020304" pitchFamily="18" charset="0"/>
              </a:rPr>
              <a:t>, </a:t>
            </a:r>
            <a:r>
              <a:rPr lang="vi-VN" altLang="x-none" sz="2400" b="1" dirty="0">
                <a:latin typeface="Times New Roman" panose="02020603050405020304" pitchFamily="18" charset="0"/>
                <a:cs typeface="Times New Roman" panose="02020603050405020304" pitchFamily="18" charset="0"/>
              </a:rPr>
              <a:t> thi về an toàn giao thông</a:t>
            </a:r>
            <a:r>
              <a:rPr lang="en-US" altLang="x-none" sz="2400" b="1" dirty="0">
                <a:latin typeface="Times New Roman" panose="02020603050405020304" pitchFamily="18" charset="0"/>
                <a:cs typeface="Times New Roman" panose="02020603050405020304" pitchFamily="18" charset="0"/>
              </a:rPr>
              <a:t>… </a:t>
            </a:r>
            <a:endParaRPr lang="vi-VN" altLang="x-none" sz="2400" b="1" dirty="0">
              <a:latin typeface="Times New Roman" panose="02020603050405020304" pitchFamily="18" charset="0"/>
              <a:cs typeface="Times New Roman" panose="02020603050405020304" pitchFamily="18" charset="0"/>
            </a:endParaRPr>
          </a:p>
          <a:p>
            <a:pPr algn="just">
              <a:buNone/>
            </a:pPr>
            <a:r>
              <a:rPr lang="vi-VN" altLang="x-none" sz="24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BFFE242F-EC29-4F1E-8121-298A3F47DC90}"/>
              </a:ext>
            </a:extLst>
          </p:cNvPr>
          <p:cNvSpPr txBox="1"/>
          <p:nvPr/>
        </p:nvSpPr>
        <p:spPr>
          <a:xfrm>
            <a:off x="895350" y="514479"/>
            <a:ext cx="3061097" cy="830997"/>
          </a:xfrm>
          <a:prstGeom prst="rect">
            <a:avLst/>
          </a:prstGeom>
          <a:noFill/>
        </p:spPr>
        <p:txBody>
          <a:bodyPr wrap="square">
            <a:spAutoFit/>
          </a:bodyPr>
          <a:lstStyle/>
          <a:p>
            <a:pPr algn="just" eaLnBrk="1" hangingPunct="1">
              <a:buNone/>
            </a:pPr>
            <a:r>
              <a:rPr lang="vi-VN" sz="2400" dirty="0">
                <a:solidFill>
                  <a:schemeClr val="bg2"/>
                </a:solidFill>
                <a:latin typeface="Times New Roman" panose="02020603050405020304" pitchFamily="18" charset="0"/>
                <a:cs typeface="Times New Roman" panose="02020603050405020304" pitchFamily="18" charset="0"/>
              </a:rPr>
              <a:t> </a:t>
            </a:r>
            <a:r>
              <a:rPr lang="vi-VN" altLang="x-none" sz="2400" b="1" dirty="0">
                <a:latin typeface="Times New Roman" panose="02020603050405020304" pitchFamily="18" charset="0"/>
                <a:cs typeface="Times New Roman" panose="02020603050405020304" pitchFamily="18" charset="0"/>
              </a:rPr>
              <a:t>1. Sử dụng các trò chơi</a:t>
            </a:r>
          </a:p>
        </p:txBody>
      </p:sp>
      <p:sp>
        <p:nvSpPr>
          <p:cNvPr id="9" name="TextBox 8">
            <a:extLst>
              <a:ext uri="{FF2B5EF4-FFF2-40B4-BE49-F238E27FC236}">
                <a16:creationId xmlns:a16="http://schemas.microsoft.com/office/drawing/2014/main" id="{B8153A16-C113-4E05-9B62-08628FBF7F2E}"/>
              </a:ext>
            </a:extLst>
          </p:cNvPr>
          <p:cNvSpPr txBox="1"/>
          <p:nvPr/>
        </p:nvSpPr>
        <p:spPr>
          <a:xfrm>
            <a:off x="5127429" y="344480"/>
            <a:ext cx="5257798" cy="1200329"/>
          </a:xfrm>
          <a:prstGeom prst="rect">
            <a:avLst/>
          </a:prstGeom>
          <a:noFill/>
        </p:spPr>
        <p:txBody>
          <a:bodyPr wrap="square">
            <a:spAutoFit/>
          </a:bodyPr>
          <a:lstStyle/>
          <a:p>
            <a:pPr algn="just">
              <a:buNone/>
            </a:pPr>
            <a:r>
              <a:rPr lang="vi-VN" altLang="x-none" sz="2400" b="1" dirty="0">
                <a:latin typeface="Times New Roman" panose="02020603050405020304" pitchFamily="18" charset="0"/>
                <a:cs typeface="Times New Roman" panose="02020603050405020304" pitchFamily="18" charset="0"/>
              </a:rPr>
              <a:t>2.</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Lồng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ghép</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vào</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hoạt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động</a:t>
            </a:r>
            <a:r>
              <a:rPr lang="en-US" altLang="x-none" sz="2400" b="1" dirty="0">
                <a:latin typeface="Times New Roman" panose="02020603050405020304" pitchFamily="18" charset="0"/>
                <a:cs typeface="Times New Roman" panose="02020603050405020304" pitchFamily="18" charset="0"/>
              </a:rPr>
              <a:t> ở </a:t>
            </a:r>
            <a:r>
              <a:rPr lang="en-US" altLang="x-none" sz="2400" b="1" dirty="0" err="1">
                <a:latin typeface="Times New Roman" panose="02020603050405020304" pitchFamily="18" charset="0"/>
                <a:cs typeface="Times New Roman" panose="02020603050405020304" pitchFamily="18" charset="0"/>
              </a:rPr>
              <a:t>cơ</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sở</a:t>
            </a:r>
            <a:r>
              <a:rPr lang="en-US" altLang="x-none" sz="2400" b="1" dirty="0">
                <a:latin typeface="Times New Roman" panose="02020603050405020304" pitchFamily="18" charset="0"/>
                <a:cs typeface="Times New Roman" panose="02020603050405020304" pitchFamily="18" charset="0"/>
              </a:rPr>
              <a:t> GDMN: HĐ </a:t>
            </a:r>
            <a:r>
              <a:rPr lang="en-US" altLang="x-none" sz="2400" b="1" dirty="0" err="1">
                <a:latin typeface="Times New Roman" panose="02020603050405020304" pitchFamily="18" charset="0"/>
                <a:cs typeface="Times New Roman" panose="02020603050405020304" pitchFamily="18" charset="0"/>
              </a:rPr>
              <a:t>học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tập</a:t>
            </a:r>
            <a:r>
              <a:rPr lang="en-US" altLang="x-none" sz="2400" b="1" dirty="0">
                <a:latin typeface="Times New Roman" panose="02020603050405020304" pitchFamily="18" charset="0"/>
                <a:cs typeface="Times New Roman" panose="02020603050405020304" pitchFamily="18" charset="0"/>
              </a:rPr>
              <a:t>, HĐ </a:t>
            </a:r>
            <a:r>
              <a:rPr lang="en-US" altLang="x-none" sz="2400" b="1" dirty="0" err="1">
                <a:latin typeface="Times New Roman" panose="02020603050405020304" pitchFamily="18" charset="0"/>
                <a:cs typeface="Times New Roman" panose="02020603050405020304" pitchFamily="18" charset="0"/>
              </a:rPr>
              <a:t>góc</a:t>
            </a:r>
            <a:r>
              <a:rPr lang="en-US" altLang="x-none" sz="2400" b="1" dirty="0">
                <a:latin typeface="Times New Roman" panose="02020603050405020304" pitchFamily="18" charset="0"/>
                <a:cs typeface="Times New Roman" panose="02020603050405020304" pitchFamily="18" charset="0"/>
              </a:rPr>
              <a:t>, HĐ </a:t>
            </a:r>
            <a:r>
              <a:rPr lang="en-US" altLang="x-none" sz="2400" b="1" dirty="0" err="1">
                <a:latin typeface="Times New Roman" panose="02020603050405020304" pitchFamily="18" charset="0"/>
                <a:cs typeface="Times New Roman" panose="02020603050405020304" pitchFamily="18" charset="0"/>
              </a:rPr>
              <a:t>ngoài</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trời</a:t>
            </a:r>
            <a:endParaRPr lang="en-US" altLang="x-none" sz="24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A39BB42-69D5-46F8-95A0-2462F264BFB0}"/>
              </a:ext>
            </a:extLst>
          </p:cNvPr>
          <p:cNvSpPr txBox="1"/>
          <p:nvPr/>
        </p:nvSpPr>
        <p:spPr>
          <a:xfrm>
            <a:off x="8349886" y="1675993"/>
            <a:ext cx="3396852" cy="461665"/>
          </a:xfrm>
          <a:prstGeom prst="rect">
            <a:avLst/>
          </a:prstGeom>
          <a:noFill/>
        </p:spPr>
        <p:txBody>
          <a:bodyPr wrap="square">
            <a:spAutoFit/>
          </a:bodyPr>
          <a:lstStyle/>
          <a:p>
            <a:pPr>
              <a:buNone/>
            </a:pPr>
            <a:r>
              <a:rPr lang="en-US" altLang="x-none" sz="2400" b="1" dirty="0">
                <a:latin typeface="Times New Roman" panose="02020603050405020304" pitchFamily="18" charset="0"/>
                <a:cs typeface="Times New Roman" panose="02020603050405020304" pitchFamily="18" charset="0"/>
              </a:rPr>
              <a:t>3. </a:t>
            </a:r>
            <a:r>
              <a:rPr lang="vi-VN" altLang="x-none" sz="2400" b="1" dirty="0">
                <a:latin typeface="Times New Roman" panose="02020603050405020304" pitchFamily="18" charset="0"/>
                <a:cs typeface="Times New Roman" panose="02020603050405020304" pitchFamily="18" charset="0"/>
              </a:rPr>
              <a:t>Trải nghiệm thực tế</a:t>
            </a:r>
            <a:endParaRPr lang="en-US" altLang="x-none" sz="24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4C10963-B03E-43E2-B67B-1CA5F5F69CBF}"/>
              </a:ext>
            </a:extLst>
          </p:cNvPr>
          <p:cNvSpPr txBox="1"/>
          <p:nvPr/>
        </p:nvSpPr>
        <p:spPr>
          <a:xfrm rot="10800000" flipV="1">
            <a:off x="8349886" y="3016749"/>
            <a:ext cx="3312318" cy="1938992"/>
          </a:xfrm>
          <a:prstGeom prst="rect">
            <a:avLst/>
          </a:prstGeom>
          <a:noFill/>
        </p:spPr>
        <p:txBody>
          <a:bodyPr wrap="square">
            <a:spAutoFit/>
          </a:bodyPr>
          <a:lstStyle/>
          <a:p>
            <a:pPr algn="just">
              <a:buNone/>
            </a:pPr>
            <a:r>
              <a:rPr lang="en-US" altLang="x-none" sz="2400" b="1" dirty="0">
                <a:latin typeface="Times New Roman" panose="02020603050405020304" pitchFamily="18" charset="0"/>
                <a:cs typeface="Times New Roman" panose="02020603050405020304" pitchFamily="18" charset="0"/>
              </a:rPr>
              <a:t>4</a:t>
            </a:r>
            <a:r>
              <a:rPr lang="vi-VN" altLang="x-none" sz="2400" b="1" dirty="0">
                <a:latin typeface="Times New Roman" panose="02020603050405020304" pitchFamily="18" charset="0"/>
                <a:cs typeface="Times New Roman" panose="02020603050405020304" pitchFamily="18" charset="0"/>
              </a:rPr>
              <a: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Đưa</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vào</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hoạt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động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có</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tính</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nghệ</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thuật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tạo</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hình</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đọc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thơ</a:t>
            </a:r>
            <a:r>
              <a:rPr lang="en-US" altLang="x-none" sz="2400" b="1" dirty="0">
                <a:latin typeface="Times New Roman" panose="02020603050405020304" pitchFamily="18" charset="0"/>
                <a:cs typeface="Times New Roman" panose="02020603050405020304" pitchFamily="18" charset="0"/>
              </a:rPr>
              <a:t>, </a:t>
            </a:r>
            <a:r>
              <a:rPr lang="vi-VN" altLang="x-none" sz="2400" b="1" dirty="0">
                <a:latin typeface="Times New Roman" panose="02020603050405020304" pitchFamily="18" charset="0"/>
                <a:cs typeface="Times New Roman" panose="02020603050405020304" pitchFamily="18" charset="0"/>
              </a:rPr>
              <a:t>kể các câu chuyện</a:t>
            </a:r>
            <a:r>
              <a:rPr lang="en-US" altLang="x-none" sz="2400" b="1" dirty="0">
                <a:latin typeface="Times New Roman" panose="02020603050405020304" pitchFamily="18" charset="0"/>
                <a:cs typeface="Times New Roman" panose="02020603050405020304" pitchFamily="18" charset="0"/>
              </a:rPr>
              <a:t>, ca </a:t>
            </a:r>
            <a:r>
              <a:rPr lang="en-US" altLang="x-none" sz="2400" b="1" dirty="0" err="1">
                <a:latin typeface="Times New Roman" panose="02020603050405020304" pitchFamily="18" charset="0"/>
                <a:cs typeface="Times New Roman" panose="02020603050405020304" pitchFamily="18" charset="0"/>
              </a:rPr>
              <a:t>hát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đóng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kịch</a:t>
            </a:r>
            <a:r>
              <a:rPr lang="en-US" altLang="x-none" sz="2400" b="1" dirty="0">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FB691FF0-D0A4-4F4B-8C63-99084A955317}"/>
              </a:ext>
            </a:extLst>
          </p:cNvPr>
          <p:cNvSpPr txBox="1"/>
          <p:nvPr/>
        </p:nvSpPr>
        <p:spPr>
          <a:xfrm>
            <a:off x="3758208" y="4943860"/>
            <a:ext cx="3838576" cy="1569660"/>
          </a:xfrm>
          <a:prstGeom prst="rect">
            <a:avLst/>
          </a:prstGeom>
          <a:noFill/>
        </p:spPr>
        <p:txBody>
          <a:bodyPr wrap="square">
            <a:spAutoFit/>
          </a:bodyPr>
          <a:lstStyle/>
          <a:p>
            <a:pPr algn="just">
              <a:buNone/>
            </a:pPr>
            <a:r>
              <a:rPr lang="en-US" altLang="x-none" sz="2400" b="1" dirty="0">
                <a:latin typeface="Times New Roman" panose="02020603050405020304" pitchFamily="18" charset="0"/>
                <a:cs typeface="Times New Roman" panose="02020603050405020304" pitchFamily="18" charset="0"/>
              </a:rPr>
              <a:t>5. </a:t>
            </a:r>
            <a:r>
              <a:rPr lang="en-US" altLang="x-none" sz="2400" b="1" dirty="0" err="1">
                <a:latin typeface="Times New Roman" panose="02020603050405020304" pitchFamily="18" charset="0"/>
                <a:cs typeface="Times New Roman" panose="02020603050405020304" pitchFamily="18" charset="0"/>
              </a:rPr>
              <a:t>Sử</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dụng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công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nghệ</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sử</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dụng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phần</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mềm</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bộ</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phim</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hoạt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hình</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thiếu</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nhi</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về</a:t>
            </a:r>
            <a:r>
              <a:rPr lang="en-US" altLang="x-none" sz="2400" b="1" dirty="0">
                <a:latin typeface="Times New Roman" panose="02020603050405020304" pitchFamily="18" charset="0"/>
                <a:cs typeface="Times New Roman" panose="02020603050405020304" pitchFamily="18" charset="0"/>
              </a:rPr>
              <a:t> GD ATGT</a:t>
            </a:r>
          </a:p>
        </p:txBody>
      </p:sp>
    </p:spTree>
    <p:extLst>
      <p:ext uri="{BB962C8B-B14F-4D97-AF65-F5344CB8AC3E}">
        <p14:creationId xmlns:p14="http://schemas.microsoft.com/office/powerpoint/2010/main" val="337063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80">
                                          <p:stCondLst>
                                            <p:cond delay="0"/>
                                          </p:stCondLst>
                                        </p:cTn>
                                        <p:tgtEl>
                                          <p:spTgt spid="17"/>
                                        </p:tgtEl>
                                      </p:cBhvr>
                                    </p:animEffect>
                                    <p:anim calcmode="lin" valueType="num">
                                      <p:cBhvr>
                                        <p:cTn id="2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3" dur="26">
                                          <p:stCondLst>
                                            <p:cond delay="650"/>
                                          </p:stCondLst>
                                        </p:cTn>
                                        <p:tgtEl>
                                          <p:spTgt spid="17"/>
                                        </p:tgtEl>
                                      </p:cBhvr>
                                      <p:to x="100000" y="60000"/>
                                    </p:animScale>
                                    <p:animScale>
                                      <p:cBhvr>
                                        <p:cTn id="34" dur="166" decel="50000">
                                          <p:stCondLst>
                                            <p:cond delay="676"/>
                                          </p:stCondLst>
                                        </p:cTn>
                                        <p:tgtEl>
                                          <p:spTgt spid="17"/>
                                        </p:tgtEl>
                                      </p:cBhvr>
                                      <p:to x="100000" y="100000"/>
                                    </p:animScale>
                                    <p:animScale>
                                      <p:cBhvr>
                                        <p:cTn id="35" dur="26">
                                          <p:stCondLst>
                                            <p:cond delay="1312"/>
                                          </p:stCondLst>
                                        </p:cTn>
                                        <p:tgtEl>
                                          <p:spTgt spid="17"/>
                                        </p:tgtEl>
                                      </p:cBhvr>
                                      <p:to x="100000" y="80000"/>
                                    </p:animScale>
                                    <p:animScale>
                                      <p:cBhvr>
                                        <p:cTn id="36" dur="166" decel="50000">
                                          <p:stCondLst>
                                            <p:cond delay="1338"/>
                                          </p:stCondLst>
                                        </p:cTn>
                                        <p:tgtEl>
                                          <p:spTgt spid="17"/>
                                        </p:tgtEl>
                                      </p:cBhvr>
                                      <p:to x="100000" y="100000"/>
                                    </p:animScale>
                                    <p:animScale>
                                      <p:cBhvr>
                                        <p:cTn id="37" dur="26">
                                          <p:stCondLst>
                                            <p:cond delay="1642"/>
                                          </p:stCondLst>
                                        </p:cTn>
                                        <p:tgtEl>
                                          <p:spTgt spid="17"/>
                                        </p:tgtEl>
                                      </p:cBhvr>
                                      <p:to x="100000" y="90000"/>
                                    </p:animScale>
                                    <p:animScale>
                                      <p:cBhvr>
                                        <p:cTn id="38" dur="166" decel="50000">
                                          <p:stCondLst>
                                            <p:cond delay="1668"/>
                                          </p:stCondLst>
                                        </p:cTn>
                                        <p:tgtEl>
                                          <p:spTgt spid="17"/>
                                        </p:tgtEl>
                                      </p:cBhvr>
                                      <p:to x="100000" y="100000"/>
                                    </p:animScale>
                                    <p:animScale>
                                      <p:cBhvr>
                                        <p:cTn id="39" dur="26">
                                          <p:stCondLst>
                                            <p:cond delay="1808"/>
                                          </p:stCondLst>
                                        </p:cTn>
                                        <p:tgtEl>
                                          <p:spTgt spid="17"/>
                                        </p:tgtEl>
                                      </p:cBhvr>
                                      <p:to x="100000" y="95000"/>
                                    </p:animScale>
                                    <p:animScale>
                                      <p:cBhvr>
                                        <p:cTn id="40" dur="166" decel="50000">
                                          <p:stCondLst>
                                            <p:cond delay="1834"/>
                                          </p:stCondLst>
                                        </p:cTn>
                                        <p:tgtEl>
                                          <p:spTgt spid="17"/>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bg/>
                                          </p:spTgt>
                                        </p:tgtEl>
                                        <p:attrNameLst>
                                          <p:attrName>style.visibility</p:attrName>
                                        </p:attrNameLst>
                                      </p:cBhvr>
                                      <p:to>
                                        <p:strVal val="visible"/>
                                      </p:to>
                                    </p:set>
                                    <p:animEffect transition="in" filter="fade">
                                      <p:cBhvr>
                                        <p:cTn id="45" dur="1000"/>
                                        <p:tgtEl>
                                          <p:spTgt spid="5">
                                            <p:bg/>
                                          </p:spTgt>
                                        </p:tgtEl>
                                      </p:cBhvr>
                                    </p:animEffect>
                                    <p:anim calcmode="lin" valueType="num">
                                      <p:cBhvr>
                                        <p:cTn id="46" dur="1000" fill="hold"/>
                                        <p:tgtEl>
                                          <p:spTgt spid="5">
                                            <p:bg/>
                                          </p:spTgt>
                                        </p:tgtEl>
                                        <p:attrNameLst>
                                          <p:attrName>ppt_x</p:attrName>
                                        </p:attrNameLst>
                                      </p:cBhvr>
                                      <p:tavLst>
                                        <p:tav tm="0">
                                          <p:val>
                                            <p:strVal val="#ppt_x"/>
                                          </p:val>
                                        </p:tav>
                                        <p:tav tm="100000">
                                          <p:val>
                                            <p:strVal val="#ppt_x"/>
                                          </p:val>
                                        </p:tav>
                                      </p:tavLst>
                                    </p:anim>
                                    <p:anim calcmode="lin" valueType="num">
                                      <p:cBhvr>
                                        <p:cTn id="47"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fade">
                                      <p:cBhvr>
                                        <p:cTn id="52" dur="1000"/>
                                        <p:tgtEl>
                                          <p:spTgt spid="5">
                                            <p:txEl>
                                              <p:pRg st="0" end="0"/>
                                            </p:txEl>
                                          </p:spTgt>
                                        </p:tgtEl>
                                      </p:cBhvr>
                                    </p:animEffect>
                                    <p:anim calcmode="lin" valueType="num">
                                      <p:cBhvr>
                                        <p:cTn id="5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5">
                                            <p:txEl>
                                              <p:pRg st="1" end="1"/>
                                            </p:txEl>
                                          </p:spTgt>
                                        </p:tgtEl>
                                        <p:attrNameLst>
                                          <p:attrName>style.visibility</p:attrName>
                                        </p:attrNameLst>
                                      </p:cBhvr>
                                      <p:to>
                                        <p:strVal val="visible"/>
                                      </p:to>
                                    </p:set>
                                    <p:animEffect transition="in" filter="fade">
                                      <p:cBhvr>
                                        <p:cTn id="59" dur="1000"/>
                                        <p:tgtEl>
                                          <p:spTgt spid="5">
                                            <p:txEl>
                                              <p:pRg st="1" end="1"/>
                                            </p:txEl>
                                          </p:spTgt>
                                        </p:tgtEl>
                                      </p:cBhvr>
                                    </p:animEffect>
                                    <p:anim calcmode="lin" valueType="num">
                                      <p:cBhvr>
                                        <p:cTn id="6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6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p:bldP spid="9" grpId="0"/>
      <p:bldP spid="11"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8804AA-49D1-4DB6-9CAB-A55B0565CCDF}"/>
              </a:ext>
            </a:extLst>
          </p:cNvPr>
          <p:cNvSpPr txBox="1"/>
          <p:nvPr/>
        </p:nvSpPr>
        <p:spPr>
          <a:xfrm>
            <a:off x="481263" y="809983"/>
            <a:ext cx="11229474" cy="1307537"/>
          </a:xfrm>
          <a:prstGeom prst="rect">
            <a:avLst/>
          </a:prstGeom>
          <a:noFill/>
        </p:spPr>
        <p:txBody>
          <a:bodyPr wrap="square" rtlCol="0">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ấy trẻ làm trung 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HĐ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Trẻ được hoạt động, tham gia vào quá trình lĩnh hội kiến thức, kỹ năng</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DA35E50-0E19-43FD-8B88-BDB04721A226}"/>
              </a:ext>
            </a:extLst>
          </p:cNvPr>
          <p:cNvSpPr txBox="1"/>
          <p:nvPr/>
        </p:nvSpPr>
        <p:spPr>
          <a:xfrm>
            <a:off x="3529263" y="225208"/>
            <a:ext cx="6096000" cy="584775"/>
          </a:xfrm>
          <a:prstGeom prst="rect">
            <a:avLst/>
          </a:prstGeom>
          <a:noFill/>
        </p:spPr>
        <p:txBody>
          <a:bodyPr wrap="square">
            <a:spAutoFit/>
          </a:bodyPr>
          <a:lstStyle/>
          <a:p>
            <a:pPr algn="ctr"/>
            <a:r>
              <a:rPr lang="en-US" sz="3200" b="1" dirty="0" err="1">
                <a:latin typeface="Times New Roman" panose="02020603050405020304" pitchFamily="18" charset="0"/>
                <a:cs typeface="Times New Roman" panose="02020603050405020304" pitchFamily="18" charset="0"/>
              </a:rPr>
              <a:t>Nguyên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chung</a:t>
            </a:r>
            <a:r>
              <a:rPr lang="en-US" sz="3200" b="1"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C73F8A59-BBD1-49B9-B454-063C0E4A6191}"/>
              </a:ext>
            </a:extLst>
          </p:cNvPr>
          <p:cNvSpPr txBox="1"/>
          <p:nvPr/>
        </p:nvSpPr>
        <p:spPr>
          <a:xfrm>
            <a:off x="352927" y="2117520"/>
            <a:ext cx="11357810" cy="1953868"/>
          </a:xfrm>
          <a:prstGeom prst="rect">
            <a:avLst/>
          </a:prstGeom>
          <a:noFill/>
        </p:spPr>
        <p:txBody>
          <a:bodyPr wrap="square">
            <a:spAutoFit/>
          </a:bodyPr>
          <a:lstStyle/>
          <a:p>
            <a:pPr marL="457200" indent="-457200" algn="just">
              <a:lnSpc>
                <a:spcPct val="150000"/>
              </a:lnSpc>
              <a:buFontTx/>
              <a:buChar char="-"/>
            </a:pPr>
            <a:r>
              <a:rPr lang="en-US" sz="2800" dirty="0">
                <a:latin typeface="Times New Roman" panose="02020603050405020304" pitchFamily="18" charset="0"/>
                <a:cs typeface="Times New Roman" panose="02020603050405020304" pitchFamily="18" charset="0"/>
              </a:rPr>
              <a:t>ND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HĐ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coi trọng những kinh nghiệm thực tế mà trẻ có được từ môi trường giao thông nơi trẻ sống</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B2EA311-397C-46AD-9BF6-A9A7ABBCEBD5}"/>
              </a:ext>
            </a:extLst>
          </p:cNvPr>
          <p:cNvSpPr txBox="1"/>
          <p:nvPr/>
        </p:nvSpPr>
        <p:spPr>
          <a:xfrm>
            <a:off x="417095" y="5325255"/>
            <a:ext cx="11229474" cy="1307537"/>
          </a:xfrm>
          <a:prstGeom prst="rect">
            <a:avLst/>
          </a:prstGeom>
          <a:noFill/>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Phối hợp chặt chẽ giữa gia đình, nhà trường và xã hội trong việc giáo dục an toàn giao thông cho trẻ</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0C14381-EA2D-4A9E-AAA1-E4B838B67C6F}"/>
              </a:ext>
            </a:extLst>
          </p:cNvPr>
          <p:cNvSpPr txBox="1"/>
          <p:nvPr/>
        </p:nvSpPr>
        <p:spPr>
          <a:xfrm>
            <a:off x="352927" y="4045002"/>
            <a:ext cx="11293642" cy="1306640"/>
          </a:xfrm>
          <a:prstGeom prst="rect">
            <a:avLst/>
          </a:prstGeom>
          <a:noFill/>
        </p:spPr>
        <p:txBody>
          <a:bodyPr wrap="square">
            <a:spAutoFit/>
          </a:bodyPr>
          <a:lstStyle/>
          <a:p>
            <a:pPr marL="457200" indent="-457200" algn="just">
              <a:lnSpc>
                <a:spcPct val="150000"/>
              </a:lnSpc>
              <a:buFontTx/>
              <a:buChar char="-"/>
            </a:pPr>
            <a:r>
              <a:rPr lang="en-US" sz="2800" dirty="0">
                <a:latin typeface="Times New Roman" panose="02020603050405020304" pitchFamily="18" charset="0"/>
                <a:cs typeface="Times New Roman" panose="02020603050405020304" pitchFamily="18" charset="0"/>
              </a:rPr>
              <a:t>T</a:t>
            </a:r>
            <a:r>
              <a:rPr lang="vi-VN" sz="2800" dirty="0">
                <a:latin typeface="Times New Roman" panose="02020603050405020304" pitchFamily="18" charset="0"/>
                <a:cs typeface="Times New Roman" panose="02020603050405020304" pitchFamily="18" charset="0"/>
              </a:rPr>
              <a:t>hiết kế các hoạt động cho trẻ được trải 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77466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67FC693-472E-47B5-BF8A-6EF3A746B02A}"/>
              </a:ext>
            </a:extLst>
          </p:cNvPr>
          <p:cNvSpPr txBox="1"/>
          <p:nvPr/>
        </p:nvSpPr>
        <p:spPr>
          <a:xfrm>
            <a:off x="2630904" y="0"/>
            <a:ext cx="6096000" cy="584775"/>
          </a:xfrm>
          <a:prstGeom prst="rect">
            <a:avLst/>
          </a:prstGeom>
          <a:solidFill>
            <a:schemeClr val="accent3"/>
          </a:solidFill>
        </p:spPr>
        <p:txBody>
          <a:bodyPr wrap="square">
            <a:spAutoFit/>
          </a:bodyPr>
          <a:lstStyle/>
          <a:p>
            <a:pPr algn="ctr"/>
            <a:r>
              <a:rPr lang="vi-VN" sz="3200" b="1" dirty="0">
                <a:latin typeface="Times New Roman" panose="02020603050405020304" pitchFamily="18" charset="0"/>
                <a:cs typeface="Times New Roman" panose="02020603050405020304" pitchFamily="18" charset="0"/>
              </a:rPr>
              <a:t>Trò chơi</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7373366-1AAB-4EE7-AFEF-CDFBEBAD0AB8}"/>
              </a:ext>
            </a:extLst>
          </p:cNvPr>
          <p:cNvSpPr txBox="1"/>
          <p:nvPr/>
        </p:nvSpPr>
        <p:spPr>
          <a:xfrm>
            <a:off x="184484" y="584775"/>
            <a:ext cx="11823031" cy="661207"/>
          </a:xfrm>
          <a:prstGeom prst="rect">
            <a:avLst/>
          </a:prstGeom>
          <a:noFill/>
        </p:spPr>
        <p:txBody>
          <a:bodyPr wrap="square">
            <a:spAutoFit/>
          </a:bodyPr>
          <a:lstStyle/>
          <a:p>
            <a:pPr marL="457200" indent="-457200">
              <a:lnSpc>
                <a:spcPct val="150000"/>
              </a:lnSpc>
              <a:buFontTx/>
              <a:buChar char="-"/>
            </a:pPr>
            <a:r>
              <a:rPr lang="en-US" sz="2800" b="1" i="1" dirty="0">
                <a:latin typeface="Times New Roman" panose="02020603050405020304" pitchFamily="18" charset="0"/>
                <a:cs typeface="Times New Roman" panose="02020603050405020304" pitchFamily="18" charset="0"/>
              </a:rPr>
              <a:t>ND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trò</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chơi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khai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ND </a:t>
            </a:r>
            <a:r>
              <a:rPr lang="en-US" sz="2800" b="1" i="1" dirty="0" err="1">
                <a:latin typeface="Times New Roman" panose="02020603050405020304" pitchFamily="18" charset="0"/>
                <a:cs typeface="Times New Roman" panose="02020603050405020304" pitchFamily="18" charset="0"/>
              </a:rPr>
              <a:t>về</a:t>
            </a:r>
            <a:r>
              <a:rPr lang="en-US" sz="2800" b="1" i="1" dirty="0">
                <a:latin typeface="Times New Roman" panose="02020603050405020304" pitchFamily="18" charset="0"/>
                <a:cs typeface="Times New Roman" panose="02020603050405020304" pitchFamily="18" charset="0"/>
              </a:rPr>
              <a:t> GD ATGT</a:t>
            </a:r>
            <a:r>
              <a:rPr lang="en-US" sz="28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3537C6CE-FCF9-4502-9A32-31FE79C276EB}"/>
              </a:ext>
            </a:extLst>
          </p:cNvPr>
          <p:cNvSpPr txBox="1"/>
          <p:nvPr/>
        </p:nvSpPr>
        <p:spPr>
          <a:xfrm>
            <a:off x="320843" y="3151744"/>
            <a:ext cx="11261558" cy="1384995"/>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44C91C43-92F6-42D9-8EA0-F755EC5B1877}"/>
              </a:ext>
            </a:extLst>
          </p:cNvPr>
          <p:cNvSpPr txBox="1"/>
          <p:nvPr/>
        </p:nvSpPr>
        <p:spPr>
          <a:xfrm>
            <a:off x="320843" y="4942163"/>
            <a:ext cx="11261557" cy="95410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86CA6959-6D9B-4D74-95CA-0971FE868A1A}"/>
              </a:ext>
            </a:extLst>
          </p:cNvPr>
          <p:cNvSpPr txBox="1"/>
          <p:nvPr/>
        </p:nvSpPr>
        <p:spPr>
          <a:xfrm>
            <a:off x="320843" y="1438783"/>
            <a:ext cx="11261557" cy="1307537"/>
          </a:xfrm>
          <a:prstGeom prst="rect">
            <a:avLst/>
          </a:prstGeom>
          <a:noFill/>
        </p:spPr>
        <p:txBody>
          <a:bodyPr wrap="square">
            <a:spAutoFit/>
          </a:bodyP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phương tiện giao 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PTGT,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444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FE0B6B-F29C-476F-AC40-CED070A27E8B}"/>
              </a:ext>
            </a:extLst>
          </p:cNvPr>
          <p:cNvSpPr txBox="1"/>
          <p:nvPr/>
        </p:nvSpPr>
        <p:spPr>
          <a:xfrm>
            <a:off x="3048000" y="3248344"/>
            <a:ext cx="6096000" cy="369332"/>
          </a:xfrm>
          <a:prstGeom prst="rect">
            <a:avLst/>
          </a:prstGeom>
          <a:noFill/>
        </p:spPr>
        <p:txBody>
          <a:bodyPr wrap="square">
            <a:spAutoFit/>
          </a:bodyPr>
          <a:lstStyle/>
          <a:p>
            <a:endParaRPr lang="en-US" dirty="0"/>
          </a:p>
        </p:txBody>
      </p:sp>
      <p:sp>
        <p:nvSpPr>
          <p:cNvPr id="9" name="TextBox 8">
            <a:extLst>
              <a:ext uri="{FF2B5EF4-FFF2-40B4-BE49-F238E27FC236}">
                <a16:creationId xmlns:a16="http://schemas.microsoft.com/office/drawing/2014/main" id="{B54FAB47-0173-4ABC-AAFB-B2AA31FB47F9}"/>
              </a:ext>
            </a:extLst>
          </p:cNvPr>
          <p:cNvSpPr txBox="1"/>
          <p:nvPr/>
        </p:nvSpPr>
        <p:spPr>
          <a:xfrm>
            <a:off x="770021" y="1671245"/>
            <a:ext cx="11069052" cy="3892861"/>
          </a:xfrm>
          <a:prstGeom prst="rect">
            <a:avLst/>
          </a:prstGeom>
          <a:noFill/>
        </p:spPr>
        <p:txBody>
          <a:bodyPr wrap="square">
            <a:spAutoFit/>
          </a:bodyPr>
          <a:lstStyle/>
          <a:p>
            <a:pPr>
              <a:lnSpc>
                <a:spcPct val="150000"/>
              </a:lnSpc>
            </a:pPr>
            <a:r>
              <a:rPr lang="en-US" sz="2800" b="1"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Trò chơi được tổ chức đa dạng trong hoạt động chơi ở các góc, hoạt động ngoài trời, hoạt động học</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p>
          <a:p>
            <a:pPr>
              <a:lnSpc>
                <a:spcPct val="150000"/>
              </a:lnSpc>
            </a:pPr>
            <a:endParaRPr lang="en-US"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47B50FD-159A-4817-A139-84047B2A22C0}"/>
              </a:ext>
            </a:extLst>
          </p:cNvPr>
          <p:cNvSpPr txBox="1"/>
          <p:nvPr/>
        </p:nvSpPr>
        <p:spPr>
          <a:xfrm>
            <a:off x="2743200" y="827983"/>
            <a:ext cx="6096000" cy="584775"/>
          </a:xfrm>
          <a:prstGeom prst="rect">
            <a:avLst/>
          </a:prstGeom>
          <a:noFill/>
        </p:spPr>
        <p:txBody>
          <a:bodyPr wrap="square">
            <a:spAutoFit/>
          </a:bodyPr>
          <a:lstStyle/>
          <a:p>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54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EDD39E-89CB-45FD-9701-2A45D0BDB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000125"/>
            <a:ext cx="7315200" cy="4857750"/>
          </a:xfrm>
          <a:prstGeom prst="rect">
            <a:avLst/>
          </a:prstGeom>
        </p:spPr>
      </p:pic>
      <p:pic>
        <p:nvPicPr>
          <p:cNvPr id="3" name="Picture 2">
            <a:extLst>
              <a:ext uri="{FF2B5EF4-FFF2-40B4-BE49-F238E27FC236}">
                <a16:creationId xmlns:a16="http://schemas.microsoft.com/office/drawing/2014/main" id="{377827D1-5DF6-4385-994F-794246658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000125"/>
            <a:ext cx="7315200" cy="4857750"/>
          </a:xfrm>
          <a:prstGeom prst="rect">
            <a:avLst/>
          </a:prstGeom>
        </p:spPr>
      </p:pic>
    </p:spTree>
    <p:extLst>
      <p:ext uri="{BB962C8B-B14F-4D97-AF65-F5344CB8AC3E}">
        <p14:creationId xmlns:p14="http://schemas.microsoft.com/office/powerpoint/2010/main" val="2807508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642FE4D-C092-4467-8195-57E5574C31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9820" y="641686"/>
            <a:ext cx="6721418" cy="5041064"/>
          </a:xfrm>
        </p:spPr>
      </p:pic>
      <p:pic>
        <p:nvPicPr>
          <p:cNvPr id="3" name="Picture 2">
            <a:extLst>
              <a:ext uri="{FF2B5EF4-FFF2-40B4-BE49-F238E27FC236}">
                <a16:creationId xmlns:a16="http://schemas.microsoft.com/office/drawing/2014/main" id="{87E9CE01-93A8-4E01-A27A-B8D8017CB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685800"/>
            <a:ext cx="7315200" cy="5486400"/>
          </a:xfrm>
          <a:prstGeom prst="rect">
            <a:avLst/>
          </a:prstGeom>
        </p:spPr>
      </p:pic>
    </p:spTree>
    <p:extLst>
      <p:ext uri="{BB962C8B-B14F-4D97-AF65-F5344CB8AC3E}">
        <p14:creationId xmlns:p14="http://schemas.microsoft.com/office/powerpoint/2010/main" val="40306322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797</TotalTime>
  <Words>2055</Words>
  <Application>Microsoft Office PowerPoint</Application>
  <PresentationFormat>Widescreen</PresentationFormat>
  <Paragraphs>80</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Century Gothic</vt:lpstr>
      <vt:lpstr>Garamond</vt:lpstr>
      <vt:lpstr>Tahoma</vt:lpstr>
      <vt:lpstr>Times New Roman</vt:lpstr>
      <vt:lpstr>Savon</vt:lpstr>
      <vt:lpstr>   GIÁO DỤC AN TOÀN GIAO THÔNG CHO TRẺ TRONG CÁC CƠ SỞ GIÁO DỤC MẦM NON                                             Hà Nội, ngày 11-13 tháng 8 năm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hoạt động tuyên truyền, phối hợp với cha mẹ và cộng đồng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DỤC AN TOÀN GIAO THÔNG CHO TRẺ TRONG CÁC CƠ SỞ GDMN</dc:title>
  <dc:creator>thuha.nguyen148@outlook.com</dc:creator>
  <cp:lastModifiedBy>thuha.nguyen148@outlook.com</cp:lastModifiedBy>
  <cp:revision>11</cp:revision>
  <dcterms:created xsi:type="dcterms:W3CDTF">2021-08-03T04:34:07Z</dcterms:created>
  <dcterms:modified xsi:type="dcterms:W3CDTF">2021-08-09T15:56:11Z</dcterms:modified>
</cp:coreProperties>
</file>