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2"/>
  </p:notesMasterIdLst>
  <p:handoutMasterIdLst>
    <p:handoutMasterId r:id="rId23"/>
  </p:handoutMasterIdLst>
  <p:sldIdLst>
    <p:sldId id="268"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76" r:id="rId16"/>
    <p:sldId id="293" r:id="rId17"/>
    <p:sldId id="291" r:id="rId18"/>
    <p:sldId id="294" r:id="rId19"/>
    <p:sldId id="292" r:id="rId20"/>
    <p:sldId id="295" r:id="rId21"/>
  </p:sldIdLst>
  <p:sldSz cx="12192000" cy="6858000"/>
  <p:notesSz cx="6858000" cy="9144000"/>
  <p:embeddedFontLst>
    <p:embeddedFont>
      <p:font typeface="Corbel" panose="020B0503020204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rtl="0">
      <a:defRPr lang="vi-V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1AF5D-6812-4EE8-AC29-938F0597A427}" v="21" dt="2023-09-15T04:54:44.72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52" autoAdjust="0"/>
  </p:normalViewPr>
  <p:slideViewPr>
    <p:cSldViewPr snapToGrid="0">
      <p:cViewPr varScale="1">
        <p:scale>
          <a:sx n="60" d="100"/>
          <a:sy n="60" d="100"/>
        </p:scale>
        <p:origin x="840" y="44"/>
      </p:cViewPr>
      <p:guideLst/>
    </p:cSldViewPr>
  </p:slideViewPr>
  <p:notesTextViewPr>
    <p:cViewPr>
      <p:scale>
        <a:sx n="1" d="1"/>
        <a:sy n="1" d="1"/>
      </p:scale>
      <p:origin x="0" y="0"/>
    </p:cViewPr>
  </p:notesTextViewPr>
  <p:notesViewPr>
    <p:cSldViewPr snapToGrid="0">
      <p:cViewPr varScale="1">
        <p:scale>
          <a:sx n="93" d="100"/>
          <a:sy n="93" d="100"/>
        </p:scale>
        <p:origin x="37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FCBFE-8003-418B-9E91-7DC1C4C160A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23918DC1-E1B3-4D3E-ADEF-16E34035042D}">
      <dgm:prSet phldrT="[Text]"/>
      <dgm:spPr/>
      <dgm:t>
        <a:bodyPr/>
        <a:lstStyle/>
        <a:p>
          <a:r>
            <a:rPr lang="en-US" spc="31" dirty="0" err="1">
              <a:solidFill>
                <a:srgbClr val="FFFFFF"/>
              </a:solidFill>
              <a:latin typeface="Roboto" panose="02000000000000000000" pitchFamily="2" charset="0"/>
              <a:ea typeface="Roboto" panose="02000000000000000000" pitchFamily="2" charset="0"/>
            </a:rPr>
            <a:t>Khoa</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học</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kỹ</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thuật</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và</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công</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nghệ</a:t>
          </a:r>
          <a:endParaRPr lang="en-US" dirty="0">
            <a:latin typeface="Roboto" panose="02000000000000000000" pitchFamily="2" charset="0"/>
            <a:ea typeface="Roboto" panose="02000000000000000000" pitchFamily="2" charset="0"/>
          </a:endParaRPr>
        </a:p>
      </dgm:t>
    </dgm:pt>
    <dgm:pt modelId="{CC4CB8A7-CBAC-4469-8271-84E5EC0E4A12}" type="parTrans" cxnId="{2CD52F22-9C3E-4B0E-BFCF-60C1D5D29405}">
      <dgm:prSet/>
      <dgm:spPr/>
      <dgm:t>
        <a:bodyPr/>
        <a:lstStyle/>
        <a:p>
          <a:endParaRPr lang="en-US"/>
        </a:p>
      </dgm:t>
    </dgm:pt>
    <dgm:pt modelId="{A35D0E95-B4B4-47C3-8025-8B1FE519042F}" type="sibTrans" cxnId="{2CD52F22-9C3E-4B0E-BFCF-60C1D5D29405}">
      <dgm:prSet/>
      <dgm:spPr/>
      <dgm:t>
        <a:bodyPr/>
        <a:lstStyle/>
        <a:p>
          <a:endParaRPr lang="en-US">
            <a:latin typeface="Roboto" panose="02000000000000000000" pitchFamily="2" charset="0"/>
            <a:ea typeface="Roboto" panose="02000000000000000000" pitchFamily="2" charset="0"/>
          </a:endParaRPr>
        </a:p>
      </dgm:t>
    </dgm:pt>
    <dgm:pt modelId="{D0E1EB84-6D6A-46B6-96CB-61AA8B16C105}">
      <dgm:prSet phldrT="[Text]"/>
      <dgm:spPr/>
      <dgm:t>
        <a:bodyPr/>
        <a:lstStyle/>
        <a:p>
          <a:r>
            <a:rPr lang="en-US" spc="31" dirty="0" err="1">
              <a:solidFill>
                <a:srgbClr val="FFFFFF"/>
              </a:solidFill>
              <a:latin typeface="Roboto" panose="02000000000000000000" pitchFamily="2" charset="0"/>
              <a:ea typeface="Roboto" panose="02000000000000000000" pitchFamily="2" charset="0"/>
            </a:rPr>
            <a:t>Khoa</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học</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xã</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hội</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và</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nhân</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văn</a:t>
          </a:r>
          <a:endParaRPr lang="en-US" dirty="0">
            <a:latin typeface="Roboto" panose="02000000000000000000" pitchFamily="2" charset="0"/>
            <a:ea typeface="Roboto" panose="02000000000000000000" pitchFamily="2" charset="0"/>
          </a:endParaRPr>
        </a:p>
      </dgm:t>
    </dgm:pt>
    <dgm:pt modelId="{BE78EF20-BE60-4FE4-BB38-89A8BB5F651F}" type="parTrans" cxnId="{D7F2FA87-3D4E-419D-9F1C-B33E87158AA1}">
      <dgm:prSet/>
      <dgm:spPr/>
      <dgm:t>
        <a:bodyPr/>
        <a:lstStyle/>
        <a:p>
          <a:endParaRPr lang="en-US"/>
        </a:p>
      </dgm:t>
    </dgm:pt>
    <dgm:pt modelId="{592F438C-F1DF-4238-902E-6FC2ACE682F1}" type="sibTrans" cxnId="{D7F2FA87-3D4E-419D-9F1C-B33E87158AA1}">
      <dgm:prSet/>
      <dgm:spPr/>
      <dgm:t>
        <a:bodyPr/>
        <a:lstStyle/>
        <a:p>
          <a:endParaRPr lang="en-US">
            <a:latin typeface="Roboto" panose="02000000000000000000" pitchFamily="2" charset="0"/>
            <a:ea typeface="Roboto" panose="02000000000000000000" pitchFamily="2" charset="0"/>
          </a:endParaRPr>
        </a:p>
      </dgm:t>
    </dgm:pt>
    <dgm:pt modelId="{5D40369A-EEF3-4851-A553-6E1542F2F9E7}">
      <dgm:prSet phldrT="[Text]"/>
      <dgm:spPr/>
      <dgm:t>
        <a:bodyPr/>
        <a:lstStyle/>
        <a:p>
          <a:r>
            <a:rPr lang="en-US" spc="31" dirty="0" err="1">
              <a:solidFill>
                <a:srgbClr val="FFFFFF"/>
              </a:solidFill>
              <a:latin typeface="Roboto" panose="02000000000000000000" pitchFamily="2" charset="0"/>
              <a:ea typeface="Roboto" panose="02000000000000000000" pitchFamily="2" charset="0"/>
            </a:rPr>
            <a:t>Khoa</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học</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tự</a:t>
          </a:r>
          <a:r>
            <a:rPr lang="en-US" spc="31" dirty="0">
              <a:solidFill>
                <a:srgbClr val="FFFFFF"/>
              </a:solidFill>
              <a:latin typeface="Roboto" panose="02000000000000000000" pitchFamily="2" charset="0"/>
              <a:ea typeface="Roboto" panose="02000000000000000000" pitchFamily="2" charset="0"/>
            </a:rPr>
            <a:t> </a:t>
          </a:r>
          <a:r>
            <a:rPr lang="en-US" spc="31" dirty="0" err="1">
              <a:solidFill>
                <a:srgbClr val="FFFFFF"/>
              </a:solidFill>
              <a:latin typeface="Roboto" panose="02000000000000000000" pitchFamily="2" charset="0"/>
              <a:ea typeface="Roboto" panose="02000000000000000000" pitchFamily="2" charset="0"/>
            </a:rPr>
            <a:t>nhiên</a:t>
          </a:r>
          <a:endParaRPr lang="en-US" dirty="0">
            <a:latin typeface="Roboto" panose="02000000000000000000" pitchFamily="2" charset="0"/>
            <a:ea typeface="Roboto" panose="02000000000000000000" pitchFamily="2" charset="0"/>
          </a:endParaRPr>
        </a:p>
      </dgm:t>
    </dgm:pt>
    <dgm:pt modelId="{44E9FAB6-E51F-4CB0-8F39-D295D83154E1}" type="parTrans" cxnId="{06BF82AE-673D-4CDE-BE61-10E0B14C5932}">
      <dgm:prSet/>
      <dgm:spPr/>
      <dgm:t>
        <a:bodyPr/>
        <a:lstStyle/>
        <a:p>
          <a:endParaRPr lang="en-US"/>
        </a:p>
      </dgm:t>
    </dgm:pt>
    <dgm:pt modelId="{A315E61B-BF01-43FF-8FC4-607E12CE10E6}" type="sibTrans" cxnId="{06BF82AE-673D-4CDE-BE61-10E0B14C5932}">
      <dgm:prSet/>
      <dgm:spPr/>
      <dgm:t>
        <a:bodyPr/>
        <a:lstStyle/>
        <a:p>
          <a:endParaRPr lang="en-US">
            <a:latin typeface="Roboto" panose="02000000000000000000" pitchFamily="2" charset="0"/>
            <a:ea typeface="Roboto" panose="02000000000000000000" pitchFamily="2" charset="0"/>
          </a:endParaRPr>
        </a:p>
      </dgm:t>
    </dgm:pt>
    <dgm:pt modelId="{847F6357-7A1C-4638-B98F-32CD2B8DC982}" type="pres">
      <dgm:prSet presAssocID="{192FCBFE-8003-418B-9E91-7DC1C4C160AD}" presName="Name0" presStyleCnt="0">
        <dgm:presLayoutVars>
          <dgm:dir/>
          <dgm:resizeHandles val="exact"/>
        </dgm:presLayoutVars>
      </dgm:prSet>
      <dgm:spPr/>
    </dgm:pt>
    <dgm:pt modelId="{4A48EC71-FDDB-4E97-BBF5-35A9C7D8C12F}" type="pres">
      <dgm:prSet presAssocID="{23918DC1-E1B3-4D3E-ADEF-16E34035042D}" presName="node" presStyleLbl="node1" presStyleIdx="0" presStyleCnt="3">
        <dgm:presLayoutVars>
          <dgm:bulletEnabled val="1"/>
        </dgm:presLayoutVars>
      </dgm:prSet>
      <dgm:spPr/>
    </dgm:pt>
    <dgm:pt modelId="{67F2F003-1754-4750-AEDF-56B90CB57F82}" type="pres">
      <dgm:prSet presAssocID="{A35D0E95-B4B4-47C3-8025-8B1FE519042F}" presName="sibTrans" presStyleLbl="sibTrans2D1" presStyleIdx="0" presStyleCnt="3" custLinFactNeighborX="-6105" custLinFactNeighborY="-26367"/>
      <dgm:spPr/>
    </dgm:pt>
    <dgm:pt modelId="{386F0CCF-9D77-490B-B589-592D4F220828}" type="pres">
      <dgm:prSet presAssocID="{A35D0E95-B4B4-47C3-8025-8B1FE519042F}" presName="connectorText" presStyleLbl="sibTrans2D1" presStyleIdx="0" presStyleCnt="3"/>
      <dgm:spPr/>
    </dgm:pt>
    <dgm:pt modelId="{AF876410-B0F8-4F8C-9E5A-7D35F43C3E83}" type="pres">
      <dgm:prSet presAssocID="{D0E1EB84-6D6A-46B6-96CB-61AA8B16C105}" presName="node" presStyleLbl="node1" presStyleIdx="1" presStyleCnt="3" custRadScaleRad="96040" custRadScaleInc="-21003">
        <dgm:presLayoutVars>
          <dgm:bulletEnabled val="1"/>
        </dgm:presLayoutVars>
      </dgm:prSet>
      <dgm:spPr/>
    </dgm:pt>
    <dgm:pt modelId="{F0F00D97-2C4A-4879-A576-D5D39CF1D55B}" type="pres">
      <dgm:prSet presAssocID="{592F438C-F1DF-4238-902E-6FC2ACE682F1}" presName="sibTrans" presStyleLbl="sibTrans2D1" presStyleIdx="1" presStyleCnt="3" custLinFactNeighborX="-1237" custLinFactNeighborY="-66064"/>
      <dgm:spPr/>
    </dgm:pt>
    <dgm:pt modelId="{814FE334-613A-4765-B5F6-C8752DC888E3}" type="pres">
      <dgm:prSet presAssocID="{592F438C-F1DF-4238-902E-6FC2ACE682F1}" presName="connectorText" presStyleLbl="sibTrans2D1" presStyleIdx="1" presStyleCnt="3"/>
      <dgm:spPr/>
    </dgm:pt>
    <dgm:pt modelId="{B2C36A26-DEDE-4931-B2F1-AA2E882C25CA}" type="pres">
      <dgm:prSet presAssocID="{5D40369A-EEF3-4851-A553-6E1542F2F9E7}" presName="node" presStyleLbl="node1" presStyleIdx="2" presStyleCnt="3" custRadScaleRad="98899" custRadScaleInc="26467">
        <dgm:presLayoutVars>
          <dgm:bulletEnabled val="1"/>
        </dgm:presLayoutVars>
      </dgm:prSet>
      <dgm:spPr/>
    </dgm:pt>
    <dgm:pt modelId="{AB526179-5848-4D2B-8448-F8E3833097C8}" type="pres">
      <dgm:prSet presAssocID="{A315E61B-BF01-43FF-8FC4-607E12CE10E6}" presName="sibTrans" presStyleLbl="sibTrans2D1" presStyleIdx="2" presStyleCnt="3" custLinFactNeighborX="6084" custLinFactNeighborY="-26366"/>
      <dgm:spPr/>
    </dgm:pt>
    <dgm:pt modelId="{C8A3F481-FA83-4618-BC71-1A73037976E2}" type="pres">
      <dgm:prSet presAssocID="{A315E61B-BF01-43FF-8FC4-607E12CE10E6}" presName="connectorText" presStyleLbl="sibTrans2D1" presStyleIdx="2" presStyleCnt="3"/>
      <dgm:spPr/>
    </dgm:pt>
  </dgm:ptLst>
  <dgm:cxnLst>
    <dgm:cxn modelId="{B15C3208-DE84-4ACF-B356-27ED7214D409}" type="presOf" srcId="{A315E61B-BF01-43FF-8FC4-607E12CE10E6}" destId="{C8A3F481-FA83-4618-BC71-1A73037976E2}" srcOrd="1" destOrd="0" presId="urn:microsoft.com/office/officeart/2005/8/layout/cycle7"/>
    <dgm:cxn modelId="{2CD52F22-9C3E-4B0E-BFCF-60C1D5D29405}" srcId="{192FCBFE-8003-418B-9E91-7DC1C4C160AD}" destId="{23918DC1-E1B3-4D3E-ADEF-16E34035042D}" srcOrd="0" destOrd="0" parTransId="{CC4CB8A7-CBAC-4469-8271-84E5EC0E4A12}" sibTransId="{A35D0E95-B4B4-47C3-8025-8B1FE519042F}"/>
    <dgm:cxn modelId="{61E26A2F-505C-475E-B125-2A8F4136D237}" type="presOf" srcId="{D0E1EB84-6D6A-46B6-96CB-61AA8B16C105}" destId="{AF876410-B0F8-4F8C-9E5A-7D35F43C3E83}" srcOrd="0" destOrd="0" presId="urn:microsoft.com/office/officeart/2005/8/layout/cycle7"/>
    <dgm:cxn modelId="{2C739839-49AE-4DCB-9EFE-15B28FF1478A}" type="presOf" srcId="{5D40369A-EEF3-4851-A553-6E1542F2F9E7}" destId="{B2C36A26-DEDE-4931-B2F1-AA2E882C25CA}" srcOrd="0" destOrd="0" presId="urn:microsoft.com/office/officeart/2005/8/layout/cycle7"/>
    <dgm:cxn modelId="{70B5865E-794B-483F-A1DB-0E128D716BCB}" type="presOf" srcId="{192FCBFE-8003-418B-9E91-7DC1C4C160AD}" destId="{847F6357-7A1C-4638-B98F-32CD2B8DC982}" srcOrd="0" destOrd="0" presId="urn:microsoft.com/office/officeart/2005/8/layout/cycle7"/>
    <dgm:cxn modelId="{76EC214D-BB22-4BB3-9935-455AADB401E6}" type="presOf" srcId="{23918DC1-E1B3-4D3E-ADEF-16E34035042D}" destId="{4A48EC71-FDDB-4E97-BBF5-35A9C7D8C12F}" srcOrd="0" destOrd="0" presId="urn:microsoft.com/office/officeart/2005/8/layout/cycle7"/>
    <dgm:cxn modelId="{D7F2FA87-3D4E-419D-9F1C-B33E87158AA1}" srcId="{192FCBFE-8003-418B-9E91-7DC1C4C160AD}" destId="{D0E1EB84-6D6A-46B6-96CB-61AA8B16C105}" srcOrd="1" destOrd="0" parTransId="{BE78EF20-BE60-4FE4-BB38-89A8BB5F651F}" sibTransId="{592F438C-F1DF-4238-902E-6FC2ACE682F1}"/>
    <dgm:cxn modelId="{DB3E8098-36F6-4F11-9A0B-0B9892189F0C}" type="presOf" srcId="{A315E61B-BF01-43FF-8FC4-607E12CE10E6}" destId="{AB526179-5848-4D2B-8448-F8E3833097C8}" srcOrd="0" destOrd="0" presId="urn:microsoft.com/office/officeart/2005/8/layout/cycle7"/>
    <dgm:cxn modelId="{8F40C0A1-B1FA-42E5-B5EE-7DAD68FEC0C3}" type="presOf" srcId="{592F438C-F1DF-4238-902E-6FC2ACE682F1}" destId="{814FE334-613A-4765-B5F6-C8752DC888E3}" srcOrd="1" destOrd="0" presId="urn:microsoft.com/office/officeart/2005/8/layout/cycle7"/>
    <dgm:cxn modelId="{06BF82AE-673D-4CDE-BE61-10E0B14C5932}" srcId="{192FCBFE-8003-418B-9E91-7DC1C4C160AD}" destId="{5D40369A-EEF3-4851-A553-6E1542F2F9E7}" srcOrd="2" destOrd="0" parTransId="{44E9FAB6-E51F-4CB0-8F39-D295D83154E1}" sibTransId="{A315E61B-BF01-43FF-8FC4-607E12CE10E6}"/>
    <dgm:cxn modelId="{03B629BC-3D46-4038-AF42-84E5B2D5227D}" type="presOf" srcId="{592F438C-F1DF-4238-902E-6FC2ACE682F1}" destId="{F0F00D97-2C4A-4879-A576-D5D39CF1D55B}" srcOrd="0" destOrd="0" presId="urn:microsoft.com/office/officeart/2005/8/layout/cycle7"/>
    <dgm:cxn modelId="{A0E54FCB-E710-455B-87D6-A9C64DEAA09E}" type="presOf" srcId="{A35D0E95-B4B4-47C3-8025-8B1FE519042F}" destId="{386F0CCF-9D77-490B-B589-592D4F220828}" srcOrd="1" destOrd="0" presId="urn:microsoft.com/office/officeart/2005/8/layout/cycle7"/>
    <dgm:cxn modelId="{410B1BF1-5D89-4559-AC2B-A87B7D8D13D5}" type="presOf" srcId="{A35D0E95-B4B4-47C3-8025-8B1FE519042F}" destId="{67F2F003-1754-4750-AEDF-56B90CB57F82}" srcOrd="0" destOrd="0" presId="urn:microsoft.com/office/officeart/2005/8/layout/cycle7"/>
    <dgm:cxn modelId="{9BF61D69-89FF-48EE-AA70-C4B34494E34E}" type="presParOf" srcId="{847F6357-7A1C-4638-B98F-32CD2B8DC982}" destId="{4A48EC71-FDDB-4E97-BBF5-35A9C7D8C12F}" srcOrd="0" destOrd="0" presId="urn:microsoft.com/office/officeart/2005/8/layout/cycle7"/>
    <dgm:cxn modelId="{8778A904-7B54-4A02-BDE6-85F60659AC90}" type="presParOf" srcId="{847F6357-7A1C-4638-B98F-32CD2B8DC982}" destId="{67F2F003-1754-4750-AEDF-56B90CB57F82}" srcOrd="1" destOrd="0" presId="urn:microsoft.com/office/officeart/2005/8/layout/cycle7"/>
    <dgm:cxn modelId="{BF9970B5-96DF-46D0-BFA4-9A3228DE76A7}" type="presParOf" srcId="{67F2F003-1754-4750-AEDF-56B90CB57F82}" destId="{386F0CCF-9D77-490B-B589-592D4F220828}" srcOrd="0" destOrd="0" presId="urn:microsoft.com/office/officeart/2005/8/layout/cycle7"/>
    <dgm:cxn modelId="{9F02FE09-54D4-4CE1-BD02-EEE243B7EC6D}" type="presParOf" srcId="{847F6357-7A1C-4638-B98F-32CD2B8DC982}" destId="{AF876410-B0F8-4F8C-9E5A-7D35F43C3E83}" srcOrd="2" destOrd="0" presId="urn:microsoft.com/office/officeart/2005/8/layout/cycle7"/>
    <dgm:cxn modelId="{DE4FD7D3-54CD-4A42-8E4D-6A2A3E52997C}" type="presParOf" srcId="{847F6357-7A1C-4638-B98F-32CD2B8DC982}" destId="{F0F00D97-2C4A-4879-A576-D5D39CF1D55B}" srcOrd="3" destOrd="0" presId="urn:microsoft.com/office/officeart/2005/8/layout/cycle7"/>
    <dgm:cxn modelId="{FD975FEE-B47A-49DB-A5DD-BA59D95924A8}" type="presParOf" srcId="{F0F00D97-2C4A-4879-A576-D5D39CF1D55B}" destId="{814FE334-613A-4765-B5F6-C8752DC888E3}" srcOrd="0" destOrd="0" presId="urn:microsoft.com/office/officeart/2005/8/layout/cycle7"/>
    <dgm:cxn modelId="{5ABD43A6-7D35-4860-AC27-4FA0B5A5FBE8}" type="presParOf" srcId="{847F6357-7A1C-4638-B98F-32CD2B8DC982}" destId="{B2C36A26-DEDE-4931-B2F1-AA2E882C25CA}" srcOrd="4" destOrd="0" presId="urn:microsoft.com/office/officeart/2005/8/layout/cycle7"/>
    <dgm:cxn modelId="{3763E73F-A8DE-41F3-BF20-8891861E5A67}" type="presParOf" srcId="{847F6357-7A1C-4638-B98F-32CD2B8DC982}" destId="{AB526179-5848-4D2B-8448-F8E3833097C8}" srcOrd="5" destOrd="0" presId="urn:microsoft.com/office/officeart/2005/8/layout/cycle7"/>
    <dgm:cxn modelId="{7AE0A503-0919-44AC-A9DD-6CF75A28304D}" type="presParOf" srcId="{AB526179-5848-4D2B-8448-F8E3833097C8}" destId="{C8A3F481-FA83-4618-BC71-1A73037976E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8EC71-FDDB-4E97-BBF5-35A9C7D8C12F}">
      <dsp:nvSpPr>
        <dsp:cNvPr id="0" name=""/>
        <dsp:cNvSpPr/>
      </dsp:nvSpPr>
      <dsp:spPr>
        <a:xfrm>
          <a:off x="1824082" y="566"/>
          <a:ext cx="1497456" cy="7487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31" dirty="0" err="1">
              <a:solidFill>
                <a:srgbClr val="FFFFFF"/>
              </a:solidFill>
              <a:latin typeface="Roboto" panose="02000000000000000000" pitchFamily="2" charset="0"/>
              <a:ea typeface="Roboto" panose="02000000000000000000" pitchFamily="2" charset="0"/>
            </a:rPr>
            <a:t>Khoa</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học</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kỹ</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thuật</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và</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công</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nghệ</a:t>
          </a:r>
          <a:endParaRPr lang="en-US" sz="1400" kern="1200" dirty="0">
            <a:latin typeface="Roboto" panose="02000000000000000000" pitchFamily="2" charset="0"/>
            <a:ea typeface="Roboto" panose="02000000000000000000" pitchFamily="2" charset="0"/>
          </a:endParaRPr>
        </a:p>
      </dsp:txBody>
      <dsp:txXfrm>
        <a:off x="1846011" y="22495"/>
        <a:ext cx="1453598" cy="704870"/>
      </dsp:txXfrm>
    </dsp:sp>
    <dsp:sp modelId="{67F2F003-1754-4750-AEDF-56B90CB57F82}">
      <dsp:nvSpPr>
        <dsp:cNvPr id="0" name=""/>
        <dsp:cNvSpPr/>
      </dsp:nvSpPr>
      <dsp:spPr>
        <a:xfrm rot="3272954">
          <a:off x="2697533" y="1092931"/>
          <a:ext cx="942836" cy="26205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oboto" panose="02000000000000000000" pitchFamily="2" charset="0"/>
            <a:ea typeface="Roboto" panose="02000000000000000000" pitchFamily="2" charset="0"/>
          </a:endParaRPr>
        </a:p>
      </dsp:txBody>
      <dsp:txXfrm>
        <a:off x="2776149" y="1145342"/>
        <a:ext cx="785604" cy="157232"/>
      </dsp:txXfrm>
    </dsp:sp>
    <dsp:sp modelId="{AF876410-B0F8-4F8C-9E5A-7D35F43C3E83}">
      <dsp:nvSpPr>
        <dsp:cNvPr id="0" name=""/>
        <dsp:cNvSpPr/>
      </dsp:nvSpPr>
      <dsp:spPr>
        <a:xfrm>
          <a:off x="3131485" y="1836814"/>
          <a:ext cx="1497456" cy="7487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31" dirty="0" err="1">
              <a:solidFill>
                <a:srgbClr val="FFFFFF"/>
              </a:solidFill>
              <a:latin typeface="Roboto" panose="02000000000000000000" pitchFamily="2" charset="0"/>
              <a:ea typeface="Roboto" panose="02000000000000000000" pitchFamily="2" charset="0"/>
            </a:rPr>
            <a:t>Khoa</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học</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xã</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hội</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và</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nhân</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văn</a:t>
          </a:r>
          <a:endParaRPr lang="en-US" sz="1400" kern="1200" dirty="0">
            <a:latin typeface="Roboto" panose="02000000000000000000" pitchFamily="2" charset="0"/>
            <a:ea typeface="Roboto" panose="02000000000000000000" pitchFamily="2" charset="0"/>
          </a:endParaRPr>
        </a:p>
      </dsp:txBody>
      <dsp:txXfrm>
        <a:off x="3153414" y="1858743"/>
        <a:ext cx="1453598" cy="704870"/>
      </dsp:txXfrm>
    </dsp:sp>
    <dsp:sp modelId="{F0F00D97-2C4A-4879-A576-D5D39CF1D55B}">
      <dsp:nvSpPr>
        <dsp:cNvPr id="0" name=""/>
        <dsp:cNvSpPr/>
      </dsp:nvSpPr>
      <dsp:spPr>
        <a:xfrm rot="10884124">
          <a:off x="2059308" y="1874283"/>
          <a:ext cx="942836" cy="26205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oboto" panose="02000000000000000000" pitchFamily="2" charset="0"/>
            <a:ea typeface="Roboto" panose="02000000000000000000" pitchFamily="2" charset="0"/>
          </a:endParaRPr>
        </a:p>
      </dsp:txBody>
      <dsp:txXfrm rot="10800000">
        <a:off x="2137924" y="1926694"/>
        <a:ext cx="785604" cy="157232"/>
      </dsp:txXfrm>
    </dsp:sp>
    <dsp:sp modelId="{B2C36A26-DEDE-4931-B2F1-AA2E882C25CA}">
      <dsp:nvSpPr>
        <dsp:cNvPr id="0" name=""/>
        <dsp:cNvSpPr/>
      </dsp:nvSpPr>
      <dsp:spPr>
        <a:xfrm>
          <a:off x="455837" y="1771326"/>
          <a:ext cx="1497456" cy="7487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31" dirty="0" err="1">
              <a:solidFill>
                <a:srgbClr val="FFFFFF"/>
              </a:solidFill>
              <a:latin typeface="Roboto" panose="02000000000000000000" pitchFamily="2" charset="0"/>
              <a:ea typeface="Roboto" panose="02000000000000000000" pitchFamily="2" charset="0"/>
            </a:rPr>
            <a:t>Khoa</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học</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tự</a:t>
          </a:r>
          <a:r>
            <a:rPr lang="en-US" sz="1400" kern="1200" spc="31" dirty="0">
              <a:solidFill>
                <a:srgbClr val="FFFFFF"/>
              </a:solidFill>
              <a:latin typeface="Roboto" panose="02000000000000000000" pitchFamily="2" charset="0"/>
              <a:ea typeface="Roboto" panose="02000000000000000000" pitchFamily="2" charset="0"/>
            </a:rPr>
            <a:t> </a:t>
          </a:r>
          <a:r>
            <a:rPr lang="en-US" sz="1400" kern="1200" spc="31" dirty="0" err="1">
              <a:solidFill>
                <a:srgbClr val="FFFFFF"/>
              </a:solidFill>
              <a:latin typeface="Roboto" panose="02000000000000000000" pitchFamily="2" charset="0"/>
              <a:ea typeface="Roboto" panose="02000000000000000000" pitchFamily="2" charset="0"/>
            </a:rPr>
            <a:t>nhiên</a:t>
          </a:r>
          <a:endParaRPr lang="en-US" sz="1400" kern="1200" dirty="0">
            <a:latin typeface="Roboto" panose="02000000000000000000" pitchFamily="2" charset="0"/>
            <a:ea typeface="Roboto" panose="02000000000000000000" pitchFamily="2" charset="0"/>
          </a:endParaRPr>
        </a:p>
      </dsp:txBody>
      <dsp:txXfrm>
        <a:off x="477766" y="1793255"/>
        <a:ext cx="1453598" cy="704870"/>
      </dsp:txXfrm>
    </dsp:sp>
    <dsp:sp modelId="{AB526179-5848-4D2B-8448-F8E3833097C8}">
      <dsp:nvSpPr>
        <dsp:cNvPr id="0" name=""/>
        <dsp:cNvSpPr/>
      </dsp:nvSpPr>
      <dsp:spPr>
        <a:xfrm rot="18461571">
          <a:off x="1474631" y="1060189"/>
          <a:ext cx="942836" cy="26205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oboto" panose="02000000000000000000" pitchFamily="2" charset="0"/>
            <a:ea typeface="Roboto" panose="02000000000000000000" pitchFamily="2" charset="0"/>
          </a:endParaRPr>
        </a:p>
      </dsp:txBody>
      <dsp:txXfrm>
        <a:off x="1553247" y="1112600"/>
        <a:ext cx="785604" cy="15723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p>
        </p:txBody>
      </p:sp>
      <p:sp>
        <p:nvSpPr>
          <p:cNvPr id="3" name="Chỗ dành sẵn cho Ngày tháng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814FD7-DBD6-497C-8921-63E709C1CC45}" type="datetime1">
              <a:rPr lang="vi-VN" smtClean="0"/>
              <a:t>15/09/2023</a:t>
            </a:fld>
            <a:endParaRPr lang="vi-VN"/>
          </a:p>
        </p:txBody>
      </p:sp>
      <p:sp>
        <p:nvSpPr>
          <p:cNvPr id="4" name="Chỗ dành sẵn cho Chân trang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p>
        </p:txBody>
      </p:sp>
      <p:sp>
        <p:nvSpPr>
          <p:cNvPr id="5" name="Chỗ dành sẵn cho Số hiệu Bản chiếu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078EF9-7F2B-4B20-A25C-9E80C16977B9}" type="slidenum">
              <a:rPr lang="vi-VN" smtClean="0"/>
              <a:t>‹#›</a:t>
            </a:fld>
            <a:endParaRPr lang="vi-VN"/>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noProof="0"/>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F0DC916-B552-4A9C-8434-B6099B21BACB}" type="datetime1">
              <a:rPr lang="vi-VN" noProof="0" smtClean="0"/>
              <a:t>15/09/2023</a:t>
            </a:fld>
            <a:endParaRPr lang="vi-VN" noProof="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noProof="0"/>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AAF9CF-D1E5-49FD-94F7-B246BB67E246}" type="slidenum">
              <a:rPr lang="vi-VN" noProof="0" smtClean="0"/>
              <a:t>‹#›</a:t>
            </a:fld>
            <a:endParaRPr lang="vi-VN" noProof="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C6AAF9CF-D1E5-49FD-94F7-B246BB67E246}" type="slidenum">
              <a:rPr lang="vi-VN" smtClean="0"/>
              <a:t>1</a:t>
            </a:fld>
            <a:endParaRPr lang="vi-VN"/>
          </a:p>
        </p:txBody>
      </p:sp>
    </p:spTree>
    <p:extLst>
      <p:ext uri="{BB962C8B-B14F-4D97-AF65-F5344CB8AC3E}">
        <p14:creationId xmlns:p14="http://schemas.microsoft.com/office/powerpoint/2010/main" val="276212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C6AAF9CF-D1E5-49FD-94F7-B246BB67E246}" type="slidenum">
              <a:rPr lang="vi-VN" noProof="0" smtClean="0"/>
              <a:t>15</a:t>
            </a:fld>
            <a:endParaRPr lang="vi-VN" noProof="0"/>
          </a:p>
        </p:txBody>
      </p:sp>
    </p:spTree>
    <p:extLst>
      <p:ext uri="{BB962C8B-B14F-4D97-AF65-F5344CB8AC3E}">
        <p14:creationId xmlns:p14="http://schemas.microsoft.com/office/powerpoint/2010/main" val="23849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C6AAF9CF-D1E5-49FD-94F7-B246BB67E246}" type="slidenum">
              <a:rPr lang="vi-VN" noProof="0" smtClean="0"/>
              <a:t>16</a:t>
            </a:fld>
            <a:endParaRPr lang="vi-VN" noProof="0"/>
          </a:p>
        </p:txBody>
      </p:sp>
    </p:spTree>
    <p:extLst>
      <p:ext uri="{BB962C8B-B14F-4D97-AF65-F5344CB8AC3E}">
        <p14:creationId xmlns:p14="http://schemas.microsoft.com/office/powerpoint/2010/main" val="13965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C6AAF9CF-D1E5-49FD-94F7-B246BB67E246}" type="slidenum">
              <a:rPr lang="vi-VN" noProof="0" smtClean="0"/>
              <a:t>17</a:t>
            </a:fld>
            <a:endParaRPr lang="vi-VN" noProof="0"/>
          </a:p>
        </p:txBody>
      </p:sp>
    </p:spTree>
    <p:extLst>
      <p:ext uri="{BB962C8B-B14F-4D97-AF65-F5344CB8AC3E}">
        <p14:creationId xmlns:p14="http://schemas.microsoft.com/office/powerpoint/2010/main" val="304972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C6AAF9CF-D1E5-49FD-94F7-B246BB67E246}" type="slidenum">
              <a:rPr lang="vi-VN" noProof="0" smtClean="0"/>
              <a:t>18</a:t>
            </a:fld>
            <a:endParaRPr lang="vi-VN" noProof="0"/>
          </a:p>
        </p:txBody>
      </p:sp>
    </p:spTree>
    <p:extLst>
      <p:ext uri="{BB962C8B-B14F-4D97-AF65-F5344CB8AC3E}">
        <p14:creationId xmlns:p14="http://schemas.microsoft.com/office/powerpoint/2010/main" val="366817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C6AAF9CF-D1E5-49FD-94F7-B246BB67E246}" type="slidenum">
              <a:rPr lang="vi-VN" noProof="0" smtClean="0"/>
              <a:t>19</a:t>
            </a:fld>
            <a:endParaRPr lang="vi-VN" noProof="0"/>
          </a:p>
        </p:txBody>
      </p:sp>
    </p:spTree>
    <p:extLst>
      <p:ext uri="{BB962C8B-B14F-4D97-AF65-F5344CB8AC3E}">
        <p14:creationId xmlns:p14="http://schemas.microsoft.com/office/powerpoint/2010/main" val="2857607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Hình ảnh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êu đề 1"/>
          <p:cNvSpPr>
            <a:spLocks noGrp="1"/>
          </p:cNvSpPr>
          <p:nvPr>
            <p:ph type="title" hasCustomPrompt="1"/>
          </p:nvPr>
        </p:nvSpPr>
        <p:spPr>
          <a:xfrm>
            <a:off x="685801" y="609600"/>
            <a:ext cx="10840914" cy="1260000"/>
          </a:xfrm>
        </p:spPr>
        <p:txBody>
          <a:bodyPr rtlCol="0" anchor="ctr" anchorCtr="0">
            <a:normAutofit/>
          </a:bodyPr>
          <a:lstStyle>
            <a:lvl1pPr>
              <a:defRPr sz="3000"/>
            </a:lvl1pPr>
          </a:lstStyle>
          <a:p>
            <a:pPr rtl="0"/>
            <a:r>
              <a:rPr lang="vi-VN" noProof="0"/>
              <a:t>Bấm để chỉnh sửa kiểu tiêu đề Bản cái</a:t>
            </a:r>
          </a:p>
        </p:txBody>
      </p:sp>
      <p:sp>
        <p:nvSpPr>
          <p:cNvPr id="3" name="Chỗ dành sẵn cho Nội dung 2"/>
          <p:cNvSpPr>
            <a:spLocks noGrp="1"/>
          </p:cNvSpPr>
          <p:nvPr>
            <p:ph idx="1" hasCustomPrompt="1"/>
          </p:nvPr>
        </p:nvSpPr>
        <p:spPr>
          <a:xfrm>
            <a:off x="685801" y="1869601"/>
            <a:ext cx="10840914" cy="3921600"/>
          </a:xfrm>
        </p:spPr>
        <p:txBody>
          <a:bodyPr rtlCol="0" anchor="t" anchorCtr="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rtl="0"/>
            <a:fld id="{B5937B7C-7F8C-4FEA-9F13-F8729AAA477B}" type="datetime1">
              <a:rPr lang="vi-VN" noProof="0" smtClean="0"/>
              <a:t>15/09/2023</a:t>
            </a:fld>
            <a:endParaRPr lang="vi-VN" noProof="0"/>
          </a:p>
        </p:txBody>
      </p:sp>
      <p:sp>
        <p:nvSpPr>
          <p:cNvPr id="5" name="Chỗ dành sẵn cho Chân trang 4"/>
          <p:cNvSpPr>
            <a:spLocks noGrp="1"/>
          </p:cNvSpPr>
          <p:nvPr>
            <p:ph type="ftr" sz="quarter" idx="11"/>
          </p:nvPr>
        </p:nvSpPr>
        <p:spPr/>
        <p:txBody>
          <a:bodyPr rtlCol="0"/>
          <a:lstStyle/>
          <a:p>
            <a:pPr rtl="0"/>
            <a:r>
              <a:rPr lang="vi-VN" noProof="0"/>
              <a:t>Thêm Chân trang</a:t>
            </a:r>
          </a:p>
        </p:txBody>
      </p:sp>
      <p:sp>
        <p:nvSpPr>
          <p:cNvPr id="6" name="Chỗ dành sẵn cho Số hiệu Bản chiếu 5"/>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cxnSp>
        <p:nvCxnSpPr>
          <p:cNvPr id="8" name="Đường nối Thẳng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Đầu trang của phần">
    <p:spTree>
      <p:nvGrpSpPr>
        <p:cNvPr id="1" name=""/>
        <p:cNvGrpSpPr/>
        <p:nvPr/>
      </p:nvGrpSpPr>
      <p:grpSpPr>
        <a:xfrm>
          <a:off x="0" y="0"/>
          <a:ext cx="0" cy="0"/>
          <a:chOff x="0" y="0"/>
          <a:chExt cx="0" cy="0"/>
        </a:xfrm>
      </p:grpSpPr>
      <p:pic>
        <p:nvPicPr>
          <p:cNvPr id="7" name="Hình ảnh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êu đề 1"/>
          <p:cNvSpPr>
            <a:spLocks noGrp="1"/>
          </p:cNvSpPr>
          <p:nvPr>
            <p:ph type="title" hasCustomPrompt="1"/>
          </p:nvPr>
        </p:nvSpPr>
        <p:spPr>
          <a:xfrm>
            <a:off x="685801" y="609601"/>
            <a:ext cx="10840913" cy="3124199"/>
          </a:xfrm>
        </p:spPr>
        <p:txBody>
          <a:bodyPr rtlCol="0" anchor="ctr">
            <a:normAutofit/>
          </a:bodyPr>
          <a:lstStyle>
            <a:lvl1pPr algn="l">
              <a:defRPr sz="3000" b="0" cap="none"/>
            </a:lvl1pPr>
          </a:lstStyle>
          <a:p>
            <a:pPr rtl="0"/>
            <a:r>
              <a:rPr lang="vi-VN" noProof="0"/>
              <a:t>NHẤN ĐỂ CHỈNH SỬA KIỂU TIÊU ĐỀ BẢN CÁI</a:t>
            </a:r>
          </a:p>
        </p:txBody>
      </p:sp>
      <p:sp>
        <p:nvSpPr>
          <p:cNvPr id="3" name="Chỗ dành sẵn cho Văn bản 2"/>
          <p:cNvSpPr>
            <a:spLocks noGrp="1"/>
          </p:cNvSpPr>
          <p:nvPr>
            <p:ph type="body" idx="1" hasCustomPrompt="1"/>
          </p:nvPr>
        </p:nvSpPr>
        <p:spPr>
          <a:xfrm>
            <a:off x="685800" y="3733800"/>
            <a:ext cx="10840914" cy="2057400"/>
          </a:xfrm>
        </p:spPr>
        <p:txBody>
          <a:bodyPr rtlCol="0"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rtl="0"/>
            <a:fld id="{94EFDC75-9118-498C-8483-47CEE464629D}" type="datetime1">
              <a:rPr lang="vi-VN" noProof="0" smtClean="0"/>
              <a:t>15/09/2023</a:t>
            </a:fld>
            <a:endParaRPr lang="vi-VN" noProof="0"/>
          </a:p>
        </p:txBody>
      </p:sp>
      <p:sp>
        <p:nvSpPr>
          <p:cNvPr id="5" name="Chỗ dành sẵn cho Chân trang 4"/>
          <p:cNvSpPr>
            <a:spLocks noGrp="1"/>
          </p:cNvSpPr>
          <p:nvPr>
            <p:ph type="ftr" sz="quarter" idx="11"/>
          </p:nvPr>
        </p:nvSpPr>
        <p:spPr/>
        <p:txBody>
          <a:bodyPr rtlCol="0"/>
          <a:lstStyle/>
          <a:p>
            <a:pPr rtl="0"/>
            <a:r>
              <a:rPr lang="vi-VN" noProof="0"/>
              <a:t>Thêm Chân trang</a:t>
            </a:r>
          </a:p>
        </p:txBody>
      </p:sp>
      <p:sp>
        <p:nvSpPr>
          <p:cNvPr id="6" name="Chỗ dành sẵn cho Số hiệu Bản chiếu 5"/>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pic>
        <p:nvPicPr>
          <p:cNvPr id="6" name="Hình ảnh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êu đề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rtl="0"/>
            <a:fld id="{45453156-B5B6-4E86-8DC9-35D03C0A633A}" type="datetime1">
              <a:rPr lang="vi-VN" noProof="0" smtClean="0"/>
              <a:t>15/09/2023</a:t>
            </a:fld>
            <a:endParaRPr lang="vi-VN" noProof="0"/>
          </a:p>
        </p:txBody>
      </p:sp>
      <p:sp>
        <p:nvSpPr>
          <p:cNvPr id="4" name="Chỗ dành sẵn cho Chân trang 3"/>
          <p:cNvSpPr>
            <a:spLocks noGrp="1"/>
          </p:cNvSpPr>
          <p:nvPr>
            <p:ph type="ftr" sz="quarter" idx="11"/>
          </p:nvPr>
        </p:nvSpPr>
        <p:spPr/>
        <p:txBody>
          <a:bodyPr rtlCol="0"/>
          <a:lstStyle/>
          <a:p>
            <a:pPr rtl="0"/>
            <a:r>
              <a:rPr lang="vi-VN" noProof="0"/>
              <a:t>Thêm Chân trang</a:t>
            </a:r>
          </a:p>
        </p:txBody>
      </p:sp>
      <p:sp>
        <p:nvSpPr>
          <p:cNvPr id="5" name="Chỗ dành sẵn cho Số hiệu Bản chiếu 4"/>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pic>
        <p:nvPicPr>
          <p:cNvPr id="5" name="Hình ảnh 4"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Chỗ dành sẵn cho Ngày tháng 1"/>
          <p:cNvSpPr>
            <a:spLocks noGrp="1"/>
          </p:cNvSpPr>
          <p:nvPr>
            <p:ph type="dt" sz="half" idx="10"/>
          </p:nvPr>
        </p:nvSpPr>
        <p:spPr/>
        <p:txBody>
          <a:bodyPr rtlCol="0"/>
          <a:lstStyle/>
          <a:p>
            <a:pPr rtl="0"/>
            <a:fld id="{FD6B7BD0-968F-43A0-9562-CA6188812B55}" type="datetime1">
              <a:rPr lang="vi-VN" noProof="0" smtClean="0"/>
              <a:t>15/09/2023</a:t>
            </a:fld>
            <a:endParaRPr lang="vi-VN" noProof="0"/>
          </a:p>
        </p:txBody>
      </p:sp>
      <p:sp>
        <p:nvSpPr>
          <p:cNvPr id="3" name="Chỗ dành sẵn cho Chân trang 2"/>
          <p:cNvSpPr>
            <a:spLocks noGrp="1"/>
          </p:cNvSpPr>
          <p:nvPr>
            <p:ph type="ftr" sz="quarter" idx="11"/>
          </p:nvPr>
        </p:nvSpPr>
        <p:spPr/>
        <p:txBody>
          <a:bodyPr rtlCol="0"/>
          <a:lstStyle/>
          <a:p>
            <a:pPr rtl="0"/>
            <a:r>
              <a:rPr lang="vi-VN" noProof="0"/>
              <a:t>Thêm Chân trang</a:t>
            </a:r>
          </a:p>
        </p:txBody>
      </p:sp>
      <p:sp>
        <p:nvSpPr>
          <p:cNvPr id="4" name="Chỗ dành sẵn cho Số hiệu Bản chiếu 3"/>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Hình ảnh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êu đề 1"/>
          <p:cNvSpPr>
            <a:spLocks noGrp="1"/>
          </p:cNvSpPr>
          <p:nvPr>
            <p:ph type="ctrTitle" hasCustomPrompt="1"/>
          </p:nvPr>
        </p:nvSpPr>
        <p:spPr>
          <a:xfrm>
            <a:off x="2476500" y="2716272"/>
            <a:ext cx="8683625" cy="2421464"/>
          </a:xfrm>
        </p:spPr>
        <p:txBody>
          <a:bodyPr rtlCol="0" anchor="b">
            <a:normAutofit/>
          </a:bodyPr>
          <a:lstStyle>
            <a:lvl1pPr algn="r">
              <a:defRPr sz="4800">
                <a:effectLst/>
              </a:defRPr>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2476500" y="5137736"/>
            <a:ext cx="8683625" cy="732840"/>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vi-VN" noProof="0"/>
              <a:t>Bấm để chỉnh sửa kiểu phụ đề của Bản cái</a:t>
            </a:r>
          </a:p>
        </p:txBody>
      </p:sp>
      <p:sp>
        <p:nvSpPr>
          <p:cNvPr id="4" name="Chỗ dành sẵn cho Ngày tháng 3"/>
          <p:cNvSpPr>
            <a:spLocks noGrp="1"/>
          </p:cNvSpPr>
          <p:nvPr>
            <p:ph type="dt" sz="half" idx="10"/>
          </p:nvPr>
        </p:nvSpPr>
        <p:spPr>
          <a:xfrm>
            <a:off x="8932558" y="5870575"/>
            <a:ext cx="1600200" cy="377825"/>
          </a:xfrm>
        </p:spPr>
        <p:txBody>
          <a:bodyPr rtlCol="0"/>
          <a:lstStyle/>
          <a:p>
            <a:pPr rtl="0"/>
            <a:fld id="{70F1B201-CDA5-48F6-863F-D2620B341EEE}" type="datetime1">
              <a:rPr lang="vi-VN" noProof="0" smtClean="0"/>
              <a:t>15/09/2023</a:t>
            </a:fld>
            <a:endParaRPr lang="vi-VN" noProof="0"/>
          </a:p>
        </p:txBody>
      </p:sp>
      <p:sp>
        <p:nvSpPr>
          <p:cNvPr id="5" name="Chỗ dành sẵn cho Chân trang 4"/>
          <p:cNvSpPr>
            <a:spLocks noGrp="1"/>
          </p:cNvSpPr>
          <p:nvPr>
            <p:ph type="ftr" sz="quarter" idx="11"/>
          </p:nvPr>
        </p:nvSpPr>
        <p:spPr>
          <a:xfrm>
            <a:off x="3962399" y="5870575"/>
            <a:ext cx="4893958" cy="377825"/>
          </a:xfrm>
        </p:spPr>
        <p:txBody>
          <a:bodyPr rtlCol="0"/>
          <a:lstStyle/>
          <a:p>
            <a:pPr rtl="0"/>
            <a:r>
              <a:rPr lang="vi-VN" noProof="0"/>
              <a:t>Thêm Chân trang</a:t>
            </a:r>
          </a:p>
        </p:txBody>
      </p:sp>
      <p:sp>
        <p:nvSpPr>
          <p:cNvPr id="6" name="Chỗ dành sẵn cho Số hiệu Bản chiếu 5"/>
          <p:cNvSpPr>
            <a:spLocks noGrp="1"/>
          </p:cNvSpPr>
          <p:nvPr>
            <p:ph type="sldNum" sz="quarter" idx="12"/>
          </p:nvPr>
        </p:nvSpPr>
        <p:spPr>
          <a:xfrm>
            <a:off x="10608958" y="5870575"/>
            <a:ext cx="551167" cy="377825"/>
          </a:xfrm>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pic>
        <p:nvPicPr>
          <p:cNvPr id="8" name="Hình ảnh 7"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êu đề 1"/>
          <p:cNvSpPr>
            <a:spLocks noGrp="1"/>
          </p:cNvSpPr>
          <p:nvPr>
            <p:ph type="title" hasCustomPrompt="1"/>
          </p:nvPr>
        </p:nvSpPr>
        <p:spPr>
          <a:xfrm>
            <a:off x="552450" y="1874308"/>
            <a:ext cx="3814235" cy="1260000"/>
          </a:xfrm>
        </p:spPr>
        <p:txBody>
          <a:bodyPr rtlCol="0" anchor="ctr" anchorCtr="0">
            <a:noAutofit/>
          </a:bodyPr>
          <a:lstStyle>
            <a:lvl1pPr algn="r">
              <a:defRPr sz="3000" b="0"/>
            </a:lvl1pPr>
          </a:lstStyle>
          <a:p>
            <a:pPr rtl="0"/>
            <a:r>
              <a:rPr lang="vi-VN" noProof="0"/>
              <a:t>Bấm để chỉnh sửa kiểu tiêu đề Bản cái</a:t>
            </a:r>
          </a:p>
        </p:txBody>
      </p:sp>
      <p:sp>
        <p:nvSpPr>
          <p:cNvPr id="3" name="Chỗ dành sẵn cho Nội dung 2"/>
          <p:cNvSpPr>
            <a:spLocks noGrp="1"/>
          </p:cNvSpPr>
          <p:nvPr>
            <p:ph idx="1" hasCustomPrompt="1"/>
          </p:nvPr>
        </p:nvSpPr>
        <p:spPr>
          <a:xfrm>
            <a:off x="4648200" y="0"/>
            <a:ext cx="7543800" cy="6856214"/>
          </a:xfrm>
        </p:spPr>
        <p:txBody>
          <a:bodyPr rtlCol="0" anchor="ctr">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Văn bản 3"/>
          <p:cNvSpPr>
            <a:spLocks noGrp="1"/>
          </p:cNvSpPr>
          <p:nvPr>
            <p:ph type="body" sz="half" idx="2" hasCustomPrompt="1"/>
          </p:nvPr>
        </p:nvSpPr>
        <p:spPr>
          <a:xfrm>
            <a:off x="552450" y="3134308"/>
            <a:ext cx="3814235" cy="2016600"/>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VN" noProof="0"/>
              <a:t>Bấm để chỉnh sửa kiểu văn bản Bản cái</a:t>
            </a:r>
          </a:p>
        </p:txBody>
      </p:sp>
      <p:sp>
        <p:nvSpPr>
          <p:cNvPr id="5" name="Chỗ dành sẵn cho Ngày tháng 4"/>
          <p:cNvSpPr>
            <a:spLocks noGrp="1"/>
          </p:cNvSpPr>
          <p:nvPr>
            <p:ph type="dt" sz="half" idx="10"/>
          </p:nvPr>
        </p:nvSpPr>
        <p:spPr/>
        <p:txBody>
          <a:bodyPr rtlCol="0"/>
          <a:lstStyle/>
          <a:p>
            <a:pPr rtl="0"/>
            <a:fld id="{33BB27EA-867A-4D57-87F3-477135B7E910}" type="datetime1">
              <a:rPr lang="vi-VN" noProof="0" smtClean="0"/>
              <a:t>15/09/2023</a:t>
            </a:fld>
            <a:endParaRPr lang="vi-VN" noProof="0"/>
          </a:p>
        </p:txBody>
      </p:sp>
      <p:sp>
        <p:nvSpPr>
          <p:cNvPr id="6" name="Chỗ dành sẵn cho Chân trang 5"/>
          <p:cNvSpPr>
            <a:spLocks noGrp="1"/>
          </p:cNvSpPr>
          <p:nvPr>
            <p:ph type="ftr" sz="quarter" idx="11"/>
          </p:nvPr>
        </p:nvSpPr>
        <p:spPr/>
        <p:txBody>
          <a:bodyPr rtlCol="0"/>
          <a:lstStyle/>
          <a:p>
            <a:pPr rtl="0"/>
            <a:r>
              <a:rPr lang="vi-VN" noProof="0"/>
              <a:t>Thêm Chân trang</a:t>
            </a:r>
          </a:p>
        </p:txBody>
      </p:sp>
      <p:sp>
        <p:nvSpPr>
          <p:cNvPr id="7" name="Chỗ dành sẵn cho Số hiệu Bản chiếu 6"/>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ô tả và Nội dung Tiêu đề">
    <p:spTree>
      <p:nvGrpSpPr>
        <p:cNvPr id="1" name=""/>
        <p:cNvGrpSpPr/>
        <p:nvPr/>
      </p:nvGrpSpPr>
      <p:grpSpPr>
        <a:xfrm>
          <a:off x="0" y="0"/>
          <a:ext cx="0" cy="0"/>
          <a:chOff x="0" y="0"/>
          <a:chExt cx="0" cy="0"/>
        </a:xfrm>
      </p:grpSpPr>
      <p:pic>
        <p:nvPicPr>
          <p:cNvPr id="11" name="Hình ảnh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êu đề 1"/>
          <p:cNvSpPr>
            <a:spLocks noGrp="1"/>
          </p:cNvSpPr>
          <p:nvPr>
            <p:ph type="title" hasCustomPrompt="1"/>
          </p:nvPr>
        </p:nvSpPr>
        <p:spPr>
          <a:xfrm>
            <a:off x="685801" y="609601"/>
            <a:ext cx="10840914" cy="1260000"/>
          </a:xfrm>
        </p:spPr>
        <p:txBody>
          <a:bodyPr rtlCol="0" anchor="ctr" anchorCtr="0">
            <a:normAutofit/>
          </a:bodyPr>
          <a:lstStyle>
            <a:lvl1pPr>
              <a:defRPr sz="3000"/>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685799" y="1881824"/>
            <a:ext cx="10840914" cy="1032826"/>
          </a:xfrm>
        </p:spPr>
        <p:txBody>
          <a:bodyPr rtlCol="0"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7" name="Chỗ dành sẵn cho Ngày tháng 6"/>
          <p:cNvSpPr>
            <a:spLocks noGrp="1"/>
          </p:cNvSpPr>
          <p:nvPr>
            <p:ph type="dt" sz="half" idx="10"/>
          </p:nvPr>
        </p:nvSpPr>
        <p:spPr/>
        <p:txBody>
          <a:bodyPr rtlCol="0"/>
          <a:lstStyle/>
          <a:p>
            <a:pPr rtl="0"/>
            <a:fld id="{3D9F1556-AAC9-4A81-9F0E-B7654D1E4D4D}" type="datetime1">
              <a:rPr lang="vi-VN" noProof="0" smtClean="0"/>
              <a:t>15/09/2023</a:t>
            </a:fld>
            <a:endParaRPr lang="vi-VN" noProof="0"/>
          </a:p>
        </p:txBody>
      </p:sp>
      <p:sp>
        <p:nvSpPr>
          <p:cNvPr id="8" name="Chỗ dành sẵn cho Chân trang 7"/>
          <p:cNvSpPr>
            <a:spLocks noGrp="1"/>
          </p:cNvSpPr>
          <p:nvPr>
            <p:ph type="ftr" sz="quarter" idx="11"/>
          </p:nvPr>
        </p:nvSpPr>
        <p:spPr/>
        <p:txBody>
          <a:bodyPr rtlCol="0"/>
          <a:lstStyle/>
          <a:p>
            <a:pPr rtl="0"/>
            <a:r>
              <a:rPr lang="vi-VN" noProof="0"/>
              <a:t>Thêm Chân trang</a:t>
            </a:r>
          </a:p>
        </p:txBody>
      </p:sp>
      <p:sp>
        <p:nvSpPr>
          <p:cNvPr id="6" name="Chỗ dành sẵn cho Văn bản 5">
            <a:extLst>
              <a:ext uri="{FF2B5EF4-FFF2-40B4-BE49-F238E27FC236}">
                <a16:creationId xmlns:a16="http://schemas.microsoft.com/office/drawing/2014/main" id="{B47DAE59-9D63-4159-8F3E-560C31F19A89}"/>
              </a:ext>
            </a:extLst>
          </p:cNvPr>
          <p:cNvSpPr>
            <a:spLocks noGrp="1"/>
          </p:cNvSpPr>
          <p:nvPr>
            <p:ph type="body" sz="quarter" idx="14" hasCustomPrompt="1"/>
          </p:nvPr>
        </p:nvSpPr>
        <p:spPr>
          <a:xfrm>
            <a:off x="1216192"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vi-VN" noProof="0"/>
              <a:t>Bấm để chỉnh sửa kiểu văn bản Bản cái</a:t>
            </a:r>
          </a:p>
        </p:txBody>
      </p:sp>
      <p:sp>
        <p:nvSpPr>
          <p:cNvPr id="9" name="Chỗ dành sẵn cho Số hiệu Bản chiếu 8"/>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
        <p:nvSpPr>
          <p:cNvPr id="12" name="Chỗ dành sẵn cho Văn bản 2">
            <a:extLst>
              <a:ext uri="{FF2B5EF4-FFF2-40B4-BE49-F238E27FC236}">
                <a16:creationId xmlns:a16="http://schemas.microsoft.com/office/drawing/2014/main" id="{4249143D-80A5-4E4C-BBFD-F253500CE226}"/>
              </a:ext>
            </a:extLst>
          </p:cNvPr>
          <p:cNvSpPr>
            <a:spLocks noGrp="1"/>
          </p:cNvSpPr>
          <p:nvPr>
            <p:ph type="body" idx="13" hasCustomPrompt="1"/>
          </p:nvPr>
        </p:nvSpPr>
        <p:spPr>
          <a:xfrm>
            <a:off x="685799" y="2914650"/>
            <a:ext cx="10840914" cy="502126"/>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20" name="Chỗ dành sẵn cho Văn bản 5">
            <a:extLst>
              <a:ext uri="{FF2B5EF4-FFF2-40B4-BE49-F238E27FC236}">
                <a16:creationId xmlns:a16="http://schemas.microsoft.com/office/drawing/2014/main" id="{B06123F0-984B-4EF8-9945-3621C401B7AD}"/>
              </a:ext>
            </a:extLst>
          </p:cNvPr>
          <p:cNvSpPr>
            <a:spLocks noGrp="1"/>
          </p:cNvSpPr>
          <p:nvPr>
            <p:ph type="body" sz="quarter" idx="17" hasCustomPrompt="1"/>
          </p:nvPr>
        </p:nvSpPr>
        <p:spPr>
          <a:xfrm>
            <a:off x="7465366"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vi-VN" noProof="0"/>
              <a:t>Bấm để chỉnh sửa kiểu văn bản Bản cái</a:t>
            </a:r>
          </a:p>
        </p:txBody>
      </p:sp>
      <p:sp>
        <p:nvSpPr>
          <p:cNvPr id="21" name="Chỗ dành sẵn cho Văn bản 5">
            <a:extLst>
              <a:ext uri="{FF2B5EF4-FFF2-40B4-BE49-F238E27FC236}">
                <a16:creationId xmlns:a16="http://schemas.microsoft.com/office/drawing/2014/main" id="{A669C074-A9BE-4B07-ACEE-3B34AAC8B9E7}"/>
              </a:ext>
            </a:extLst>
          </p:cNvPr>
          <p:cNvSpPr>
            <a:spLocks noGrp="1"/>
          </p:cNvSpPr>
          <p:nvPr>
            <p:ph type="body" sz="quarter" idx="18" hasCustomPrompt="1"/>
          </p:nvPr>
        </p:nvSpPr>
        <p:spPr>
          <a:xfrm>
            <a:off x="9548424"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vi-VN" noProof="0"/>
              <a:t>Bấm để chỉnh sửa kiểu văn bản Bản cái</a:t>
            </a:r>
          </a:p>
        </p:txBody>
      </p:sp>
      <p:sp>
        <p:nvSpPr>
          <p:cNvPr id="19" name="Chỗ dành sẵn cho Văn bản 5">
            <a:extLst>
              <a:ext uri="{FF2B5EF4-FFF2-40B4-BE49-F238E27FC236}">
                <a16:creationId xmlns:a16="http://schemas.microsoft.com/office/drawing/2014/main" id="{84A40D78-D6DD-41A7-A132-9D48DF8649A9}"/>
              </a:ext>
            </a:extLst>
          </p:cNvPr>
          <p:cNvSpPr>
            <a:spLocks noGrp="1"/>
          </p:cNvSpPr>
          <p:nvPr>
            <p:ph type="body" sz="quarter" idx="16" hasCustomPrompt="1"/>
          </p:nvPr>
        </p:nvSpPr>
        <p:spPr>
          <a:xfrm>
            <a:off x="5382308"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vi-VN" noProof="0"/>
              <a:t>Bấm để chỉnh sửa kiểu văn bản Bản cái</a:t>
            </a:r>
          </a:p>
        </p:txBody>
      </p:sp>
      <p:sp>
        <p:nvSpPr>
          <p:cNvPr id="18" name="Chỗ dành sẵn cho Văn bản 5">
            <a:extLst>
              <a:ext uri="{FF2B5EF4-FFF2-40B4-BE49-F238E27FC236}">
                <a16:creationId xmlns:a16="http://schemas.microsoft.com/office/drawing/2014/main" id="{4A9CFAA7-850F-4C92-A9BE-56452E5CA04D}"/>
              </a:ext>
            </a:extLst>
          </p:cNvPr>
          <p:cNvSpPr>
            <a:spLocks noGrp="1"/>
          </p:cNvSpPr>
          <p:nvPr>
            <p:ph type="body" sz="quarter" idx="15" hasCustomPrompt="1"/>
          </p:nvPr>
        </p:nvSpPr>
        <p:spPr>
          <a:xfrm>
            <a:off x="3299250"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vi-VN" noProof="0"/>
              <a:t>Bấm để chỉnh sửa kiểu văn bản Bản cái</a:t>
            </a:r>
          </a:p>
        </p:txBody>
      </p:sp>
      <p:cxnSp>
        <p:nvCxnSpPr>
          <p:cNvPr id="14" name="Đường nối Thẳng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Ảnh có Chú thích">
    <p:spTree>
      <p:nvGrpSpPr>
        <p:cNvPr id="1" name=""/>
        <p:cNvGrpSpPr/>
        <p:nvPr/>
      </p:nvGrpSpPr>
      <p:grpSpPr>
        <a:xfrm>
          <a:off x="0" y="0"/>
          <a:ext cx="0" cy="0"/>
          <a:chOff x="0" y="0"/>
          <a:chExt cx="0" cy="0"/>
        </a:xfrm>
      </p:grpSpPr>
      <p:pic>
        <p:nvPicPr>
          <p:cNvPr id="8" name="Hình ảnh 7"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êu đề 1"/>
          <p:cNvSpPr>
            <a:spLocks noGrp="1"/>
          </p:cNvSpPr>
          <p:nvPr>
            <p:ph type="title" hasCustomPrompt="1"/>
          </p:nvPr>
        </p:nvSpPr>
        <p:spPr>
          <a:xfrm>
            <a:off x="1457326" y="995967"/>
            <a:ext cx="6238874" cy="1260000"/>
          </a:xfrm>
        </p:spPr>
        <p:txBody>
          <a:bodyPr rtlCol="0" anchor="ctr" anchorCtr="0">
            <a:noAutofit/>
          </a:bodyPr>
          <a:lstStyle>
            <a:lvl1pPr algn="r">
              <a:defRPr sz="3000" b="0"/>
            </a:lvl1pPr>
          </a:lstStyle>
          <a:p>
            <a:pPr rtl="0"/>
            <a:r>
              <a:rPr lang="vi-VN" noProof="0"/>
              <a:t>Bấm để chỉnh sửa kiểu tiêu đề Bản cái</a:t>
            </a:r>
          </a:p>
        </p:txBody>
      </p:sp>
      <p:sp>
        <p:nvSpPr>
          <p:cNvPr id="14" name="Chỗ dành sẵn cho Hình ảnh 2"/>
          <p:cNvSpPr>
            <a:spLocks noGrp="1" noChangeAspect="1"/>
          </p:cNvSpPr>
          <p:nvPr>
            <p:ph type="pic" idx="1" hasCustomPrompt="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vi-VN" noProof="0"/>
              <a:t>Bấm vào biểu tượng để thêm ảnh</a:t>
            </a:r>
          </a:p>
        </p:txBody>
      </p:sp>
      <p:sp>
        <p:nvSpPr>
          <p:cNvPr id="4" name="Chỗ dành sẵn cho Văn bản 3"/>
          <p:cNvSpPr>
            <a:spLocks noGrp="1"/>
          </p:cNvSpPr>
          <p:nvPr>
            <p:ph type="body" sz="half" idx="2" hasCustomPrompt="1"/>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VN" noProof="0"/>
              <a:t>Bấm để chỉnh sửa kiểu văn bản Bản cái</a:t>
            </a:r>
          </a:p>
        </p:txBody>
      </p:sp>
      <p:sp>
        <p:nvSpPr>
          <p:cNvPr id="5" name="Chỗ dành sẵn cho Ngày tháng 4"/>
          <p:cNvSpPr>
            <a:spLocks noGrp="1"/>
          </p:cNvSpPr>
          <p:nvPr>
            <p:ph type="dt" sz="half" idx="10"/>
          </p:nvPr>
        </p:nvSpPr>
        <p:spPr/>
        <p:txBody>
          <a:bodyPr rtlCol="0"/>
          <a:lstStyle/>
          <a:p>
            <a:pPr rtl="0"/>
            <a:fld id="{B2FDC9F5-D85A-4570-8951-2106889B5F72}" type="datetime1">
              <a:rPr lang="vi-VN" noProof="0" smtClean="0"/>
              <a:t>15/09/2023</a:t>
            </a:fld>
            <a:endParaRPr lang="vi-VN" noProof="0"/>
          </a:p>
        </p:txBody>
      </p:sp>
      <p:sp>
        <p:nvSpPr>
          <p:cNvPr id="6" name="Chỗ dành sẵn cho Chân trang 5"/>
          <p:cNvSpPr>
            <a:spLocks noGrp="1"/>
          </p:cNvSpPr>
          <p:nvPr>
            <p:ph type="ftr" sz="quarter" idx="11"/>
          </p:nvPr>
        </p:nvSpPr>
        <p:spPr/>
        <p:txBody>
          <a:bodyPr rtlCol="0"/>
          <a:lstStyle/>
          <a:p>
            <a:pPr rtl="0"/>
            <a:r>
              <a:rPr lang="vi-VN" noProof="0"/>
              <a:t>Thêm Chân trang</a:t>
            </a:r>
          </a:p>
        </p:txBody>
      </p:sp>
      <p:sp>
        <p:nvSpPr>
          <p:cNvPr id="7" name="Chỗ dành sẵn cho Số hiệu Bản chiếu 6"/>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Ảnh bên phải có chú thích">
    <p:spTree>
      <p:nvGrpSpPr>
        <p:cNvPr id="1" name=""/>
        <p:cNvGrpSpPr/>
        <p:nvPr/>
      </p:nvGrpSpPr>
      <p:grpSpPr>
        <a:xfrm>
          <a:off x="0" y="0"/>
          <a:ext cx="0" cy="0"/>
          <a:chOff x="0" y="0"/>
          <a:chExt cx="0" cy="0"/>
        </a:xfrm>
      </p:grpSpPr>
      <p:pic>
        <p:nvPicPr>
          <p:cNvPr id="8" name="Hình ảnh 7"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êu đề 1"/>
          <p:cNvSpPr>
            <a:spLocks noGrp="1"/>
          </p:cNvSpPr>
          <p:nvPr>
            <p:ph type="title" hasCustomPrompt="1"/>
          </p:nvPr>
        </p:nvSpPr>
        <p:spPr>
          <a:xfrm>
            <a:off x="6657974" y="995968"/>
            <a:ext cx="4848225" cy="1260000"/>
          </a:xfrm>
        </p:spPr>
        <p:txBody>
          <a:bodyPr rtlCol="0" anchor="ctr" anchorCtr="0">
            <a:normAutofit/>
          </a:bodyPr>
          <a:lstStyle>
            <a:lvl1pPr algn="l">
              <a:defRPr sz="3000" b="0"/>
            </a:lvl1pPr>
          </a:lstStyle>
          <a:p>
            <a:pPr rtl="0"/>
            <a:r>
              <a:rPr lang="vi-VN" noProof="0"/>
              <a:t>Bấm để chỉnh sửa kiểu tiêu đề Bản cái</a:t>
            </a:r>
          </a:p>
        </p:txBody>
      </p:sp>
      <p:sp>
        <p:nvSpPr>
          <p:cNvPr id="14" name="Chỗ dành sẵn cho Hình ảnh 2"/>
          <p:cNvSpPr>
            <a:spLocks noGrp="1" noChangeAspect="1"/>
          </p:cNvSpPr>
          <p:nvPr>
            <p:ph type="pic" idx="1" hasCustomPrompt="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vi-VN" noProof="0"/>
              <a:t>Bấm vào biểu tượng để thêm ảnh</a:t>
            </a:r>
          </a:p>
        </p:txBody>
      </p:sp>
      <p:sp>
        <p:nvSpPr>
          <p:cNvPr id="4" name="Chỗ dành sẵn cho Văn bản 3"/>
          <p:cNvSpPr>
            <a:spLocks noGrp="1"/>
          </p:cNvSpPr>
          <p:nvPr>
            <p:ph type="body" sz="half" idx="2" hasCustomPrompt="1"/>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VN" noProof="0"/>
              <a:t>Bấm để chỉnh sửa kiểu văn bản Bản cái</a:t>
            </a:r>
          </a:p>
        </p:txBody>
      </p:sp>
      <p:sp>
        <p:nvSpPr>
          <p:cNvPr id="5" name="Chỗ dành sẵn cho Ngày tháng 4"/>
          <p:cNvSpPr>
            <a:spLocks noGrp="1"/>
          </p:cNvSpPr>
          <p:nvPr>
            <p:ph type="dt" sz="half" idx="10"/>
          </p:nvPr>
        </p:nvSpPr>
        <p:spPr/>
        <p:txBody>
          <a:bodyPr rtlCol="0"/>
          <a:lstStyle/>
          <a:p>
            <a:pPr rtl="0"/>
            <a:fld id="{F474AB43-FE19-4490-BEB5-4B05B9F1FCD4}" type="datetime1">
              <a:rPr lang="vi-VN" noProof="0" smtClean="0"/>
              <a:t>15/09/2023</a:t>
            </a:fld>
            <a:endParaRPr lang="vi-VN" noProof="0"/>
          </a:p>
        </p:txBody>
      </p:sp>
      <p:sp>
        <p:nvSpPr>
          <p:cNvPr id="6" name="Chỗ dành sẵn cho Chân trang 5"/>
          <p:cNvSpPr>
            <a:spLocks noGrp="1"/>
          </p:cNvSpPr>
          <p:nvPr>
            <p:ph type="ftr" sz="quarter" idx="11"/>
          </p:nvPr>
        </p:nvSpPr>
        <p:spPr/>
        <p:txBody>
          <a:bodyPr rtlCol="0"/>
          <a:lstStyle/>
          <a:p>
            <a:pPr rtl="0"/>
            <a:r>
              <a:rPr lang="vi-VN" noProof="0"/>
              <a:t>Thêm Chân trang</a:t>
            </a:r>
          </a:p>
        </p:txBody>
      </p:sp>
      <p:sp>
        <p:nvSpPr>
          <p:cNvPr id="7" name="Chỗ dành sẵn cho Số hiệu Bản chiếu 6"/>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ích dẫn với chú thích">
    <p:spTree>
      <p:nvGrpSpPr>
        <p:cNvPr id="1" name=""/>
        <p:cNvGrpSpPr/>
        <p:nvPr/>
      </p:nvGrpSpPr>
      <p:grpSpPr>
        <a:xfrm>
          <a:off x="0" y="0"/>
          <a:ext cx="0" cy="0"/>
          <a:chOff x="0" y="0"/>
          <a:chExt cx="0" cy="0"/>
        </a:xfrm>
      </p:grpSpPr>
      <p:pic>
        <p:nvPicPr>
          <p:cNvPr id="16" name="Hình ảnh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Hộp văn bản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vi-VN" sz="8000" noProof="0">
                <a:solidFill>
                  <a:schemeClr val="tx1"/>
                </a:solidFill>
                <a:effectLst/>
              </a:rPr>
              <a:t>”</a:t>
            </a:r>
          </a:p>
        </p:txBody>
      </p:sp>
      <p:sp>
        <p:nvSpPr>
          <p:cNvPr id="11" name="Hộp văn bản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vi-VN" sz="8000" noProof="0">
                <a:solidFill>
                  <a:schemeClr val="tx1"/>
                </a:solidFill>
                <a:effectLst/>
              </a:rPr>
              <a:t>“</a:t>
            </a:r>
          </a:p>
        </p:txBody>
      </p:sp>
      <p:sp>
        <p:nvSpPr>
          <p:cNvPr id="2" name="Tiêu đề 1"/>
          <p:cNvSpPr>
            <a:spLocks noGrp="1"/>
          </p:cNvSpPr>
          <p:nvPr>
            <p:ph type="title" hasCustomPrompt="1"/>
          </p:nvPr>
        </p:nvSpPr>
        <p:spPr>
          <a:xfrm>
            <a:off x="1320801" y="609601"/>
            <a:ext cx="9550399" cy="2743199"/>
          </a:xfrm>
        </p:spPr>
        <p:txBody>
          <a:bodyPr rtlCol="0" anchor="ctr">
            <a:normAutofit/>
          </a:bodyPr>
          <a:lstStyle>
            <a:lvl1pPr algn="ctr">
              <a:defRPr sz="3000" b="0" i="1" cap="none">
                <a:solidFill>
                  <a:schemeClr val="tx1"/>
                </a:solidFill>
              </a:defRPr>
            </a:lvl1pPr>
          </a:lstStyle>
          <a:p>
            <a:pPr rtl="0"/>
            <a:r>
              <a:rPr lang="vi-VN" noProof="0"/>
              <a:t>BẤM ĐỂ CHỈNH SỬA KIỂU TIÊU ĐỀ CỦA BẢN CÁI</a:t>
            </a:r>
          </a:p>
        </p:txBody>
      </p:sp>
      <p:sp>
        <p:nvSpPr>
          <p:cNvPr id="10" name="Chỗ dành sẵn cho Văn bản 9"/>
          <p:cNvSpPr>
            <a:spLocks noGrp="1"/>
          </p:cNvSpPr>
          <p:nvPr>
            <p:ph type="body" sz="quarter" idx="13" hasCustomPrompt="1"/>
          </p:nvPr>
        </p:nvSpPr>
        <p:spPr>
          <a:xfrm>
            <a:off x="1426408" y="3352800"/>
            <a:ext cx="9339184" cy="381000"/>
          </a:xfrm>
        </p:spPr>
        <p:txBody>
          <a:bodyPr rtlCol="0"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vi-VN" noProof="0"/>
              <a:t>Bấm để chỉnh sửa kiểu văn bản Bản cái</a:t>
            </a:r>
          </a:p>
        </p:txBody>
      </p:sp>
      <p:sp>
        <p:nvSpPr>
          <p:cNvPr id="7" name="Hình chữ nhật: Góc Bo tròn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p>
        </p:txBody>
      </p:sp>
      <p:sp>
        <p:nvSpPr>
          <p:cNvPr id="3" name="Chỗ dành sẵn cho Văn bản 2"/>
          <p:cNvSpPr>
            <a:spLocks noGrp="1"/>
          </p:cNvSpPr>
          <p:nvPr>
            <p:ph type="body" idx="1" hasCustomPrompt="1"/>
          </p:nvPr>
        </p:nvSpPr>
        <p:spPr>
          <a:xfrm>
            <a:off x="1857375" y="4021138"/>
            <a:ext cx="8486775" cy="1760537"/>
          </a:xfrm>
        </p:spPr>
        <p:txBody>
          <a:bodyPr rtlCol="0"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rtl="0"/>
            <a:fld id="{B0D4870A-455A-4B6A-A0EE-72D5196615A7}" type="datetime1">
              <a:rPr lang="vi-VN" noProof="0" smtClean="0"/>
              <a:t>15/09/2023</a:t>
            </a:fld>
            <a:endParaRPr lang="vi-VN" noProof="0"/>
          </a:p>
        </p:txBody>
      </p:sp>
      <p:sp>
        <p:nvSpPr>
          <p:cNvPr id="5" name="Chỗ dành sẵn cho Chân trang 4"/>
          <p:cNvSpPr>
            <a:spLocks noGrp="1"/>
          </p:cNvSpPr>
          <p:nvPr>
            <p:ph type="ftr" sz="quarter" idx="11"/>
          </p:nvPr>
        </p:nvSpPr>
        <p:spPr/>
        <p:txBody>
          <a:bodyPr rtlCol="0"/>
          <a:lstStyle/>
          <a:p>
            <a:pPr rtl="0"/>
            <a:r>
              <a:rPr lang="vi-VN" noProof="0"/>
              <a:t>Thêm Chân trang</a:t>
            </a:r>
          </a:p>
        </p:txBody>
      </p:sp>
      <p:sp>
        <p:nvSpPr>
          <p:cNvPr id="6" name="Chỗ dành sẵn cho Số hiệu Bản chiếu 5"/>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pic>
        <p:nvPicPr>
          <p:cNvPr id="11" name="Hình ảnh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êu đề 1"/>
          <p:cNvSpPr>
            <a:spLocks noGrp="1"/>
          </p:cNvSpPr>
          <p:nvPr>
            <p:ph type="title" hasCustomPrompt="1"/>
          </p:nvPr>
        </p:nvSpPr>
        <p:spPr>
          <a:xfrm>
            <a:off x="685801" y="609599"/>
            <a:ext cx="10840914" cy="1260000"/>
          </a:xfrm>
        </p:spPr>
        <p:txBody>
          <a:bodyPr rtlCol="0">
            <a:normAutofit/>
          </a:bodyPr>
          <a:lstStyle>
            <a:lvl1pPr>
              <a:defRPr sz="3000"/>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685799" y="1869599"/>
            <a:ext cx="5202071"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298270" y="1869599"/>
            <a:ext cx="5228444"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rtl="0"/>
            <a:fld id="{AA46C210-D725-4AF4-8F6B-C8068A693888}" type="datetime1">
              <a:rPr lang="vi-VN" noProof="0" smtClean="0"/>
              <a:t>15/09/2023</a:t>
            </a:fld>
            <a:endParaRPr lang="vi-VN" noProof="0"/>
          </a:p>
        </p:txBody>
      </p:sp>
      <p:sp>
        <p:nvSpPr>
          <p:cNvPr id="8" name="Chỗ dành sẵn cho Chân trang 7"/>
          <p:cNvSpPr>
            <a:spLocks noGrp="1"/>
          </p:cNvSpPr>
          <p:nvPr>
            <p:ph type="ftr" sz="quarter" idx="11"/>
          </p:nvPr>
        </p:nvSpPr>
        <p:spPr/>
        <p:txBody>
          <a:bodyPr rtlCol="0"/>
          <a:lstStyle/>
          <a:p>
            <a:pPr rtl="0"/>
            <a:r>
              <a:rPr lang="vi-VN" noProof="0"/>
              <a:t>Thêm Chân trang</a:t>
            </a:r>
          </a:p>
        </p:txBody>
      </p:sp>
      <p:sp>
        <p:nvSpPr>
          <p:cNvPr id="9" name="Chỗ dành sẵn cho Số hiệu Bản chiếu 8"/>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cxnSp>
        <p:nvCxnSpPr>
          <p:cNvPr id="12" name="Đường nối Thẳng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pic>
        <p:nvPicPr>
          <p:cNvPr id="8" name="Hình ảnh 7"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êu đề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vi-VN" noProof="0"/>
              <a:t>Bấm để chỉnh sửa kiểu tiêu đề Bản cái</a:t>
            </a:r>
          </a:p>
        </p:txBody>
      </p:sp>
      <p:sp>
        <p:nvSpPr>
          <p:cNvPr id="9" name="Hình chữ nhật: Góc Bo tròn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p>
        </p:txBody>
      </p:sp>
      <p:sp>
        <p:nvSpPr>
          <p:cNvPr id="3" name="Chỗ dành sẵn cho Nội dung 2"/>
          <p:cNvSpPr>
            <a:spLocks noGrp="1"/>
          </p:cNvSpPr>
          <p:nvPr>
            <p:ph sz="half" idx="1" hasCustomPrompt="1"/>
          </p:nvPr>
        </p:nvSpPr>
        <p:spPr>
          <a:xfrm>
            <a:off x="685802" y="1869600"/>
            <a:ext cx="5040000" cy="3921601"/>
          </a:xfrm>
          <a:prstGeom prst="roundRect">
            <a:avLst>
              <a:gd name="adj" fmla="val 1970"/>
            </a:avLst>
          </a:prstGeom>
          <a:ln w="28575">
            <a:noFill/>
          </a:ln>
          <a:effectLst/>
        </p:spPr>
        <p:txBody>
          <a:bodyPr rtlCol="0" anchor="t" anchorCtr="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488644" y="1869601"/>
            <a:ext cx="5040000" cy="3921600"/>
          </a:xfrm>
          <a:prstGeom prst="roundRect">
            <a:avLst>
              <a:gd name="adj" fmla="val 2211"/>
            </a:avLst>
          </a:prstGeom>
          <a:ln w="28575">
            <a:noFill/>
          </a:ln>
          <a:effectLst/>
        </p:spPr>
        <p:txBody>
          <a:bodyPr rtlCol="0" anchor="t" anchorCtr="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rtl="0"/>
            <a:fld id="{8B83FDD5-A09A-462C-A7CD-22AF7F202572}" type="datetime1">
              <a:rPr lang="vi-VN" noProof="0" smtClean="0"/>
              <a:t>15/09/2023</a:t>
            </a:fld>
            <a:endParaRPr lang="vi-VN" noProof="0"/>
          </a:p>
        </p:txBody>
      </p:sp>
      <p:sp>
        <p:nvSpPr>
          <p:cNvPr id="6" name="Chỗ dành sẵn cho Chân trang 5"/>
          <p:cNvSpPr>
            <a:spLocks noGrp="1"/>
          </p:cNvSpPr>
          <p:nvPr>
            <p:ph type="ftr" sz="quarter" idx="11"/>
          </p:nvPr>
        </p:nvSpPr>
        <p:spPr/>
        <p:txBody>
          <a:bodyPr rtlCol="0"/>
          <a:lstStyle/>
          <a:p>
            <a:pPr rtl="0"/>
            <a:r>
              <a:rPr lang="vi-VN" noProof="0"/>
              <a:t>Thêm Chân trang</a:t>
            </a:r>
          </a:p>
        </p:txBody>
      </p:sp>
      <p:sp>
        <p:nvSpPr>
          <p:cNvPr id="7" name="Chỗ dành sẵn cho Số hiệu Bản chiếu 6"/>
          <p:cNvSpPr>
            <a:spLocks noGrp="1"/>
          </p:cNvSpPr>
          <p:nvPr>
            <p:ph type="sldNum" sz="quarter" idx="12"/>
          </p:nvPr>
        </p:nvSpPr>
        <p:spPr/>
        <p:txBody>
          <a:bodyPr rtlCol="0"/>
          <a:lstStyle/>
          <a:p>
            <a:pPr rtl="0"/>
            <a:fld id="{5D99DD2A-B520-4620-9B43-64B657BA2D42}" type="slidenum">
              <a:rPr lang="vi-VN" noProof="0" smtClean="0"/>
              <a:t>‹#›</a:t>
            </a:fld>
            <a:endParaRPr lang="vi-VN" noProof="0"/>
          </a:p>
        </p:txBody>
      </p:sp>
      <p:cxnSp>
        <p:nvCxnSpPr>
          <p:cNvPr id="10" name="Đường nối Thẳng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E99D49A4-C24B-448B-BB96-CF4902D6AC20}" type="datetime1">
              <a:rPr lang="vi-VN" noProof="0" smtClean="0"/>
              <a:t>15/09/2023</a:t>
            </a:fld>
            <a:endParaRPr lang="vi-VN" noProof="0"/>
          </a:p>
        </p:txBody>
      </p:sp>
      <p:sp>
        <p:nvSpPr>
          <p:cNvPr id="5" name="Chỗ dành sẵn cho Chân trang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vi-VN" noProof="0"/>
              <a:t>Thêm Chân trang</a:t>
            </a:r>
          </a:p>
        </p:txBody>
      </p:sp>
      <p:sp>
        <p:nvSpPr>
          <p:cNvPr id="6" name="Chỗ dành sẵn cho Số hiệu Bản chiếu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D99DD2A-B520-4620-9B43-64B657BA2D42}" type="slidenum">
              <a:rPr lang="vi-VN" noProof="0" smtClean="0"/>
              <a:t>‹#›</a:t>
            </a:fld>
            <a:endParaRPr lang="vi-VN" noProof="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35B398-1E7F-44AD-8356-8345134C958C}"/>
              </a:ext>
            </a:extLst>
          </p:cNvPr>
          <p:cNvSpPr>
            <a:spLocks noGrp="1"/>
          </p:cNvSpPr>
          <p:nvPr>
            <p:ph type="ctrTitle"/>
          </p:nvPr>
        </p:nvSpPr>
        <p:spPr>
          <a:xfrm>
            <a:off x="925552" y="2526741"/>
            <a:ext cx="10340896" cy="2421464"/>
          </a:xfrm>
        </p:spPr>
        <p:txBody>
          <a:bodyPr rtlCol="0" anchor="ctr">
            <a:normAutofit fontScale="90000"/>
          </a:bodyPr>
          <a:lstStyle/>
          <a:p>
            <a:pPr algn="ctr">
              <a:spcBef>
                <a:spcPts val="0"/>
              </a:spcBef>
              <a:spcAft>
                <a:spcPts val="1000"/>
              </a:spcAft>
              <a:buClr>
                <a:schemeClr val="tx1"/>
              </a:buClr>
              <a:buSzPct val="100000"/>
            </a:pPr>
            <a:r>
              <a:rPr lang="vi-VN" sz="3200" b="1">
                <a:latin typeface="Roboto" panose="02000000000000000000" pitchFamily="2" charset="0"/>
                <a:ea typeface="Roboto" panose="02000000000000000000" pitchFamily="2" charset="0"/>
                <a:cs typeface="+mn-cs"/>
              </a:rPr>
              <a:t>NÂNG CAO HIỆU QUẢ HOẠT ĐỘNG NGHIÊN CỨU KHOA </a:t>
            </a:r>
            <a:r>
              <a:rPr lang="vi-VN" sz="3200" b="1" cap="none">
                <a:latin typeface="Roboto" panose="02000000000000000000" pitchFamily="2" charset="0"/>
                <a:ea typeface="Roboto" panose="02000000000000000000" pitchFamily="2" charset="0"/>
                <a:cs typeface="+mn-cs"/>
              </a:rPr>
              <a:t>HỌC </a:t>
            </a:r>
            <a:r>
              <a:rPr lang="vi-VN" sz="3200" b="1">
                <a:latin typeface="Roboto" panose="02000000000000000000" pitchFamily="2" charset="0"/>
                <a:ea typeface="Roboto" panose="02000000000000000000" pitchFamily="2" charset="0"/>
                <a:cs typeface="+mn-cs"/>
              </a:rPr>
              <a:t>VÀ PHÁT TRIỂN CÔNG NGHỆ CỦA CÁC TRƯỜNG ĐẠI HỌC THÀNH VIÊN HỘI ĐỒNG HIỆU TRƯỞNG PHỤC VỤ PHÁT TRIỂN KINH TẾ XÃ HỘI THÀNH PHỐ HỒ CHÍ MINH</a:t>
            </a:r>
          </a:p>
        </p:txBody>
      </p:sp>
      <p:sp>
        <p:nvSpPr>
          <p:cNvPr id="6" name="Freeform 12">
            <a:extLst>
              <a:ext uri="{FF2B5EF4-FFF2-40B4-BE49-F238E27FC236}">
                <a16:creationId xmlns:a16="http://schemas.microsoft.com/office/drawing/2014/main" id="{107647F8-919F-746D-5CE1-C8E653F5CF2E}"/>
              </a:ext>
            </a:extLst>
          </p:cNvPr>
          <p:cNvSpPr/>
          <p:nvPr/>
        </p:nvSpPr>
        <p:spPr>
          <a:xfrm>
            <a:off x="5588954" y="1271534"/>
            <a:ext cx="1014091" cy="1131798"/>
          </a:xfrm>
          <a:custGeom>
            <a:avLst/>
            <a:gdLst/>
            <a:ahLst/>
            <a:cxnLst/>
            <a:rect l="l" t="t" r="r" b="b"/>
            <a:pathLst>
              <a:path w="1394586" h="1421838">
                <a:moveTo>
                  <a:pt x="0" y="0"/>
                </a:moveTo>
                <a:lnTo>
                  <a:pt x="1394587" y="0"/>
                </a:lnTo>
                <a:lnTo>
                  <a:pt x="1394587" y="1421838"/>
                </a:lnTo>
                <a:lnTo>
                  <a:pt x="0" y="1421838"/>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57FE253E-268D-4FE2-8A7F-856A90F34519}"/>
              </a:ext>
            </a:extLst>
          </p:cNvPr>
          <p:cNvSpPr txBox="1"/>
          <p:nvPr/>
        </p:nvSpPr>
        <p:spPr>
          <a:xfrm>
            <a:off x="1714840" y="732925"/>
            <a:ext cx="8762320" cy="461665"/>
          </a:xfrm>
          <a:prstGeom prst="rect">
            <a:avLst/>
          </a:prstGeom>
          <a:noFill/>
        </p:spPr>
        <p:txBody>
          <a:bodyPr wrap="square">
            <a:spAutoFit/>
          </a:bodyPr>
          <a:lstStyle/>
          <a:p>
            <a:pPr algn="ctr"/>
            <a:r>
              <a:rPr lang="vi-VN" sz="2400" cap="all" dirty="0">
                <a:ln w="3175" cmpd="sng">
                  <a:noFill/>
                </a:ln>
                <a:latin typeface="Roboto" panose="02000000000000000000" pitchFamily="2" charset="0"/>
                <a:ea typeface="Roboto" panose="02000000000000000000" pitchFamily="2" charset="0"/>
              </a:rPr>
              <a:t>Sở Khoa học và Công nghệ TP. Hồ Chí Minh</a:t>
            </a:r>
          </a:p>
        </p:txBody>
      </p:sp>
      <p:sp>
        <p:nvSpPr>
          <p:cNvPr id="11" name="TextBox 10">
            <a:extLst>
              <a:ext uri="{FF2B5EF4-FFF2-40B4-BE49-F238E27FC236}">
                <a16:creationId xmlns:a16="http://schemas.microsoft.com/office/drawing/2014/main" id="{74A7B75B-A57C-879E-F54C-C64588E4668D}"/>
              </a:ext>
            </a:extLst>
          </p:cNvPr>
          <p:cNvSpPr txBox="1"/>
          <p:nvPr/>
        </p:nvSpPr>
        <p:spPr>
          <a:xfrm>
            <a:off x="3048930" y="5381142"/>
            <a:ext cx="6094140" cy="461665"/>
          </a:xfrm>
          <a:prstGeom prst="rect">
            <a:avLst/>
          </a:prstGeom>
          <a:noFill/>
        </p:spPr>
        <p:txBody>
          <a:bodyPr wrap="square">
            <a:spAutoFit/>
          </a:bodyPr>
          <a:lstStyle/>
          <a:p>
            <a:pPr algn="ctr"/>
            <a:r>
              <a:rPr lang="vi-VN" sz="2400" cap="all">
                <a:ln w="3175" cmpd="sng">
                  <a:noFill/>
                </a:ln>
                <a:latin typeface="Roboto" panose="02000000000000000000" pitchFamily="2" charset="0"/>
                <a:ea typeface="Roboto" panose="02000000000000000000" pitchFamily="2" charset="0"/>
              </a:rPr>
              <a:t>Ngày 16 tháng 9 năm 2023</a:t>
            </a:r>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C63-5B27-BBC1-40B4-B756EB4FA0BA}"/>
              </a:ext>
            </a:extLst>
          </p:cNvPr>
          <p:cNvSpPr>
            <a:spLocks noGrp="1"/>
          </p:cNvSpPr>
          <p:nvPr>
            <p:ph type="title"/>
          </p:nvPr>
        </p:nvSpPr>
        <p:spPr/>
        <p:txBody>
          <a:bodyPr>
            <a:normAutofit/>
          </a:bodyPr>
          <a:lstStyle/>
          <a:p>
            <a:pPr algn="ctr"/>
            <a:r>
              <a:rPr lang="vi-VN" b="1">
                <a:solidFill>
                  <a:srgbClr val="FFFF00"/>
                </a:solidFill>
                <a:latin typeface="Roboto" panose="02000000000000000000" pitchFamily="2" charset="0"/>
                <a:ea typeface="Roboto" panose="02000000000000000000" pitchFamily="2" charset="0"/>
              </a:rPr>
              <a:t>Chương trình Nghiên cứu phát triển, ứng dụng nông nghiệp công nghệ cao</a:t>
            </a:r>
          </a:p>
        </p:txBody>
      </p:sp>
      <p:sp>
        <p:nvSpPr>
          <p:cNvPr id="4" name="TextBox 3">
            <a:extLst>
              <a:ext uri="{FF2B5EF4-FFF2-40B4-BE49-F238E27FC236}">
                <a16:creationId xmlns:a16="http://schemas.microsoft.com/office/drawing/2014/main" id="{DF2C9C0D-71ED-68C4-0D74-8C8A7A194FB9}"/>
              </a:ext>
            </a:extLst>
          </p:cNvPr>
          <p:cNvSpPr txBox="1"/>
          <p:nvPr/>
        </p:nvSpPr>
        <p:spPr>
          <a:xfrm>
            <a:off x="665285" y="1869600"/>
            <a:ext cx="11305462" cy="4462760"/>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vi-VN" sz="2400" dirty="0">
                <a:latin typeface="Roboto" panose="02000000000000000000" pitchFamily="2" charset="0"/>
                <a:ea typeface="Roboto" panose="02000000000000000000" pitchFamily="2" charset="0"/>
              </a:rPr>
              <a:t>Trong Nông nghiệp đã đạt được những kết quả khả quan</a:t>
            </a:r>
            <a:r>
              <a:rPr lang="en-US" sz="2400" dirty="0">
                <a:latin typeface="Roboto" panose="02000000000000000000" pitchFamily="2" charset="0"/>
                <a:ea typeface="Roboto" panose="02000000000000000000" pitchFamily="2" charset="0"/>
              </a:rPr>
              <a:t>:</a:t>
            </a:r>
            <a:r>
              <a:rPr lang="vi-VN" sz="2400" dirty="0">
                <a:latin typeface="Roboto" panose="02000000000000000000" pitchFamily="2" charset="0"/>
                <a:ea typeface="Roboto" panose="02000000000000000000" pitchFamily="2" charset="0"/>
              </a:rPr>
              <a:t> nghiên cứu gen trong việc chọn giống bò sữa và sản xuất giống cây trồng góp phần thúc đẩy ngành nông nghiệp Thành phố phát triển theo hướng nâng cao chất lượng, giá trị kinh tế</a:t>
            </a:r>
            <a:r>
              <a:rPr lang="en-US" sz="2400" dirty="0">
                <a:latin typeface="Roboto" panose="02000000000000000000" pitchFamily="2" charset="0"/>
                <a:ea typeface="Roboto" panose="02000000000000000000" pitchFamily="2" charset="0"/>
              </a:rPr>
              <a:t>.</a:t>
            </a:r>
            <a:r>
              <a:rPr lang="vi-VN" sz="2400" dirty="0">
                <a:latin typeface="Roboto" panose="02000000000000000000" pitchFamily="2" charset="0"/>
                <a:ea typeface="Roboto" panose="02000000000000000000" pitchFamily="2" charset="0"/>
              </a:rPr>
              <a:t> </a:t>
            </a:r>
            <a:endParaRPr lang="en-US" sz="2400" dirty="0">
              <a:latin typeface="Roboto" panose="02000000000000000000" pitchFamily="2" charset="0"/>
              <a:ea typeface="Roboto" panose="02000000000000000000" pitchFamily="2" charset="0"/>
            </a:endParaRPr>
          </a:p>
          <a:p>
            <a:pPr marL="342900" indent="-342900" algn="just">
              <a:lnSpc>
                <a:spcPct val="150000"/>
              </a:lnSpc>
              <a:buFont typeface="Wingdings" panose="05000000000000000000" pitchFamily="2" charset="2"/>
              <a:buChar char="q"/>
            </a:pPr>
            <a:r>
              <a:rPr lang="vi-VN" sz="2400" dirty="0">
                <a:latin typeface="Roboto" panose="02000000000000000000" pitchFamily="2" charset="0"/>
                <a:ea typeface="Roboto" panose="02000000000000000000" pitchFamily="2" charset="0"/>
              </a:rPr>
              <a:t>Trong lĩnh vực công nghệ vi sinh - môi trường - thực phẩm, tập trung nghiên cứu về đa dạng sinh học và bảo tồn nguồn gen vi sinh vật ứng dụng trong sản xuất nông nghiệp; tương tác giữa các vi sinh vật; sản xuất chế phẩm sinh học diệt trừ sâu bệnh và xử lý môi trường.</a:t>
            </a:r>
          </a:p>
        </p:txBody>
      </p:sp>
    </p:spTree>
    <p:extLst>
      <p:ext uri="{BB962C8B-B14F-4D97-AF65-F5344CB8AC3E}">
        <p14:creationId xmlns:p14="http://schemas.microsoft.com/office/powerpoint/2010/main" val="91730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C63-5B27-BBC1-40B4-B756EB4FA0BA}"/>
              </a:ext>
            </a:extLst>
          </p:cNvPr>
          <p:cNvSpPr>
            <a:spLocks noGrp="1"/>
          </p:cNvSpPr>
          <p:nvPr>
            <p:ph type="title"/>
          </p:nvPr>
        </p:nvSpPr>
        <p:spPr/>
        <p:txBody>
          <a:bodyPr>
            <a:normAutofit/>
          </a:bodyPr>
          <a:lstStyle/>
          <a:p>
            <a:pPr algn="ctr"/>
            <a:r>
              <a:rPr lang="vi-VN" b="1">
                <a:solidFill>
                  <a:srgbClr val="FFFF00"/>
                </a:solidFill>
                <a:latin typeface="Roboto" panose="02000000000000000000" pitchFamily="2" charset="0"/>
                <a:ea typeface="Roboto" panose="02000000000000000000" pitchFamily="2" charset="0"/>
              </a:rPr>
              <a:t>Chương trình Nghiên cứu ứng dụng phục vụ quản lý và phát triển đô thị</a:t>
            </a:r>
          </a:p>
        </p:txBody>
      </p:sp>
      <p:sp>
        <p:nvSpPr>
          <p:cNvPr id="4" name="TextBox 3">
            <a:extLst>
              <a:ext uri="{FF2B5EF4-FFF2-40B4-BE49-F238E27FC236}">
                <a16:creationId xmlns:a16="http://schemas.microsoft.com/office/drawing/2014/main" id="{DF2C9C0D-71ED-68C4-0D74-8C8A7A194FB9}"/>
              </a:ext>
            </a:extLst>
          </p:cNvPr>
          <p:cNvSpPr txBox="1"/>
          <p:nvPr/>
        </p:nvSpPr>
        <p:spPr>
          <a:xfrm>
            <a:off x="533401" y="1641331"/>
            <a:ext cx="11145714" cy="5447645"/>
          </a:xfrm>
          <a:prstGeom prst="rect">
            <a:avLst/>
          </a:prstGeom>
          <a:noFill/>
        </p:spPr>
        <p:txBody>
          <a:bodyPr wrap="square">
            <a:spAutoFit/>
          </a:bodyPr>
          <a:lstStyle/>
          <a:p>
            <a:pPr marL="342900" indent="-342900" algn="just">
              <a:lnSpc>
                <a:spcPct val="150000"/>
              </a:lnSpc>
              <a:buFont typeface="Wingdings" panose="05000000000000000000" pitchFamily="2" charset="2"/>
              <a:buChar char="q"/>
            </a:pPr>
            <a:r>
              <a:rPr lang="vi-VN" sz="2400" dirty="0">
                <a:latin typeface="Roboto" panose="02000000000000000000" pitchFamily="2" charset="0"/>
                <a:ea typeface="Roboto" panose="02000000000000000000" pitchFamily="2" charset="0"/>
              </a:rPr>
              <a:t>Triển khai rộng rãi hoạt động nghiên cứu và ứng dụng GIS vào công tác quản lý nhà nước tại các Sở ban ngành và quận huyện trên địa bàn Thành phố, nâng cao hiệu quả quản lý nhà nước, phục vụ công tác quản lý cơ sở hạ tầng, quản lý quy hoạch và phát triển kinh tế xã hội của Thành phố theo hướng đô thị thông minh, hiện đại. </a:t>
            </a:r>
            <a:endParaRPr lang="en-US" sz="2400" dirty="0">
              <a:latin typeface="Roboto" panose="02000000000000000000" pitchFamily="2" charset="0"/>
              <a:ea typeface="Roboto" panose="02000000000000000000" pitchFamily="2" charset="0"/>
            </a:endParaRPr>
          </a:p>
          <a:p>
            <a:pPr marL="342900" indent="-342900" algn="just">
              <a:lnSpc>
                <a:spcPct val="150000"/>
              </a:lnSpc>
              <a:buFont typeface="Wingdings" panose="05000000000000000000" pitchFamily="2" charset="2"/>
              <a:buChar char="q"/>
            </a:pPr>
            <a:r>
              <a:rPr lang="en-US" sz="2400" dirty="0">
                <a:latin typeface="Roboto" panose="02000000000000000000" pitchFamily="2" charset="0"/>
                <a:ea typeface="Roboto" panose="02000000000000000000" pitchFamily="2" charset="0"/>
              </a:rPr>
              <a:t>T</a:t>
            </a:r>
            <a:r>
              <a:rPr lang="vi-VN" sz="2400" dirty="0">
                <a:latin typeface="Roboto" panose="02000000000000000000" pitchFamily="2" charset="0"/>
                <a:ea typeface="Roboto" panose="02000000000000000000" pitchFamily="2" charset="0"/>
              </a:rPr>
              <a:t>rong lĩnh vực khoa học xã hội – nhân văn và khoa học quản lý</a:t>
            </a:r>
            <a:r>
              <a:rPr lang="en-US" sz="2400" dirty="0">
                <a:latin typeface="Roboto" panose="02000000000000000000" pitchFamily="2" charset="0"/>
                <a:ea typeface="Roboto" panose="02000000000000000000" pitchFamily="2" charset="0"/>
              </a:rPr>
              <a:t>: </a:t>
            </a:r>
            <a:r>
              <a:rPr lang="vi-VN" sz="2400" dirty="0">
                <a:latin typeface="Roboto" panose="02000000000000000000" pitchFamily="2" charset="0"/>
                <a:ea typeface="Roboto" panose="02000000000000000000" pitchFamily="2" charset="0"/>
              </a:rPr>
              <a:t>nghiên cứu nhằm giải quyết những vấn đề cơ bản, cấp thiết trong sự phát triển của một đô thị lớn; cung cấp cơ sở lý luận và thực tiễn cho việc dự báo, xây dựng giải pháp, cơ chế, chính sách thúc đẩy phát triển đô thị hài hòa</a:t>
            </a:r>
            <a:r>
              <a:rPr lang="en-US" sz="2400" dirty="0">
                <a:latin typeface="Roboto" panose="02000000000000000000" pitchFamily="2" charset="0"/>
                <a:ea typeface="Roboto" panose="02000000000000000000" pitchFamily="2" charset="0"/>
              </a:rPr>
              <a:t>.</a:t>
            </a:r>
          </a:p>
          <a:p>
            <a:pPr algn="just">
              <a:lnSpc>
                <a:spcPct val="150000"/>
              </a:lnSpc>
            </a:pPr>
            <a:r>
              <a:rPr lang="vi-VN"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71986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BCCC-2D9B-7D69-EFE0-EFF7F0F6214B}"/>
              </a:ext>
            </a:extLst>
          </p:cNvPr>
          <p:cNvSpPr>
            <a:spLocks noGrp="1"/>
          </p:cNvSpPr>
          <p:nvPr>
            <p:ph type="title"/>
          </p:nvPr>
        </p:nvSpPr>
        <p:spPr>
          <a:xfrm>
            <a:off x="685801" y="333153"/>
            <a:ext cx="11101038" cy="1260000"/>
          </a:xfrm>
        </p:spPr>
        <p:txBody>
          <a:bodyPr>
            <a:normAutofit/>
          </a:bodyPr>
          <a:lstStyle/>
          <a:p>
            <a:pPr algn="ctr"/>
            <a:r>
              <a:rPr lang="en-US" sz="3200" b="1" cap="none" dirty="0">
                <a:solidFill>
                  <a:srgbClr val="FFFF00"/>
                </a:solidFill>
                <a:latin typeface="Roboto" panose="02000000000000000000" pitchFamily="2" charset="0"/>
                <a:ea typeface="Roboto" panose="02000000000000000000" pitchFamily="2" charset="0"/>
              </a:rPr>
              <a:t>KẾT QUẢ CỦA CÁC NHIỆM VỤ KHOA HỌC VÀ CÔNG NGHỆ</a:t>
            </a:r>
            <a:endParaRPr lang="vi-VN" sz="3200" b="1" cap="none" dirty="0">
              <a:solidFill>
                <a:srgbClr val="FFFF00"/>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75A0B556-4F8E-34C4-856F-D0BF64B661AB}"/>
              </a:ext>
            </a:extLst>
          </p:cNvPr>
          <p:cNvSpPr txBox="1"/>
          <p:nvPr/>
        </p:nvSpPr>
        <p:spPr>
          <a:xfrm>
            <a:off x="401444" y="1720840"/>
            <a:ext cx="11385395" cy="4832092"/>
          </a:xfrm>
          <a:prstGeom prst="rect">
            <a:avLst/>
          </a:prstGeom>
          <a:noFill/>
        </p:spPr>
        <p:txBody>
          <a:bodyPr wrap="square">
            <a:spAutoFit/>
          </a:bodyPr>
          <a:lstStyle/>
          <a:p>
            <a:pPr marL="342900" indent="-3429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Tỷ lệ công bố khoa học quốc tế khoảng </a:t>
            </a:r>
            <a:r>
              <a:rPr lang="vi-VN" sz="3200" dirty="0">
                <a:solidFill>
                  <a:srgbClr val="FFFF00"/>
                </a:solidFill>
                <a:latin typeface="Roboto" panose="02000000000000000000" pitchFamily="2" charset="0"/>
                <a:ea typeface="Roboto" panose="02000000000000000000" pitchFamily="2" charset="0"/>
              </a:rPr>
              <a:t>72 %</a:t>
            </a:r>
            <a:r>
              <a:rPr lang="vi-VN" sz="2400" dirty="0">
                <a:latin typeface="Roboto" panose="02000000000000000000" pitchFamily="2" charset="0"/>
                <a:ea typeface="Roboto" panose="02000000000000000000" pitchFamily="2" charset="0"/>
              </a:rPr>
              <a:t> (195/272 bài), công bố khoa học trong nước là </a:t>
            </a:r>
            <a:r>
              <a:rPr lang="vi-VN" sz="3200" dirty="0">
                <a:solidFill>
                  <a:srgbClr val="FFFF00"/>
                </a:solidFill>
                <a:latin typeface="Roboto" panose="02000000000000000000" pitchFamily="2" charset="0"/>
                <a:ea typeface="Roboto" panose="02000000000000000000" pitchFamily="2" charset="0"/>
              </a:rPr>
              <a:t>60%</a:t>
            </a:r>
            <a:r>
              <a:rPr lang="vi-VN" sz="2400" dirty="0">
                <a:latin typeface="Roboto" panose="02000000000000000000" pitchFamily="2" charset="0"/>
                <a:ea typeface="Roboto" panose="02000000000000000000" pitchFamily="2" charset="0"/>
              </a:rPr>
              <a:t> (367/646 bài).  </a:t>
            </a:r>
          </a:p>
          <a:p>
            <a:pPr marL="342900" indent="-3429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Số lượng tài sản trí tuệ được ghi nhận chiếm khoảng </a:t>
            </a:r>
            <a:r>
              <a:rPr lang="vi-VN" sz="2800" dirty="0">
                <a:solidFill>
                  <a:srgbClr val="FFFF00"/>
                </a:solidFill>
                <a:latin typeface="Roboto" panose="02000000000000000000" pitchFamily="2" charset="0"/>
                <a:ea typeface="Roboto" panose="02000000000000000000" pitchFamily="2" charset="0"/>
              </a:rPr>
              <a:t>50%</a:t>
            </a:r>
            <a:r>
              <a:rPr lang="vi-VN" sz="2400" dirty="0">
                <a:latin typeface="Roboto" panose="02000000000000000000" pitchFamily="2" charset="0"/>
                <a:ea typeface="Roboto" panose="02000000000000000000" pitchFamily="2" charset="0"/>
              </a:rPr>
              <a:t> (737/1474  đơn vị TSTT).  </a:t>
            </a:r>
          </a:p>
          <a:p>
            <a:pPr marL="342900" indent="-3429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Các kết quả nghiên cứu được ứng dụng trực tiếp  cho hoạt động sản xuất kinh doanh, đào tạo…</a:t>
            </a:r>
          </a:p>
          <a:p>
            <a:pPr marL="342900" indent="-3429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Một số trường đại học thành viên Hội đồng Hiệu trưởng trực tiếp thương mại hóa kết quả nghiên cứu với khu vực công nghiệp thông qua các hợp đồng chuyển giao công nghệ hoặc hợp tác nghiên cứu với doanh nghiệp</a:t>
            </a:r>
            <a:endParaRPr lang="en-US" sz="2400" dirty="0">
              <a:latin typeface="Roboto" panose="02000000000000000000" pitchFamily="2" charset="0"/>
              <a:ea typeface="Roboto" panose="02000000000000000000" pitchFamily="2" charset="0"/>
            </a:endParaRPr>
          </a:p>
          <a:p>
            <a:pPr algn="just"/>
            <a:endParaRPr lang="vi-VN" sz="2400" dirty="0">
              <a:latin typeface="Roboto" panose="02000000000000000000" pitchFamily="2" charset="0"/>
              <a:ea typeface="Roboto" panose="02000000000000000000" pitchFamily="2" charset="0"/>
            </a:endParaRPr>
          </a:p>
          <a:p>
            <a:pPr algn="just"/>
            <a:r>
              <a:rPr lang="vi-VN" sz="2400" i="1"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=&gt; Thể hiện được năng lực kết nối mạnh mẽ, chuyên sâu về tri thức và có tính chất đa ngành của các trường đại học.</a:t>
            </a:r>
          </a:p>
        </p:txBody>
      </p:sp>
    </p:spTree>
    <p:extLst>
      <p:ext uri="{BB962C8B-B14F-4D97-AF65-F5344CB8AC3E}">
        <p14:creationId xmlns:p14="http://schemas.microsoft.com/office/powerpoint/2010/main" val="199909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BCCC-2D9B-7D69-EFE0-EFF7F0F6214B}"/>
              </a:ext>
            </a:extLst>
          </p:cNvPr>
          <p:cNvSpPr>
            <a:spLocks noGrp="1"/>
          </p:cNvSpPr>
          <p:nvPr>
            <p:ph type="title"/>
          </p:nvPr>
        </p:nvSpPr>
        <p:spPr>
          <a:xfrm>
            <a:off x="673684" y="205562"/>
            <a:ext cx="10840914" cy="1260000"/>
          </a:xfrm>
        </p:spPr>
        <p:txBody>
          <a:bodyPr>
            <a:normAutofit/>
          </a:bodyPr>
          <a:lstStyle/>
          <a:p>
            <a:pPr algn="ctr"/>
            <a:r>
              <a:rPr lang="vi-VN" sz="3200" b="1" cap="none" dirty="0">
                <a:solidFill>
                  <a:srgbClr val="FFFF00"/>
                </a:solidFill>
                <a:latin typeface="Roboto" panose="02000000000000000000" pitchFamily="2" charset="0"/>
                <a:ea typeface="Roboto" panose="02000000000000000000" pitchFamily="2" charset="0"/>
              </a:rPr>
              <a:t>ĐÁNH GIÁ </a:t>
            </a:r>
            <a:r>
              <a:rPr lang="en-US" sz="3200" b="1" cap="none" dirty="0">
                <a:solidFill>
                  <a:srgbClr val="FFFF00"/>
                </a:solidFill>
                <a:latin typeface="Roboto" panose="02000000000000000000" pitchFamily="2" charset="0"/>
                <a:ea typeface="Roboto" panose="02000000000000000000" pitchFamily="2" charset="0"/>
              </a:rPr>
              <a:t>CHUNG</a:t>
            </a:r>
            <a:endParaRPr lang="vi-VN" sz="3200" b="1" cap="none" dirty="0">
              <a:solidFill>
                <a:srgbClr val="FFFF00"/>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75A0B556-4F8E-34C4-856F-D0BF64B661AB}"/>
              </a:ext>
            </a:extLst>
          </p:cNvPr>
          <p:cNvSpPr txBox="1"/>
          <p:nvPr/>
        </p:nvSpPr>
        <p:spPr>
          <a:xfrm>
            <a:off x="401444" y="1720840"/>
            <a:ext cx="11385395" cy="4524315"/>
          </a:xfrm>
          <a:prstGeom prst="rect">
            <a:avLst/>
          </a:prstGeom>
          <a:noFill/>
        </p:spPr>
        <p:txBody>
          <a:bodyPr wrap="square">
            <a:spAutoFit/>
          </a:bodyPr>
          <a:lstStyle/>
          <a:p>
            <a:pPr marL="457200" indent="-4572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Hoạt động khoa học và công nghệ phục vụ phát triển kinh tế xã hội của thành phố trong những năm qua đã có những </a:t>
            </a:r>
            <a:r>
              <a:rPr lang="vi-VN" sz="2400" b="1" dirty="0">
                <a:solidFill>
                  <a:srgbClr val="FFFF00"/>
                </a:solidFill>
                <a:latin typeface="Roboto" panose="02000000000000000000" pitchFamily="2" charset="0"/>
                <a:ea typeface="Roboto" panose="02000000000000000000" pitchFamily="2" charset="0"/>
              </a:rPr>
              <a:t>bước tiến </a:t>
            </a:r>
            <a:r>
              <a:rPr lang="vi-VN" sz="2400" dirty="0">
                <a:latin typeface="Roboto" panose="02000000000000000000" pitchFamily="2" charset="0"/>
                <a:ea typeface="Roboto" panose="02000000000000000000" pitchFamily="2" charset="0"/>
              </a:rPr>
              <a:t>rõ rệt</a:t>
            </a:r>
            <a:r>
              <a:rPr lang="en-US" sz="2400" dirty="0">
                <a:latin typeface="Roboto" panose="02000000000000000000" pitchFamily="2" charset="0"/>
                <a:ea typeface="Roboto" panose="02000000000000000000" pitchFamily="2" charset="0"/>
              </a:rPr>
              <a:t>.</a:t>
            </a:r>
            <a:r>
              <a:rPr lang="vi-VN" sz="2400" dirty="0">
                <a:latin typeface="Roboto" panose="02000000000000000000" pitchFamily="2" charset="0"/>
                <a:ea typeface="Roboto" panose="02000000000000000000" pitchFamily="2" charset="0"/>
              </a:rPr>
              <a:t> </a:t>
            </a:r>
          </a:p>
          <a:p>
            <a:pPr marL="457200" indent="-4572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Những thành quả này từng bước đưa thành phố Hồ Chí Minh trở thành </a:t>
            </a:r>
            <a:r>
              <a:rPr lang="vi-VN" sz="2400" b="1" dirty="0">
                <a:solidFill>
                  <a:srgbClr val="FFFF00"/>
                </a:solidFill>
                <a:latin typeface="Roboto" panose="02000000000000000000" pitchFamily="2" charset="0"/>
                <a:ea typeface="Roboto" panose="02000000000000000000" pitchFamily="2" charset="0"/>
              </a:rPr>
              <a:t>trung tâm </a:t>
            </a:r>
            <a:r>
              <a:rPr lang="vi-VN" sz="2400" dirty="0">
                <a:latin typeface="Roboto" panose="02000000000000000000" pitchFamily="2" charset="0"/>
                <a:ea typeface="Roboto" panose="02000000000000000000" pitchFamily="2" charset="0"/>
              </a:rPr>
              <a:t>thương mại-dịch vụ, công nghiệp công nghệ cao, nghiên cứu, đổi mới và chuyển giao công nghệ của khu vực phía Nam nói riêng và cả nước nói chung.</a:t>
            </a:r>
          </a:p>
          <a:p>
            <a:pPr marL="457200" indent="-4572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Thành phố đã </a:t>
            </a:r>
            <a:r>
              <a:rPr lang="vi-VN" sz="2400" b="1" dirty="0">
                <a:solidFill>
                  <a:srgbClr val="FFFF00"/>
                </a:solidFill>
                <a:latin typeface="Roboto" panose="02000000000000000000" pitchFamily="2" charset="0"/>
                <a:ea typeface="Roboto" panose="02000000000000000000" pitchFamily="2" charset="0"/>
              </a:rPr>
              <a:t>chủ động đổi mới </a:t>
            </a:r>
            <a:r>
              <a:rPr lang="vi-VN" sz="2400" dirty="0">
                <a:latin typeface="Roboto" panose="02000000000000000000" pitchFamily="2" charset="0"/>
                <a:ea typeface="Roboto" panose="02000000000000000000" pitchFamily="2" charset="0"/>
              </a:rPr>
              <a:t>cơ chế, chính sách quản lý KH&amp;CN nhằm nâng cao hiệu quả, chất lượng hoạt động, gắn kết chặt chẽ KH&amp;CN với sản xuất, dịch vụ và đào tạo.</a:t>
            </a:r>
          </a:p>
          <a:p>
            <a:pPr marL="457200" indent="-4572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Hình thành và </a:t>
            </a:r>
            <a:r>
              <a:rPr lang="vi-VN" sz="2400" b="1" dirty="0">
                <a:solidFill>
                  <a:srgbClr val="FFFF00"/>
                </a:solidFill>
                <a:latin typeface="Roboto" panose="02000000000000000000" pitchFamily="2" charset="0"/>
                <a:ea typeface="Roboto" panose="02000000000000000000" pitchFamily="2" charset="0"/>
              </a:rPr>
              <a:t>phát triển mô hình </a:t>
            </a:r>
            <a:r>
              <a:rPr lang="vi-VN" sz="2400" dirty="0">
                <a:latin typeface="Roboto" panose="02000000000000000000" pitchFamily="2" charset="0"/>
                <a:ea typeface="Roboto" panose="02000000000000000000" pitchFamily="2" charset="0"/>
              </a:rPr>
              <a:t>liên kết “Doanh nghiệp - Nhà nước - Viện, trường, Tổ chức nghiên cứu” </a:t>
            </a:r>
          </a:p>
          <a:p>
            <a:pPr marL="457200" indent="-457200" algn="just">
              <a:buFont typeface="Wingdings" panose="05000000000000000000" pitchFamily="2" charset="2"/>
              <a:buChar char="q"/>
            </a:pPr>
            <a:r>
              <a:rPr lang="vi-VN" sz="2400" dirty="0">
                <a:latin typeface="Roboto" panose="02000000000000000000" pitchFamily="2" charset="0"/>
                <a:ea typeface="Roboto" panose="02000000000000000000" pitchFamily="2" charset="0"/>
              </a:rPr>
              <a:t>Các trường đại học với sự đa dạng về chuyên ngành và lĩnh vực nghiên cứu đã </a:t>
            </a:r>
            <a:r>
              <a:rPr lang="vi-VN" sz="2400" b="1" dirty="0">
                <a:solidFill>
                  <a:srgbClr val="FFFF00"/>
                </a:solidFill>
                <a:latin typeface="Roboto" panose="02000000000000000000" pitchFamily="2" charset="0"/>
                <a:ea typeface="Roboto" panose="02000000000000000000" pitchFamily="2" charset="0"/>
              </a:rPr>
              <a:t>hình thành được các nhóm nghiên cứu chuyên sâu </a:t>
            </a:r>
            <a:r>
              <a:rPr lang="vi-VN" sz="2400" dirty="0">
                <a:latin typeface="Roboto" panose="02000000000000000000" pitchFamily="2" charset="0"/>
                <a:ea typeface="Roboto" panose="02000000000000000000" pitchFamily="2" charset="0"/>
              </a:rPr>
              <a:t>trong các lĩnh vực cụ thể. </a:t>
            </a:r>
          </a:p>
        </p:txBody>
      </p:sp>
    </p:spTree>
    <p:extLst>
      <p:ext uri="{BB962C8B-B14F-4D97-AF65-F5344CB8AC3E}">
        <p14:creationId xmlns:p14="http://schemas.microsoft.com/office/powerpoint/2010/main" val="8283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C2EB-CD8C-0343-E28D-898352E19207}"/>
              </a:ext>
            </a:extLst>
          </p:cNvPr>
          <p:cNvSpPr>
            <a:spLocks noGrp="1"/>
          </p:cNvSpPr>
          <p:nvPr>
            <p:ph type="title"/>
          </p:nvPr>
        </p:nvSpPr>
        <p:spPr/>
        <p:txBody>
          <a:bodyPr anchor="ctr">
            <a:normAutofit/>
          </a:bodyPr>
          <a:lstStyle/>
          <a:p>
            <a:pPr algn="ctr"/>
            <a:r>
              <a:rPr lang="vi-VN" b="1" cap="none" dirty="0">
                <a:solidFill>
                  <a:srgbClr val="FFFF00"/>
                </a:solidFill>
                <a:latin typeface="Roboto" panose="02000000000000000000" pitchFamily="2" charset="0"/>
                <a:ea typeface="Roboto" panose="02000000000000000000" pitchFamily="2" charset="0"/>
              </a:rPr>
              <a:t>HẠN CHẾ </a:t>
            </a:r>
            <a:endParaRPr lang="vi-VN" b="1" dirty="0">
              <a:solidFill>
                <a:srgbClr val="FFFF00"/>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0BE44A22-3767-1C65-976D-EADBACAB906C}"/>
              </a:ext>
            </a:extLst>
          </p:cNvPr>
          <p:cNvSpPr>
            <a:spLocks noGrp="1"/>
          </p:cNvSpPr>
          <p:nvPr>
            <p:ph sz="half" idx="1"/>
          </p:nvPr>
        </p:nvSpPr>
        <p:spPr/>
        <p:txBody>
          <a:bodyPr anchor="t">
            <a:normAutofit/>
          </a:bodyPr>
          <a:lstStyle/>
          <a:p>
            <a:pPr algn="just">
              <a:buFont typeface="Wingdings" panose="05000000000000000000" pitchFamily="2" charset="2"/>
              <a:buChar char="q"/>
            </a:pPr>
            <a:r>
              <a:rPr lang="vi-VN" sz="2000" b="1" dirty="0">
                <a:solidFill>
                  <a:srgbClr val="FFFF00"/>
                </a:solidFill>
                <a:latin typeface="Roboto" panose="02000000000000000000" pitchFamily="2" charset="0"/>
                <a:ea typeface="Roboto" panose="02000000000000000000" pitchFamily="2" charset="0"/>
              </a:rPr>
              <a:t>Thiếu kết nối chặt chẽ với doanh nghiệp: </a:t>
            </a:r>
            <a:r>
              <a:rPr lang="vi-VN" sz="2000" dirty="0">
                <a:latin typeface="Roboto" panose="02000000000000000000" pitchFamily="2" charset="0"/>
                <a:ea typeface="Roboto" panose="02000000000000000000" pitchFamily="2" charset="0"/>
              </a:rPr>
              <a:t>chưa thực sự tạo mối liên kết, hợp tác với doanh nghiệp trong việc tăng cường nghiên cứu, thúc đẩy chuyển giao công nghệ và thương mại hóa kết quả nghiên cứu khoa học nhằm tạo đầu ra cho sản phẩm nghiên cứu.</a:t>
            </a:r>
          </a:p>
        </p:txBody>
      </p:sp>
      <p:sp>
        <p:nvSpPr>
          <p:cNvPr id="13" name="Content Placeholder 12">
            <a:extLst>
              <a:ext uri="{FF2B5EF4-FFF2-40B4-BE49-F238E27FC236}">
                <a16:creationId xmlns:a16="http://schemas.microsoft.com/office/drawing/2014/main" id="{48AB8B98-81B0-9ACA-49C1-2B5F10C607D4}"/>
              </a:ext>
            </a:extLst>
          </p:cNvPr>
          <p:cNvSpPr>
            <a:spLocks noGrp="1"/>
          </p:cNvSpPr>
          <p:nvPr>
            <p:ph sz="half" idx="2"/>
          </p:nvPr>
        </p:nvSpPr>
        <p:spPr/>
        <p:txBody>
          <a:bodyPr>
            <a:normAutofit/>
          </a:bodyPr>
          <a:lstStyle/>
          <a:p>
            <a:pPr algn="just">
              <a:buFont typeface="Wingdings" panose="05000000000000000000" pitchFamily="2" charset="2"/>
              <a:buChar char="q"/>
            </a:pPr>
            <a:r>
              <a:rPr lang="vi-VN" sz="2000" b="1" dirty="0">
                <a:solidFill>
                  <a:srgbClr val="FFFF00"/>
                </a:solidFill>
                <a:latin typeface="Roboto" panose="02000000000000000000" pitchFamily="2" charset="0"/>
                <a:ea typeface="Roboto" panose="02000000000000000000" pitchFamily="2" charset="0"/>
              </a:rPr>
              <a:t>Chưa đủ tập trung để đưa các kiến quả nghiên cứu vào ứng dụng thực tế: </a:t>
            </a:r>
            <a:r>
              <a:rPr lang="vi-VN" sz="2000" dirty="0">
                <a:latin typeface="Roboto" panose="02000000000000000000" pitchFamily="2" charset="0"/>
                <a:ea typeface="Roboto" panose="02000000000000000000" pitchFamily="2" charset="0"/>
              </a:rPr>
              <a:t>một số nghiên cứu từ các trường có thể tập trung quá nhiều vào khía cạnh lý thuyết, thiếu sự tập trung vào việc ứng dụng thực tế, thị trường góp phần vào giải quyết các vấn đề thực tế của xã hội và doanh nghiệp</a:t>
            </a:r>
          </a:p>
        </p:txBody>
      </p:sp>
    </p:spTree>
    <p:extLst>
      <p:ext uri="{BB962C8B-B14F-4D97-AF65-F5344CB8AC3E}">
        <p14:creationId xmlns:p14="http://schemas.microsoft.com/office/powerpoint/2010/main" val="211314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4BA199-95B7-41B3-9A72-44BD819B1C1F}"/>
              </a:ext>
            </a:extLst>
          </p:cNvPr>
          <p:cNvSpPr>
            <a:spLocks noGrp="1"/>
          </p:cNvSpPr>
          <p:nvPr>
            <p:ph type="title"/>
          </p:nvPr>
        </p:nvSpPr>
        <p:spPr/>
        <p:txBody>
          <a:bodyPr rtlCol="0"/>
          <a:lstStyle/>
          <a:p>
            <a:pPr algn="ctr" rtl="0"/>
            <a:r>
              <a:rPr lang="vi-VN" b="1" dirty="0">
                <a:solidFill>
                  <a:srgbClr val="FFFF00"/>
                </a:solidFill>
                <a:latin typeface="Roboto" panose="02000000000000000000" pitchFamily="2" charset="0"/>
                <a:ea typeface="Roboto" panose="02000000000000000000" pitchFamily="2" charset="0"/>
              </a:rPr>
              <a:t>GIẢI PHÁP NÂNG CAO HIỆU QUẢ HOẠT ĐỘNG </a:t>
            </a:r>
          </a:p>
        </p:txBody>
      </p:sp>
      <p:sp>
        <p:nvSpPr>
          <p:cNvPr id="3" name="Chỗ dành sẵn cho Nội dung 2">
            <a:extLst>
              <a:ext uri="{FF2B5EF4-FFF2-40B4-BE49-F238E27FC236}">
                <a16:creationId xmlns:a16="http://schemas.microsoft.com/office/drawing/2014/main" id="{344B0985-002E-41EF-80D7-888D43261784}"/>
              </a:ext>
            </a:extLst>
          </p:cNvPr>
          <p:cNvSpPr>
            <a:spLocks noGrp="1"/>
          </p:cNvSpPr>
          <p:nvPr>
            <p:ph sz="half" idx="1"/>
          </p:nvPr>
        </p:nvSpPr>
        <p:spPr/>
        <p:txBody>
          <a:bodyPr rtlCol="0" anchor="ctr">
            <a:normAutofit/>
          </a:bodyPr>
          <a:lstStyle/>
          <a:p>
            <a:pPr algn="just" rtl="0">
              <a:buFont typeface="Wingdings" panose="05000000000000000000" pitchFamily="2" charset="2"/>
              <a:buChar char="q"/>
            </a:pPr>
            <a:r>
              <a:rPr lang="vi-VN" sz="2200" b="1" dirty="0">
                <a:solidFill>
                  <a:srgbClr val="FFFF00"/>
                </a:solidFill>
                <a:latin typeface="Roboto" panose="02000000000000000000" pitchFamily="2" charset="0"/>
                <a:ea typeface="Roboto" panose="02000000000000000000" pitchFamily="2" charset="0"/>
              </a:rPr>
              <a:t>Tăng cường sự phối hợp</a:t>
            </a:r>
            <a:r>
              <a:rPr lang="vi-VN" sz="2200" b="1" dirty="0">
                <a:latin typeface="Roboto" panose="02000000000000000000" pitchFamily="2" charset="0"/>
                <a:ea typeface="Roboto" panose="02000000000000000000" pitchFamily="2" charset="0"/>
              </a:rPr>
              <a:t> </a:t>
            </a:r>
            <a:r>
              <a:rPr lang="vi-VN" sz="2200" dirty="0">
                <a:latin typeface="Roboto" panose="02000000000000000000" pitchFamily="2" charset="0"/>
                <a:ea typeface="Roboto" panose="02000000000000000000" pitchFamily="2" charset="0"/>
              </a:rPr>
              <a:t>với các đơn vị nghiên cứu của thành phố nhằm khai thác, nâng cao hiệu quả hoạt động của cơ sở vật chất phục vụ hoạt động nghiên cứu khoa học và khởi nghiệp đổi mới sáng tạo đã được đầu tư, nhất là trong lĩnh vực công nghệ cao nhằm đáp ứng nhu cầu phát triển. </a:t>
            </a:r>
          </a:p>
        </p:txBody>
      </p:sp>
      <p:pic>
        <p:nvPicPr>
          <p:cNvPr id="11" name="Content Placeholder 10" descr="A group of people holding puzzle pieces&#10;&#10;Description automatically generated">
            <a:extLst>
              <a:ext uri="{FF2B5EF4-FFF2-40B4-BE49-F238E27FC236}">
                <a16:creationId xmlns:a16="http://schemas.microsoft.com/office/drawing/2014/main" id="{1D77E127-FBBB-B13C-EDF0-E8CB506972D0}"/>
              </a:ext>
            </a:extLst>
          </p:cNvPr>
          <p:cNvPicPr>
            <a:picLocks noGrp="1" noChangeAspect="1"/>
          </p:cNvPicPr>
          <p:nvPr>
            <p:ph sz="half" idx="2"/>
          </p:nvPr>
        </p:nvPicPr>
        <p:blipFill rotWithShape="1">
          <a:blip r:embed="rId3"/>
          <a:srcRect r="14558"/>
          <a:stretch/>
        </p:blipFill>
        <p:spPr>
          <a:xfrm>
            <a:off x="6466200" y="2149757"/>
            <a:ext cx="4650942" cy="3399742"/>
          </a:xfrm>
        </p:spPr>
      </p:pic>
    </p:spTree>
    <p:extLst>
      <p:ext uri="{BB962C8B-B14F-4D97-AF65-F5344CB8AC3E}">
        <p14:creationId xmlns:p14="http://schemas.microsoft.com/office/powerpoint/2010/main" val="133014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4BA199-95B7-41B3-9A72-44BD819B1C1F}"/>
              </a:ext>
            </a:extLst>
          </p:cNvPr>
          <p:cNvSpPr>
            <a:spLocks noGrp="1"/>
          </p:cNvSpPr>
          <p:nvPr>
            <p:ph type="title"/>
          </p:nvPr>
        </p:nvSpPr>
        <p:spPr/>
        <p:txBody>
          <a:bodyPr rtlCol="0"/>
          <a:lstStyle/>
          <a:p>
            <a:pPr algn="ctr" rtl="0"/>
            <a:r>
              <a:rPr lang="vi-VN" b="1" dirty="0">
                <a:solidFill>
                  <a:srgbClr val="FFFF00"/>
                </a:solidFill>
                <a:latin typeface="Roboto" panose="02000000000000000000" pitchFamily="2" charset="0"/>
                <a:ea typeface="Roboto" panose="02000000000000000000" pitchFamily="2" charset="0"/>
              </a:rPr>
              <a:t>GIẢI PHÁP NÂNG CAO HIỆU QUẢ HOẠT ĐỘNG </a:t>
            </a:r>
          </a:p>
        </p:txBody>
      </p:sp>
      <p:pic>
        <p:nvPicPr>
          <p:cNvPr id="6" name="Content Placeholder 5" descr="A light bulb with drawings on it&#10;&#10;Description automatically generated">
            <a:extLst>
              <a:ext uri="{FF2B5EF4-FFF2-40B4-BE49-F238E27FC236}">
                <a16:creationId xmlns:a16="http://schemas.microsoft.com/office/drawing/2014/main" id="{8006316E-9307-425B-7E95-609936FBEA88}"/>
              </a:ext>
            </a:extLst>
          </p:cNvPr>
          <p:cNvPicPr>
            <a:picLocks noGrp="1" noChangeAspect="1"/>
          </p:cNvPicPr>
          <p:nvPr>
            <p:ph sz="half" idx="1"/>
          </p:nvPr>
        </p:nvPicPr>
        <p:blipFill rotWithShape="1">
          <a:blip r:embed="rId3"/>
          <a:srcRect l="16703" r="15376"/>
          <a:stretch/>
        </p:blipFill>
        <p:spPr>
          <a:xfrm>
            <a:off x="947853" y="2249728"/>
            <a:ext cx="4583152" cy="3161818"/>
          </a:xfrm>
        </p:spPr>
      </p:pic>
      <p:sp>
        <p:nvSpPr>
          <p:cNvPr id="4" name="Chỗ dành sẵn cho Nội dung 3">
            <a:extLst>
              <a:ext uri="{FF2B5EF4-FFF2-40B4-BE49-F238E27FC236}">
                <a16:creationId xmlns:a16="http://schemas.microsoft.com/office/drawing/2014/main" id="{2846FF52-309D-45FC-A407-74955F1EF153}"/>
              </a:ext>
            </a:extLst>
          </p:cNvPr>
          <p:cNvSpPr>
            <a:spLocks noGrp="1"/>
          </p:cNvSpPr>
          <p:nvPr>
            <p:ph sz="half" idx="2"/>
          </p:nvPr>
        </p:nvSpPr>
        <p:spPr>
          <a:xfrm>
            <a:off x="6488644" y="1869601"/>
            <a:ext cx="4856296" cy="3921600"/>
          </a:xfrm>
        </p:spPr>
        <p:txBody>
          <a:bodyPr rtlCol="0" anchor="ctr">
            <a:normAutofit/>
          </a:bodyPr>
          <a:lstStyle/>
          <a:p>
            <a:pPr algn="just" rtl="0">
              <a:buFont typeface="Wingdings" panose="05000000000000000000" pitchFamily="2" charset="2"/>
              <a:buChar char="q"/>
            </a:pPr>
            <a:r>
              <a:rPr lang="vi-VN" sz="2200" b="1" dirty="0">
                <a:solidFill>
                  <a:srgbClr val="FFFF00"/>
                </a:solidFill>
                <a:latin typeface="Roboto" panose="02000000000000000000" pitchFamily="2" charset="0"/>
                <a:ea typeface="Roboto" panose="02000000000000000000" pitchFamily="2" charset="0"/>
              </a:rPr>
              <a:t>Tăng cường tham gia các chương trình </a:t>
            </a:r>
            <a:r>
              <a:rPr lang="vi-VN" sz="2200" dirty="0">
                <a:latin typeface="Roboto" panose="02000000000000000000" pitchFamily="2" charset="0"/>
                <a:ea typeface="Roboto" panose="02000000000000000000" pitchFamily="2" charset="0"/>
              </a:rPr>
              <a:t>nghiên cứu khoa học, phát triển công nghệ và đổi mới sáng tạo theo định hướng của Thành phố, góp phần xây dựng các nhóm nghiên cứu mạnh, hình thành trung tâm </a:t>
            </a:r>
            <a:r>
              <a:rPr lang="en-US" sz="2200" dirty="0" err="1">
                <a:latin typeface="Roboto" panose="02000000000000000000" pitchFamily="2" charset="0"/>
                <a:ea typeface="Roboto" panose="02000000000000000000" pitchFamily="2" charset="0"/>
              </a:rPr>
              <a:t>đạt</a:t>
            </a:r>
            <a:r>
              <a:rPr lang="en-US" sz="2200" dirty="0">
                <a:latin typeface="Roboto" panose="02000000000000000000" pitchFamily="2" charset="0"/>
                <a:ea typeface="Roboto" panose="02000000000000000000" pitchFamily="2" charset="0"/>
              </a:rPr>
              <a:t> </a:t>
            </a:r>
            <a:r>
              <a:rPr lang="en-US" sz="2200" dirty="0" err="1">
                <a:latin typeface="Roboto" panose="02000000000000000000" pitchFamily="2" charset="0"/>
                <a:ea typeface="Roboto" panose="02000000000000000000" pitchFamily="2" charset="0"/>
              </a:rPr>
              <a:t>chuẩn</a:t>
            </a:r>
            <a:r>
              <a:rPr lang="en-US" sz="2200" dirty="0">
                <a:latin typeface="Roboto" panose="02000000000000000000" pitchFamily="2" charset="0"/>
                <a:ea typeface="Roboto" panose="02000000000000000000" pitchFamily="2" charset="0"/>
              </a:rPr>
              <a:t> </a:t>
            </a:r>
            <a:r>
              <a:rPr lang="en-US" sz="2200" dirty="0" err="1">
                <a:latin typeface="Roboto" panose="02000000000000000000" pitchFamily="2" charset="0"/>
                <a:ea typeface="Roboto" panose="02000000000000000000" pitchFamily="2" charset="0"/>
              </a:rPr>
              <a:t>quốc</a:t>
            </a:r>
            <a:r>
              <a:rPr lang="en-US" sz="2200" dirty="0">
                <a:latin typeface="Roboto" panose="02000000000000000000" pitchFamily="2" charset="0"/>
                <a:ea typeface="Roboto" panose="02000000000000000000" pitchFamily="2" charset="0"/>
              </a:rPr>
              <a:t> </a:t>
            </a:r>
            <a:r>
              <a:rPr lang="en-US" sz="2200" dirty="0" err="1">
                <a:latin typeface="Roboto" panose="02000000000000000000" pitchFamily="2" charset="0"/>
                <a:ea typeface="Roboto" panose="02000000000000000000" pitchFamily="2" charset="0"/>
              </a:rPr>
              <a:t>tế</a:t>
            </a:r>
            <a:r>
              <a:rPr lang="vi-VN" sz="2200" dirty="0">
                <a:latin typeface="Roboto" panose="02000000000000000000" pitchFamily="2" charset="0"/>
                <a:ea typeface="Roboto" panose="02000000000000000000" pitchFamily="2" charset="0"/>
              </a:rPr>
              <a:t>. Cũng cố và phát huy hơn nửa mô hình liên kết “Doanh nghiệp - Nhà nước - Viện, trường, Tổ chức nghiên cứu”</a:t>
            </a:r>
          </a:p>
        </p:txBody>
      </p:sp>
    </p:spTree>
    <p:extLst>
      <p:ext uri="{BB962C8B-B14F-4D97-AF65-F5344CB8AC3E}">
        <p14:creationId xmlns:p14="http://schemas.microsoft.com/office/powerpoint/2010/main" val="71805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4BA199-95B7-41B3-9A72-44BD819B1C1F}"/>
              </a:ext>
            </a:extLst>
          </p:cNvPr>
          <p:cNvSpPr>
            <a:spLocks noGrp="1"/>
          </p:cNvSpPr>
          <p:nvPr>
            <p:ph type="title"/>
          </p:nvPr>
        </p:nvSpPr>
        <p:spPr/>
        <p:txBody>
          <a:bodyPr rtlCol="0"/>
          <a:lstStyle/>
          <a:p>
            <a:pPr algn="ctr" rtl="0"/>
            <a:r>
              <a:rPr lang="vi-VN" b="1" dirty="0">
                <a:solidFill>
                  <a:srgbClr val="FFFF00"/>
                </a:solidFill>
                <a:latin typeface="Roboto" panose="02000000000000000000" pitchFamily="2" charset="0"/>
                <a:ea typeface="Roboto" panose="02000000000000000000" pitchFamily="2" charset="0"/>
              </a:rPr>
              <a:t>GIẢI PHÁP NÂNG CAO HIỆU QUẢ HOẠT ĐỘNG </a:t>
            </a:r>
          </a:p>
        </p:txBody>
      </p:sp>
      <p:sp>
        <p:nvSpPr>
          <p:cNvPr id="3" name="Chỗ dành sẵn cho Nội dung 2">
            <a:extLst>
              <a:ext uri="{FF2B5EF4-FFF2-40B4-BE49-F238E27FC236}">
                <a16:creationId xmlns:a16="http://schemas.microsoft.com/office/drawing/2014/main" id="{344B0985-002E-41EF-80D7-888D43261784}"/>
              </a:ext>
            </a:extLst>
          </p:cNvPr>
          <p:cNvSpPr>
            <a:spLocks noGrp="1"/>
          </p:cNvSpPr>
          <p:nvPr>
            <p:ph sz="half" idx="1"/>
          </p:nvPr>
        </p:nvSpPr>
        <p:spPr/>
        <p:txBody>
          <a:bodyPr rtlCol="0" anchor="ctr">
            <a:normAutofit/>
          </a:bodyPr>
          <a:lstStyle/>
          <a:p>
            <a:pPr algn="just" rtl="0">
              <a:buFont typeface="Wingdings" panose="05000000000000000000" pitchFamily="2" charset="2"/>
              <a:buChar char="q"/>
            </a:pPr>
            <a:r>
              <a:rPr lang="vi-VN" sz="2200" dirty="0">
                <a:latin typeface="Roboto" panose="02000000000000000000" pitchFamily="2" charset="0"/>
                <a:ea typeface="Roboto" panose="02000000000000000000" pitchFamily="2" charset="0"/>
              </a:rPr>
              <a:t>Cần </a:t>
            </a:r>
            <a:r>
              <a:rPr lang="vi-VN" sz="2200" b="1" dirty="0">
                <a:solidFill>
                  <a:srgbClr val="FFFF00"/>
                </a:solidFill>
                <a:latin typeface="Roboto" panose="02000000000000000000" pitchFamily="2" charset="0"/>
                <a:ea typeface="Roboto" panose="02000000000000000000" pitchFamily="2" charset="0"/>
              </a:rPr>
              <a:t>tham gia mạnh mẽ </a:t>
            </a:r>
            <a:r>
              <a:rPr lang="vi-VN" sz="2200" dirty="0">
                <a:latin typeface="Roboto" panose="02000000000000000000" pitchFamily="2" charset="0"/>
                <a:ea typeface="Roboto" panose="02000000000000000000" pitchFamily="2" charset="0"/>
              </a:rPr>
              <a:t>hơn vào quá trình hỗ trợ khởi nghiệp sáng tạo của thành phố, bởi vì trường đại học được xem là một trụ cột quan trọng trong hệ sinh thái khởi nghiệp. Vai trò của các trường đại học là cung cấp nguồn nhân lực chất lượng cao cho hệ sinh thái khởi nghiệp</a:t>
            </a:r>
          </a:p>
        </p:txBody>
      </p:sp>
      <p:pic>
        <p:nvPicPr>
          <p:cNvPr id="6" name="Content Placeholder 5" descr="A person touching a screen with a touch screen&#10;&#10;Description automatically generated">
            <a:extLst>
              <a:ext uri="{FF2B5EF4-FFF2-40B4-BE49-F238E27FC236}">
                <a16:creationId xmlns:a16="http://schemas.microsoft.com/office/drawing/2014/main" id="{648E578F-F71D-DCB7-8176-6A008CC36A88}"/>
              </a:ext>
            </a:extLst>
          </p:cNvPr>
          <p:cNvPicPr>
            <a:picLocks noGrp="1" noChangeAspect="1"/>
          </p:cNvPicPr>
          <p:nvPr>
            <p:ph sz="half" idx="2"/>
          </p:nvPr>
        </p:nvPicPr>
        <p:blipFill>
          <a:blip r:embed="rId3"/>
          <a:stretch>
            <a:fillRect/>
          </a:stretch>
        </p:blipFill>
        <p:spPr>
          <a:xfrm>
            <a:off x="6032134" y="2252309"/>
            <a:ext cx="5188248" cy="3156182"/>
          </a:xfrm>
        </p:spPr>
      </p:pic>
    </p:spTree>
    <p:extLst>
      <p:ext uri="{BB962C8B-B14F-4D97-AF65-F5344CB8AC3E}">
        <p14:creationId xmlns:p14="http://schemas.microsoft.com/office/powerpoint/2010/main" val="351150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4BA199-95B7-41B3-9A72-44BD819B1C1F}"/>
              </a:ext>
            </a:extLst>
          </p:cNvPr>
          <p:cNvSpPr>
            <a:spLocks noGrp="1"/>
          </p:cNvSpPr>
          <p:nvPr>
            <p:ph type="title"/>
          </p:nvPr>
        </p:nvSpPr>
        <p:spPr/>
        <p:txBody>
          <a:bodyPr rtlCol="0"/>
          <a:lstStyle/>
          <a:p>
            <a:pPr algn="ctr" rtl="0"/>
            <a:r>
              <a:rPr lang="vi-VN" b="1" dirty="0">
                <a:solidFill>
                  <a:srgbClr val="FFFF00"/>
                </a:solidFill>
                <a:latin typeface="Roboto" panose="02000000000000000000" pitchFamily="2" charset="0"/>
                <a:ea typeface="Roboto" panose="02000000000000000000" pitchFamily="2" charset="0"/>
              </a:rPr>
              <a:t>GIẢI PHÁP NÂNG CAO HIỆU QUẢ HOẠT ĐỘNG </a:t>
            </a:r>
          </a:p>
        </p:txBody>
      </p:sp>
      <p:pic>
        <p:nvPicPr>
          <p:cNvPr id="6" name="Content Placeholder 5" descr="A person looking at a magnifying glass&#10;&#10;Description automatically generated">
            <a:extLst>
              <a:ext uri="{FF2B5EF4-FFF2-40B4-BE49-F238E27FC236}">
                <a16:creationId xmlns:a16="http://schemas.microsoft.com/office/drawing/2014/main" id="{1B12C5F4-B664-FD00-A586-5EE7C11A29A1}"/>
              </a:ext>
            </a:extLst>
          </p:cNvPr>
          <p:cNvPicPr>
            <a:picLocks noGrp="1" noChangeAspect="1"/>
          </p:cNvPicPr>
          <p:nvPr>
            <p:ph sz="half" idx="1"/>
          </p:nvPr>
        </p:nvPicPr>
        <p:blipFill>
          <a:blip r:embed="rId3"/>
          <a:stretch>
            <a:fillRect/>
          </a:stretch>
        </p:blipFill>
        <p:spPr>
          <a:xfrm>
            <a:off x="963168" y="2166508"/>
            <a:ext cx="4994802" cy="3327786"/>
          </a:xfrm>
        </p:spPr>
      </p:pic>
      <p:sp>
        <p:nvSpPr>
          <p:cNvPr id="4" name="Chỗ dành sẵn cho Nội dung 3">
            <a:extLst>
              <a:ext uri="{FF2B5EF4-FFF2-40B4-BE49-F238E27FC236}">
                <a16:creationId xmlns:a16="http://schemas.microsoft.com/office/drawing/2014/main" id="{2846FF52-309D-45FC-A407-74955F1EF153}"/>
              </a:ext>
            </a:extLst>
          </p:cNvPr>
          <p:cNvSpPr>
            <a:spLocks noGrp="1"/>
          </p:cNvSpPr>
          <p:nvPr>
            <p:ph sz="half" idx="2"/>
          </p:nvPr>
        </p:nvSpPr>
        <p:spPr>
          <a:xfrm>
            <a:off x="6488644" y="1869601"/>
            <a:ext cx="4740188" cy="3921600"/>
          </a:xfrm>
        </p:spPr>
        <p:txBody>
          <a:bodyPr rtlCol="0">
            <a:normAutofit/>
          </a:bodyPr>
          <a:lstStyle/>
          <a:p>
            <a:pPr algn="just" rtl="0">
              <a:buFont typeface="Wingdings" panose="05000000000000000000" pitchFamily="2" charset="2"/>
              <a:buChar char="q"/>
            </a:pPr>
            <a:r>
              <a:rPr lang="vi-VN" sz="2200" dirty="0">
                <a:latin typeface="Roboto" panose="02000000000000000000" pitchFamily="2" charset="0"/>
                <a:ea typeface="Roboto" panose="02000000000000000000" pitchFamily="2" charset="0"/>
              </a:rPr>
              <a:t>Thực hiện có hiệu quả </a:t>
            </a:r>
            <a:r>
              <a:rPr lang="vi-VN" sz="2200" b="1" dirty="0">
                <a:solidFill>
                  <a:srgbClr val="FFFF00"/>
                </a:solidFill>
                <a:latin typeface="Roboto" panose="02000000000000000000" pitchFamily="2" charset="0"/>
                <a:ea typeface="Roboto" panose="02000000000000000000" pitchFamily="2" charset="0"/>
              </a:rPr>
              <a:t>Đề án đào tạo nhân lực trình độ quốc tế</a:t>
            </a:r>
            <a:r>
              <a:rPr lang="vi-VN" sz="2200" b="1" dirty="0">
                <a:latin typeface="Roboto" panose="02000000000000000000" pitchFamily="2" charset="0"/>
                <a:ea typeface="Roboto" panose="02000000000000000000" pitchFamily="2" charset="0"/>
              </a:rPr>
              <a:t> </a:t>
            </a:r>
            <a:r>
              <a:rPr lang="vi-VN" sz="2200" dirty="0">
                <a:latin typeface="Roboto" panose="02000000000000000000" pitchFamily="2" charset="0"/>
                <a:ea typeface="Roboto" panose="02000000000000000000" pitchFamily="2" charset="0"/>
              </a:rPr>
              <a:t>nhằm thúc đẩy đào tạo và phát huy nguồn nhân lực khoa học và công nghệ phục vụ phát triển thành phố và thích ứng với yêu cầu cuộc Cách mạng công nghiệp lần thứ 4</a:t>
            </a:r>
          </a:p>
        </p:txBody>
      </p:sp>
    </p:spTree>
    <p:extLst>
      <p:ext uri="{BB962C8B-B14F-4D97-AF65-F5344CB8AC3E}">
        <p14:creationId xmlns:p14="http://schemas.microsoft.com/office/powerpoint/2010/main" val="140930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4BA199-95B7-41B3-9A72-44BD819B1C1F}"/>
              </a:ext>
            </a:extLst>
          </p:cNvPr>
          <p:cNvSpPr>
            <a:spLocks noGrp="1"/>
          </p:cNvSpPr>
          <p:nvPr>
            <p:ph type="title"/>
          </p:nvPr>
        </p:nvSpPr>
        <p:spPr/>
        <p:txBody>
          <a:bodyPr rtlCol="0"/>
          <a:lstStyle/>
          <a:p>
            <a:pPr algn="ctr" rtl="0"/>
            <a:r>
              <a:rPr lang="vi-VN" b="1" dirty="0">
                <a:solidFill>
                  <a:srgbClr val="FFFF00"/>
                </a:solidFill>
                <a:latin typeface="Roboto" panose="02000000000000000000" pitchFamily="2" charset="0"/>
                <a:ea typeface="Roboto" panose="02000000000000000000" pitchFamily="2" charset="0"/>
              </a:rPr>
              <a:t>GIẢI PHÁP NÂNG CAO HIỆU QUẢ HOẠT ĐỘNG </a:t>
            </a:r>
          </a:p>
        </p:txBody>
      </p:sp>
      <p:sp>
        <p:nvSpPr>
          <p:cNvPr id="3" name="Chỗ dành sẵn cho Nội dung 2">
            <a:extLst>
              <a:ext uri="{FF2B5EF4-FFF2-40B4-BE49-F238E27FC236}">
                <a16:creationId xmlns:a16="http://schemas.microsoft.com/office/drawing/2014/main" id="{344B0985-002E-41EF-80D7-888D43261784}"/>
              </a:ext>
            </a:extLst>
          </p:cNvPr>
          <p:cNvSpPr>
            <a:spLocks noGrp="1"/>
          </p:cNvSpPr>
          <p:nvPr>
            <p:ph sz="half" idx="1"/>
          </p:nvPr>
        </p:nvSpPr>
        <p:spPr>
          <a:xfrm>
            <a:off x="685802" y="1869600"/>
            <a:ext cx="4722539" cy="3921601"/>
          </a:xfrm>
        </p:spPr>
        <p:txBody>
          <a:bodyPr rtlCol="0" anchor="ctr">
            <a:normAutofit/>
          </a:bodyPr>
          <a:lstStyle/>
          <a:p>
            <a:pPr marL="0" indent="0" algn="just" rtl="0">
              <a:buNone/>
            </a:pPr>
            <a:r>
              <a:rPr lang="vi-VN" sz="2200" dirty="0">
                <a:latin typeface="Roboto" panose="02000000000000000000" pitchFamily="2" charset="0"/>
                <a:ea typeface="Roboto" panose="02000000000000000000" pitchFamily="2" charset="0"/>
              </a:rPr>
              <a:t>Tăng cường </a:t>
            </a:r>
            <a:r>
              <a:rPr lang="vi-VN" sz="2200" b="1" dirty="0">
                <a:solidFill>
                  <a:srgbClr val="FFFF00"/>
                </a:solidFill>
                <a:latin typeface="Roboto" panose="02000000000000000000" pitchFamily="2" charset="0"/>
                <a:ea typeface="Roboto" panose="02000000000000000000" pitchFamily="2" charset="0"/>
              </a:rPr>
              <a:t>chuyển giao công nghệ và sáng tạo cho doanh nghiệp </a:t>
            </a:r>
            <a:r>
              <a:rPr lang="vi-VN" sz="2200" dirty="0">
                <a:latin typeface="Roboto" panose="02000000000000000000" pitchFamily="2" charset="0"/>
                <a:ea typeface="Roboto" panose="02000000000000000000" pitchFamily="2" charset="0"/>
              </a:rPr>
              <a:t>để tạo ra giá trị thực tiễn từ nghiên cứu. Hỗ trợ trong việc phát triển các sản phẩm và dịch vụ dựa trên các khám phá nghiên cứu</a:t>
            </a:r>
          </a:p>
        </p:txBody>
      </p:sp>
      <p:pic>
        <p:nvPicPr>
          <p:cNvPr id="6" name="Content Placeholder 5" descr="A hand holding a piece of circuit board&#10;&#10;Description automatically generated">
            <a:extLst>
              <a:ext uri="{FF2B5EF4-FFF2-40B4-BE49-F238E27FC236}">
                <a16:creationId xmlns:a16="http://schemas.microsoft.com/office/drawing/2014/main" id="{CA81633C-4DFE-FE7B-A9C3-09874750ACF2}"/>
              </a:ext>
            </a:extLst>
          </p:cNvPr>
          <p:cNvPicPr>
            <a:picLocks noGrp="1" noChangeAspect="1"/>
          </p:cNvPicPr>
          <p:nvPr>
            <p:ph sz="half" idx="2"/>
          </p:nvPr>
        </p:nvPicPr>
        <p:blipFill>
          <a:blip r:embed="rId3"/>
          <a:stretch>
            <a:fillRect/>
          </a:stretch>
        </p:blipFill>
        <p:spPr>
          <a:xfrm>
            <a:off x="5596016" y="2421991"/>
            <a:ext cx="5807871" cy="2816817"/>
          </a:xfrm>
        </p:spPr>
      </p:pic>
    </p:spTree>
    <p:extLst>
      <p:ext uri="{BB962C8B-B14F-4D97-AF65-F5344CB8AC3E}">
        <p14:creationId xmlns:p14="http://schemas.microsoft.com/office/powerpoint/2010/main" val="365607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51729286-C16C-43B4-D508-9A4DB3A22C9F}"/>
              </a:ext>
            </a:extLst>
          </p:cNvPr>
          <p:cNvGrpSpPr>
            <a:grpSpLocks noChangeAspect="1"/>
          </p:cNvGrpSpPr>
          <p:nvPr/>
        </p:nvGrpSpPr>
        <p:grpSpPr>
          <a:xfrm>
            <a:off x="842847" y="634761"/>
            <a:ext cx="3963020" cy="5276243"/>
            <a:chOff x="0" y="0"/>
            <a:chExt cx="3663950" cy="4878070"/>
          </a:xfrm>
        </p:grpSpPr>
        <p:sp>
          <p:nvSpPr>
            <p:cNvPr id="3" name="Freeform 11">
              <a:extLst>
                <a:ext uri="{FF2B5EF4-FFF2-40B4-BE49-F238E27FC236}">
                  <a16:creationId xmlns:a16="http://schemas.microsoft.com/office/drawing/2014/main" id="{2E41C1FC-5BC0-6227-2D1C-7675DC065F3D}"/>
                </a:ext>
              </a:extLst>
            </p:cNvPr>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2"/>
              <a:stretch>
                <a:fillRect l="-50353" r="-50353"/>
              </a:stretch>
            </a:blipFill>
          </p:spPr>
          <p:txBody>
            <a:bodyPr/>
            <a:lstStyle/>
            <a:p>
              <a:endParaRPr lang="en-US"/>
            </a:p>
          </p:txBody>
        </p:sp>
        <p:sp>
          <p:nvSpPr>
            <p:cNvPr id="4" name="Freeform 12">
              <a:extLst>
                <a:ext uri="{FF2B5EF4-FFF2-40B4-BE49-F238E27FC236}">
                  <a16:creationId xmlns:a16="http://schemas.microsoft.com/office/drawing/2014/main" id="{A08B85BE-578F-3268-A32F-0E8D451C1E9D}"/>
                </a:ext>
              </a:extLst>
            </p:cNvPr>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271FF"/>
            </a:solidFill>
          </p:spPr>
          <p:txBody>
            <a:bodyPr/>
            <a:lstStyle/>
            <a:p>
              <a:endParaRPr lang="en-US"/>
            </a:p>
          </p:txBody>
        </p:sp>
      </p:grpSp>
      <p:sp>
        <p:nvSpPr>
          <p:cNvPr id="6" name="TextBox 5">
            <a:extLst>
              <a:ext uri="{FF2B5EF4-FFF2-40B4-BE49-F238E27FC236}">
                <a16:creationId xmlns:a16="http://schemas.microsoft.com/office/drawing/2014/main" id="{3A4B83D4-813A-630C-C19B-FA48CBA93B58}"/>
              </a:ext>
            </a:extLst>
          </p:cNvPr>
          <p:cNvSpPr txBox="1"/>
          <p:nvPr/>
        </p:nvSpPr>
        <p:spPr>
          <a:xfrm>
            <a:off x="5333072" y="669103"/>
            <a:ext cx="6094140" cy="5093702"/>
          </a:xfrm>
          <a:prstGeom prst="rect">
            <a:avLst/>
          </a:prstGeom>
          <a:noFill/>
        </p:spPr>
        <p:txBody>
          <a:bodyPr wrap="square" anchor="ctr">
            <a:spAutoFit/>
          </a:bodyPr>
          <a:lstStyle/>
          <a:p>
            <a:pPr marL="457200" indent="-457200" algn="just">
              <a:buFont typeface="+mj-lt"/>
              <a:buAutoNum type="arabicParenR"/>
            </a:pPr>
            <a:r>
              <a:rPr lang="vi-VN" sz="2500">
                <a:latin typeface="Roboto" panose="02000000000000000000" pitchFamily="2" charset="0"/>
                <a:ea typeface="Roboto" panose="02000000000000000000" pitchFamily="2" charset="0"/>
              </a:rPr>
              <a:t>Thành phố Hồ Chí Minh là một </a:t>
            </a:r>
            <a:r>
              <a:rPr lang="vi-VN" sz="2500">
                <a:solidFill>
                  <a:srgbClr val="FFFF00"/>
                </a:solidFill>
                <a:latin typeface="Roboto" panose="02000000000000000000" pitchFamily="2" charset="0"/>
                <a:ea typeface="Roboto" panose="02000000000000000000" pitchFamily="2" charset="0"/>
              </a:rPr>
              <a:t>trung tâm lớn </a:t>
            </a:r>
            <a:r>
              <a:rPr lang="vi-VN" sz="2500">
                <a:latin typeface="Roboto" panose="02000000000000000000" pitchFamily="2" charset="0"/>
                <a:ea typeface="Roboto" panose="02000000000000000000" pitchFamily="2" charset="0"/>
              </a:rPr>
              <a:t>về khoa học công nghệ, đổi mới sáng tạo của Vùng kinh tế trọng điểm phía Nam và cả nước</a:t>
            </a:r>
          </a:p>
          <a:p>
            <a:pPr marL="457200" indent="-457200" algn="just">
              <a:buFont typeface="+mj-lt"/>
              <a:buAutoNum type="arabicParenR"/>
            </a:pPr>
            <a:r>
              <a:rPr lang="vi-VN" sz="2500">
                <a:latin typeface="Roboto" panose="02000000000000000000" pitchFamily="2" charset="0"/>
                <a:ea typeface="Roboto" panose="02000000000000000000" pitchFamily="2" charset="0"/>
              </a:rPr>
              <a:t>Hoạt động khoa học công nghệ của Thành phố đã đạt được những </a:t>
            </a:r>
            <a:r>
              <a:rPr lang="vi-VN" sz="2500">
                <a:solidFill>
                  <a:srgbClr val="FFFF00"/>
                </a:solidFill>
                <a:latin typeface="Roboto" panose="02000000000000000000" pitchFamily="2" charset="0"/>
                <a:ea typeface="Roboto" panose="02000000000000000000" pitchFamily="2" charset="0"/>
              </a:rPr>
              <a:t>thành tựu quan trọng</a:t>
            </a:r>
            <a:r>
              <a:rPr lang="vi-VN" sz="2500">
                <a:latin typeface="Roboto" panose="02000000000000000000" pitchFamily="2" charset="0"/>
                <a:ea typeface="Roboto" panose="02000000000000000000" pitchFamily="2" charset="0"/>
              </a:rPr>
              <a:t>, góp phần phát triển kinh tế - xã hội. </a:t>
            </a:r>
          </a:p>
          <a:p>
            <a:pPr marL="457200" indent="-457200" algn="just">
              <a:buFont typeface="+mj-lt"/>
              <a:buAutoNum type="arabicParenR"/>
            </a:pPr>
            <a:r>
              <a:rPr lang="vi-VN" sz="2500">
                <a:latin typeface="Roboto" panose="02000000000000000000" pitchFamily="2" charset="0"/>
                <a:ea typeface="Roboto" panose="02000000000000000000" pitchFamily="2" charset="0"/>
              </a:rPr>
              <a:t>Trong bối cảnh Cách mạng Công nghiệp lần thứ tư, Thành phố xác định định hướng chuyển đổi sang mô hình tăng </a:t>
            </a:r>
            <a:r>
              <a:rPr lang="vi-VN" sz="2500">
                <a:solidFill>
                  <a:srgbClr val="FFFF00"/>
                </a:solidFill>
                <a:latin typeface="Roboto" panose="02000000000000000000" pitchFamily="2" charset="0"/>
                <a:ea typeface="Roboto" panose="02000000000000000000" pitchFamily="2" charset="0"/>
              </a:rPr>
              <a:t>trưởng dựa vào khoa học-công nghệ và đổi mới sáng tạo</a:t>
            </a:r>
            <a:r>
              <a:rPr lang="vi-VN" sz="250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07970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yping on a computer&#10;&#10;Description automatically generated">
            <a:extLst>
              <a:ext uri="{FF2B5EF4-FFF2-40B4-BE49-F238E27FC236}">
                <a16:creationId xmlns:a16="http://schemas.microsoft.com/office/drawing/2014/main" id="{69F48C1F-D636-6326-F461-B2B32CDC8E3F}"/>
              </a:ext>
            </a:extLst>
          </p:cNvPr>
          <p:cNvPicPr>
            <a:picLocks noChangeAspect="1"/>
          </p:cNvPicPr>
          <p:nvPr/>
        </p:nvPicPr>
        <p:blipFill>
          <a:blip r:embed="rId2"/>
          <a:stretch>
            <a:fillRect/>
          </a:stretch>
        </p:blipFill>
        <p:spPr>
          <a:xfrm>
            <a:off x="0" y="0"/>
            <a:ext cx="12192000" cy="8092441"/>
          </a:xfrm>
          <a:prstGeom prst="rect">
            <a:avLst/>
          </a:prstGeom>
        </p:spPr>
      </p:pic>
    </p:spTree>
    <p:extLst>
      <p:ext uri="{BB962C8B-B14F-4D97-AF65-F5344CB8AC3E}">
        <p14:creationId xmlns:p14="http://schemas.microsoft.com/office/powerpoint/2010/main" val="285555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ECB0-BECF-AA9B-D6B7-A23CEBEC0BC2}"/>
              </a:ext>
            </a:extLst>
          </p:cNvPr>
          <p:cNvSpPr>
            <a:spLocks noGrp="1"/>
          </p:cNvSpPr>
          <p:nvPr>
            <p:ph type="title"/>
          </p:nvPr>
        </p:nvSpPr>
        <p:spPr>
          <a:xfrm>
            <a:off x="1457326" y="784094"/>
            <a:ext cx="6238874" cy="1260000"/>
          </a:xfrm>
        </p:spPr>
        <p:txBody>
          <a:bodyPr/>
          <a:lstStyle/>
          <a:p>
            <a:pPr algn="ctr"/>
            <a:r>
              <a:rPr lang="vi-VN" sz="2400" b="1">
                <a:solidFill>
                  <a:srgbClr val="FFFF00"/>
                </a:solidFill>
                <a:latin typeface="Roboto" panose="02000000000000000000" pitchFamily="2" charset="0"/>
                <a:ea typeface="Roboto" panose="02000000000000000000" pitchFamily="2" charset="0"/>
              </a:rPr>
              <a:t>Các trường đại học có vai trò như một trụ cột trong hệ thống đổi mới sáng tạo của Thành phố</a:t>
            </a:r>
          </a:p>
        </p:txBody>
      </p:sp>
      <p:pic>
        <p:nvPicPr>
          <p:cNvPr id="6" name="Picture Placeholder 5" descr="A group of people in graduation gowns throwing caps in the air&#10;&#10;Description automatically generated">
            <a:extLst>
              <a:ext uri="{FF2B5EF4-FFF2-40B4-BE49-F238E27FC236}">
                <a16:creationId xmlns:a16="http://schemas.microsoft.com/office/drawing/2014/main" id="{0A977E2F-3279-2823-F483-47CD01B602B4}"/>
              </a:ext>
            </a:extLst>
          </p:cNvPr>
          <p:cNvPicPr>
            <a:picLocks noGrp="1" noChangeAspect="1"/>
          </p:cNvPicPr>
          <p:nvPr>
            <p:ph type="pic" idx="1"/>
          </p:nvPr>
        </p:nvPicPr>
        <p:blipFill>
          <a:blip r:embed="rId2"/>
          <a:srcRect l="27577" r="27577"/>
          <a:stretch>
            <a:fillRect/>
          </a:stretch>
        </p:blipFill>
        <p:spPr/>
      </p:pic>
      <p:sp>
        <p:nvSpPr>
          <p:cNvPr id="4" name="Text Placeholder 3">
            <a:extLst>
              <a:ext uri="{FF2B5EF4-FFF2-40B4-BE49-F238E27FC236}">
                <a16:creationId xmlns:a16="http://schemas.microsoft.com/office/drawing/2014/main" id="{CE659490-2E56-78B8-E792-2B893D51BD2B}"/>
              </a:ext>
            </a:extLst>
          </p:cNvPr>
          <p:cNvSpPr>
            <a:spLocks noGrp="1"/>
          </p:cNvSpPr>
          <p:nvPr>
            <p:ph type="body" sz="half" idx="2"/>
          </p:nvPr>
        </p:nvSpPr>
        <p:spPr>
          <a:xfrm>
            <a:off x="685801" y="2255967"/>
            <a:ext cx="7010400" cy="3476618"/>
          </a:xfrm>
        </p:spPr>
        <p:txBody>
          <a:bodyPr>
            <a:normAutofit lnSpcReduction="10000"/>
          </a:bodyPr>
          <a:lstStyle/>
          <a:p>
            <a:pPr algn="just"/>
            <a:r>
              <a:rPr lang="vi-VN" sz="4400">
                <a:solidFill>
                  <a:srgbClr val="FFFF00"/>
                </a:solidFill>
                <a:latin typeface="Roboto" panose="02000000000000000000" pitchFamily="2" charset="0"/>
                <a:ea typeface="Roboto" panose="02000000000000000000" pitchFamily="2" charset="0"/>
              </a:rPr>
              <a:t>58</a:t>
            </a:r>
            <a:r>
              <a:rPr lang="vi-VN" sz="2400">
                <a:latin typeface="Roboto" panose="02000000000000000000" pitchFamily="2" charset="0"/>
                <a:ea typeface="Roboto" panose="02000000000000000000" pitchFamily="2" charset="0"/>
              </a:rPr>
              <a:t> trường đại học các khối ngành trực thuộc Hội đồng Hiệu trưởng các Trường đại học trên địa bàn Thành phố Hồ Chí Minh.</a:t>
            </a:r>
          </a:p>
          <a:p>
            <a:pPr algn="just"/>
            <a:endParaRPr lang="vi-VN" sz="2400">
              <a:latin typeface="Roboto" panose="02000000000000000000" pitchFamily="2" charset="0"/>
              <a:ea typeface="Roboto" panose="02000000000000000000" pitchFamily="2" charset="0"/>
            </a:endParaRPr>
          </a:p>
          <a:p>
            <a:pPr algn="just"/>
            <a:r>
              <a:rPr lang="vi-VN" sz="2400">
                <a:latin typeface="Roboto" panose="02000000000000000000" pitchFamily="2" charset="0"/>
                <a:ea typeface="Roboto" panose="02000000000000000000" pitchFamily="2" charset="0"/>
              </a:rPr>
              <a:t>Cung cấp nguồn nhân lực, thúc đẩy tiến bộ khoa học - kỹ thuật, chuyển giao kiến thức, công nghệ mới, cung cấp kỹ năng khởi nghiệp và đổi mới sáng tạo.</a:t>
            </a:r>
          </a:p>
          <a:p>
            <a:endParaRPr lang="vi-VN" sz="24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8338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301D-F532-B34F-E25D-F6F295490FDD}"/>
              </a:ext>
            </a:extLst>
          </p:cNvPr>
          <p:cNvSpPr>
            <a:spLocks noGrp="1"/>
          </p:cNvSpPr>
          <p:nvPr>
            <p:ph type="title"/>
          </p:nvPr>
        </p:nvSpPr>
        <p:spPr/>
        <p:txBody>
          <a:bodyPr>
            <a:normAutofit fontScale="90000"/>
          </a:bodyPr>
          <a:lstStyle/>
          <a:p>
            <a:pPr algn="ctr"/>
            <a:r>
              <a:rPr lang="vi-VN" b="1">
                <a:solidFill>
                  <a:srgbClr val="FFFF00"/>
                </a:solidFill>
                <a:latin typeface="Roboto" panose="02000000000000000000" pitchFamily="2" charset="0"/>
                <a:ea typeface="Roboto" panose="02000000000000000000" pitchFamily="2" charset="0"/>
              </a:rPr>
              <a:t>Hoạt động nghiên cứu khoa học và phát triển công nghệ của các trường đại học trực thuộc Hội đồng Hiệu trưởng</a:t>
            </a:r>
          </a:p>
        </p:txBody>
      </p:sp>
      <p:sp>
        <p:nvSpPr>
          <p:cNvPr id="4" name="TextBox 3">
            <a:extLst>
              <a:ext uri="{FF2B5EF4-FFF2-40B4-BE49-F238E27FC236}">
                <a16:creationId xmlns:a16="http://schemas.microsoft.com/office/drawing/2014/main" id="{F5BCA965-1E07-F5FF-32CC-B32FA1DB8A81}"/>
              </a:ext>
            </a:extLst>
          </p:cNvPr>
          <p:cNvSpPr txBox="1"/>
          <p:nvPr/>
        </p:nvSpPr>
        <p:spPr>
          <a:xfrm>
            <a:off x="791736" y="2024167"/>
            <a:ext cx="10292576" cy="369332"/>
          </a:xfrm>
          <a:prstGeom prst="rect">
            <a:avLst/>
          </a:prstGeom>
          <a:noFill/>
        </p:spPr>
        <p:txBody>
          <a:bodyPr wrap="square">
            <a:spAutoFit/>
          </a:bodyPr>
          <a:lstStyle/>
          <a:p>
            <a:pPr algn="ctr"/>
            <a:r>
              <a:rPr lang="vi-VN" b="1" i="1">
                <a:solidFill>
                  <a:srgbClr val="FFFF00"/>
                </a:solidFill>
                <a:latin typeface="Roboto" panose="02000000000000000000" pitchFamily="2" charset="0"/>
                <a:ea typeface="Roboto" panose="02000000000000000000" pitchFamily="2" charset="0"/>
              </a:rPr>
              <a:t>Trong giai đoạn 2016 – 2022, Các nhiệm vụ khoa học và công nghệ thực hiện trên các lĩnh vực:</a:t>
            </a:r>
          </a:p>
        </p:txBody>
      </p:sp>
      <p:graphicFrame>
        <p:nvGraphicFramePr>
          <p:cNvPr id="5" name="Diagram 4">
            <a:extLst>
              <a:ext uri="{FF2B5EF4-FFF2-40B4-BE49-F238E27FC236}">
                <a16:creationId xmlns:a16="http://schemas.microsoft.com/office/drawing/2014/main" id="{B2305814-5CD7-EEB4-7E45-7DA090FFEBCD}"/>
              </a:ext>
            </a:extLst>
          </p:cNvPr>
          <p:cNvGraphicFramePr/>
          <p:nvPr>
            <p:extLst>
              <p:ext uri="{D42A27DB-BD31-4B8C-83A1-F6EECF244321}">
                <p14:modId xmlns:p14="http://schemas.microsoft.com/office/powerpoint/2010/main" val="819569241"/>
              </p:ext>
            </p:extLst>
          </p:nvPr>
        </p:nvGraphicFramePr>
        <p:xfrm>
          <a:off x="3533447" y="3019638"/>
          <a:ext cx="5145621" cy="2889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9002E29-3DEF-AC46-0686-D16BBEDBE2F0}"/>
              </a:ext>
            </a:extLst>
          </p:cNvPr>
          <p:cNvSpPr txBox="1"/>
          <p:nvPr/>
        </p:nvSpPr>
        <p:spPr>
          <a:xfrm>
            <a:off x="256478" y="2644170"/>
            <a:ext cx="4895385" cy="2062103"/>
          </a:xfrm>
          <a:prstGeom prst="rect">
            <a:avLst/>
          </a:prstGeom>
          <a:noFill/>
        </p:spPr>
        <p:txBody>
          <a:bodyPr wrap="square" rtlCol="0">
            <a:spAutoFit/>
          </a:bodyPr>
          <a:lstStyle/>
          <a:p>
            <a:pPr algn="just"/>
            <a:r>
              <a:rPr lang="en-US" sz="1600" dirty="0" err="1">
                <a:latin typeface="Roboto" panose="02000000000000000000" pitchFamily="2" charset="0"/>
                <a:ea typeface="Roboto" panose="02000000000000000000" pitchFamily="2" charset="0"/>
              </a:rPr>
              <a:t>Hoàn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thiện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các</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sản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phẩm</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chính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của</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các</a:t>
            </a:r>
            <a:r>
              <a:rPr lang="en-US" sz="1600" dirty="0">
                <a:latin typeface="Roboto" panose="02000000000000000000" pitchFamily="2" charset="0"/>
                <a:ea typeface="Roboto" panose="02000000000000000000" pitchFamily="2" charset="0"/>
              </a:rPr>
              <a:t> </a:t>
            </a:r>
            <a:r>
              <a:rPr lang="en-US" sz="1600" err="1">
                <a:latin typeface="Roboto" panose="02000000000000000000" pitchFamily="2" charset="0"/>
                <a:ea typeface="Roboto" panose="02000000000000000000" pitchFamily="2" charset="0"/>
              </a:rPr>
              <a:t>doanh</a:t>
            </a:r>
            <a:r>
              <a:rPr lang="en-US" sz="1600">
                <a:latin typeface="Roboto" panose="02000000000000000000" pitchFamily="2" charset="0"/>
                <a:ea typeface="Roboto" panose="02000000000000000000" pitchFamily="2" charset="0"/>
              </a:rPr>
              <a:t> nghiệp</a:t>
            </a:r>
          </a:p>
          <a:p>
            <a:pPr algn="just"/>
            <a:r>
              <a:rPr lang="en-US" sz="1600">
                <a:latin typeface="Roboto" panose="02000000000000000000" pitchFamily="2" charset="0"/>
                <a:ea typeface="Roboto" panose="02000000000000000000" pitchFamily="2" charset="0"/>
              </a:rPr>
              <a:t>Phát </a:t>
            </a:r>
            <a:r>
              <a:rPr lang="en-US" sz="1600" dirty="0" err="1">
                <a:latin typeface="Roboto" panose="02000000000000000000" pitchFamily="2" charset="0"/>
                <a:ea typeface="Roboto" panose="02000000000000000000" pitchFamily="2" charset="0"/>
              </a:rPr>
              <a:t>triển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các</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sản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phẩm</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mới</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có</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khả</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năng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cạnh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tranh</a:t>
            </a:r>
            <a:r>
              <a:rPr lang="en-US" sz="1600" dirty="0">
                <a:latin typeface="Roboto" panose="02000000000000000000" pitchFamily="2" charset="0"/>
                <a:ea typeface="Roboto" panose="02000000000000000000" pitchFamily="2" charset="0"/>
              </a:rPr>
              <a:t> </a:t>
            </a:r>
          </a:p>
          <a:p>
            <a:pPr algn="just"/>
            <a:r>
              <a:rPr lang="en-US" sz="1600" dirty="0" err="1">
                <a:latin typeface="Roboto" panose="02000000000000000000" pitchFamily="2" charset="0"/>
                <a:ea typeface="Roboto" panose="02000000000000000000" pitchFamily="2" charset="0"/>
              </a:rPr>
              <a:t>Nghiên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cứu</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chế</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tạo</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một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số</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dây</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chuyền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công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nghệ</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thiết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bị</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đồng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bộ</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hiện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đại</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phục</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vụ</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phát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triển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các</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ngành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công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nghiệp</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nông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nghiệp</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dịch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vụ</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và</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sản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xuất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hàng</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tiêu</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dùng</a:t>
            </a:r>
            <a:endParaRPr lang="en-US" sz="1600" dirty="0">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87ECEAF8-AD1E-2567-6B4B-0096F3E390D2}"/>
              </a:ext>
            </a:extLst>
          </p:cNvPr>
          <p:cNvSpPr txBox="1"/>
          <p:nvPr/>
        </p:nvSpPr>
        <p:spPr>
          <a:xfrm>
            <a:off x="579864" y="5710987"/>
            <a:ext cx="5218139" cy="923330"/>
          </a:xfrm>
          <a:prstGeom prst="rect">
            <a:avLst/>
          </a:prstGeom>
          <a:noFill/>
        </p:spPr>
        <p:txBody>
          <a:bodyPr wrap="square" rtlCol="0">
            <a:spAutoFit/>
          </a:bodyPr>
          <a:lstStyle/>
          <a:p>
            <a:pPr algn="just"/>
            <a:r>
              <a:rPr lang="en-US" dirty="0">
                <a:latin typeface="Roboto" panose="02000000000000000000" pitchFamily="2" charset="0"/>
                <a:ea typeface="Roboto" panose="02000000000000000000" pitchFamily="2" charset="0"/>
              </a:rPr>
              <a:t>Đ</a:t>
            </a:r>
            <a:r>
              <a:rPr lang="vi-VN" dirty="0">
                <a:latin typeface="Roboto" panose="02000000000000000000" pitchFamily="2" charset="0"/>
                <a:ea typeface="Roboto" panose="02000000000000000000" pitchFamily="2" charset="0"/>
              </a:rPr>
              <a:t>iều tra cơ bản và nghiên cứu về điều kiện tự nhiên đã tạo luận cứ khoa học cho các phương án phát triển kinh tế - xã hội của </a:t>
            </a:r>
            <a:r>
              <a:rPr lang="en-US" dirty="0" err="1">
                <a:latin typeface="Roboto" panose="02000000000000000000" pitchFamily="2" charset="0"/>
                <a:ea typeface="Roboto" panose="02000000000000000000" pitchFamily="2" charset="0"/>
              </a:rPr>
              <a:t>thành</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phố</a:t>
            </a:r>
            <a:endParaRPr lang="en-US" dirty="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72872E72-E401-E457-808F-9EE4F107F336}"/>
              </a:ext>
            </a:extLst>
          </p:cNvPr>
          <p:cNvSpPr txBox="1"/>
          <p:nvPr/>
        </p:nvSpPr>
        <p:spPr>
          <a:xfrm>
            <a:off x="8272130" y="3418359"/>
            <a:ext cx="3683907" cy="2062103"/>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N</a:t>
            </a:r>
            <a:r>
              <a:rPr lang="vi-VN" sz="1600" dirty="0">
                <a:latin typeface="Roboto" panose="02000000000000000000" pitchFamily="2" charset="0"/>
                <a:ea typeface="Roboto" panose="02000000000000000000" pitchFamily="2" charset="0"/>
              </a:rPr>
              <a:t>ghiên cứu những vấn đề cấp thiết của thành phố</a:t>
            </a:r>
            <a:endParaRPr lang="en-US" sz="1600" dirty="0">
              <a:latin typeface="Roboto" panose="02000000000000000000" pitchFamily="2" charset="0"/>
              <a:ea typeface="Roboto" panose="02000000000000000000" pitchFamily="2" charset="0"/>
            </a:endParaRPr>
          </a:p>
          <a:p>
            <a:pPr algn="just"/>
            <a:r>
              <a:rPr lang="en-US" sz="1600" dirty="0" err="1">
                <a:latin typeface="Roboto" panose="02000000000000000000" pitchFamily="2" charset="0"/>
                <a:ea typeface="Roboto" panose="02000000000000000000" pitchFamily="2" charset="0"/>
              </a:rPr>
              <a:t>Nghiên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cứu</a:t>
            </a:r>
            <a:r>
              <a:rPr lang="en-US" sz="1600" dirty="0">
                <a:latin typeface="Roboto" panose="02000000000000000000" pitchFamily="2" charset="0"/>
                <a:ea typeface="Roboto" panose="02000000000000000000" pitchFamily="2" charset="0"/>
              </a:rPr>
              <a:t> </a:t>
            </a:r>
            <a:r>
              <a:rPr lang="vi-VN" sz="1600" dirty="0">
                <a:latin typeface="Roboto" panose="02000000000000000000" pitchFamily="2" charset="0"/>
                <a:ea typeface="Roboto" panose="02000000000000000000" pitchFamily="2" charset="0"/>
              </a:rPr>
              <a:t>phục vụ công tác quản lý đô thị, xây dựng và phát triển nguồn nhân lực, </a:t>
            </a:r>
            <a:r>
              <a:rPr lang="it-IT" sz="1600" dirty="0">
                <a:latin typeface="Roboto" panose="02000000000000000000" pitchFamily="2" charset="0"/>
                <a:ea typeface="Roboto" panose="02000000000000000000" pitchFamily="2" charset="0"/>
              </a:rPr>
              <a:t>nâng cao chất lượng tăng trưởng, năng lực cạnh tranh</a:t>
            </a:r>
            <a:r>
              <a:rPr lang="it-IT" sz="1600" i="1" dirty="0">
                <a:latin typeface="Roboto" panose="02000000000000000000" pitchFamily="2" charset="0"/>
                <a:ea typeface="Roboto" panose="02000000000000000000" pitchFamily="2" charset="0"/>
              </a:rPr>
              <a:t>,</a:t>
            </a:r>
            <a:r>
              <a:rPr lang="vi-VN" sz="1600" dirty="0">
                <a:latin typeface="Roboto" panose="02000000000000000000" pitchFamily="2" charset="0"/>
                <a:ea typeface="Roboto" panose="02000000000000000000" pitchFamily="2" charset="0"/>
              </a:rPr>
              <a:t> hoạch định chính sách</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thúc</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đẩy</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phát</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triển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đô</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thị</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bền</a:t>
            </a:r>
            <a:r>
              <a:rPr lang="en-US" sz="1600" dirty="0">
                <a:latin typeface="Roboto" panose="02000000000000000000" pitchFamily="2" charset="0"/>
                <a:ea typeface="Roboto" panose="02000000000000000000" pitchFamily="2" charset="0"/>
              </a:rPr>
              <a:t> </a:t>
            </a:r>
            <a:r>
              <a:rPr lang="en-US" sz="1600" dirty="0" err="1">
                <a:latin typeface="Roboto" panose="02000000000000000000" pitchFamily="2" charset="0"/>
                <a:ea typeface="Roboto" panose="02000000000000000000" pitchFamily="2" charset="0"/>
              </a:rPr>
              <a:t>vững</a:t>
            </a:r>
            <a:r>
              <a:rPr lang="en-US" sz="16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77533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74F2-BA71-A339-F683-E0E9C704D331}"/>
              </a:ext>
            </a:extLst>
          </p:cNvPr>
          <p:cNvSpPr>
            <a:spLocks noGrp="1"/>
          </p:cNvSpPr>
          <p:nvPr>
            <p:ph type="title"/>
          </p:nvPr>
        </p:nvSpPr>
        <p:spPr/>
        <p:txBody>
          <a:bodyPr>
            <a:normAutofit fontScale="90000"/>
          </a:bodyPr>
          <a:lstStyle/>
          <a:p>
            <a:pPr algn="ctr"/>
            <a:r>
              <a:rPr lang="vi-VN" b="1">
                <a:solidFill>
                  <a:srgbClr val="FFFF00"/>
                </a:solidFill>
                <a:latin typeface="Roboto" panose="02000000000000000000" pitchFamily="2" charset="0"/>
                <a:ea typeface="Roboto" panose="02000000000000000000" pitchFamily="2" charset="0"/>
              </a:rPr>
              <a:t>Hoạt động nghiên cứu khoa học và phát triển công nghệ của các trường đại học trực thuộc Hội đồng Hiệu trưởng</a:t>
            </a:r>
          </a:p>
        </p:txBody>
      </p:sp>
      <p:sp>
        <p:nvSpPr>
          <p:cNvPr id="4" name="Freeform 6">
            <a:extLst>
              <a:ext uri="{FF2B5EF4-FFF2-40B4-BE49-F238E27FC236}">
                <a16:creationId xmlns:a16="http://schemas.microsoft.com/office/drawing/2014/main" id="{8F7B51F9-0B9D-3B91-E4B5-4BBBF26F10CC}"/>
              </a:ext>
            </a:extLst>
          </p:cNvPr>
          <p:cNvSpPr>
            <a:spLocks noGrp="1"/>
          </p:cNvSpPr>
          <p:nvPr>
            <p:ph idx="1"/>
          </p:nvPr>
        </p:nvSpPr>
        <p:spPr>
          <a:xfrm>
            <a:off x="908824" y="1869600"/>
            <a:ext cx="5012474" cy="4297024"/>
          </a:xfrm>
          <a:custGeom>
            <a:avLst/>
            <a:gdLst/>
            <a:ahLst/>
            <a:cxnLst/>
            <a:rect l="l" t="t" r="r" b="b"/>
            <a:pathLst>
              <a:path w="16646266" h="7698340">
                <a:moveTo>
                  <a:pt x="0" y="0"/>
                </a:moveTo>
                <a:lnTo>
                  <a:pt x="16646266" y="0"/>
                </a:lnTo>
                <a:lnTo>
                  <a:pt x="16646266" y="7698340"/>
                </a:lnTo>
                <a:lnTo>
                  <a:pt x="0" y="7698340"/>
                </a:lnTo>
                <a:lnTo>
                  <a:pt x="0" y="0"/>
                </a:lnTo>
                <a:close/>
              </a:path>
            </a:pathLst>
          </a:custGeom>
          <a:blipFill>
            <a:blip r:embed="rId2"/>
            <a:stretch>
              <a:fillRect/>
            </a:stretch>
          </a:blipFill>
        </p:spPr>
        <p:txBody>
          <a:bodyPr/>
          <a:lstStyle/>
          <a:p>
            <a:endParaRPr lang="vi-VN">
              <a:latin typeface="Roboto" panose="02000000000000000000" pitchFamily="2" charset="0"/>
              <a:ea typeface="Roboto" panose="02000000000000000000" pitchFamily="2" charset="0"/>
            </a:endParaRPr>
          </a:p>
        </p:txBody>
      </p:sp>
      <p:sp>
        <p:nvSpPr>
          <p:cNvPr id="5" name="TextBox 16">
            <a:extLst>
              <a:ext uri="{FF2B5EF4-FFF2-40B4-BE49-F238E27FC236}">
                <a16:creationId xmlns:a16="http://schemas.microsoft.com/office/drawing/2014/main" id="{A9FFC134-C411-0206-5E41-DD1C58307AEF}"/>
              </a:ext>
            </a:extLst>
          </p:cNvPr>
          <p:cNvSpPr txBox="1"/>
          <p:nvPr/>
        </p:nvSpPr>
        <p:spPr>
          <a:xfrm>
            <a:off x="6270704" y="2499289"/>
            <a:ext cx="5553308" cy="2708434"/>
          </a:xfrm>
          <a:prstGeom prst="rect">
            <a:avLst/>
          </a:prstGeom>
        </p:spPr>
        <p:txBody>
          <a:bodyPr wrap="square" lIns="0" tIns="0" rIns="0" bIns="0" rtlCol="0" anchor="ctr">
            <a:spAutoFit/>
          </a:bodyPr>
          <a:lstStyle/>
          <a:p>
            <a:pPr algn="ctr"/>
            <a:r>
              <a:rPr lang="en-US" sz="3200" b="1" dirty="0">
                <a:solidFill>
                  <a:srgbClr val="FFFF00"/>
                </a:solidFill>
                <a:latin typeface="Roboto" panose="02000000000000000000" pitchFamily="2" charset="0"/>
                <a:ea typeface="Roboto" panose="02000000000000000000" pitchFamily="2" charset="0"/>
              </a:rPr>
              <a:t>46,7% (320 </a:t>
            </a:r>
            <a:r>
              <a:rPr lang="en-US" sz="3200" b="1" dirty="0" err="1">
                <a:solidFill>
                  <a:srgbClr val="FFFF00"/>
                </a:solidFill>
                <a:latin typeface="Roboto" panose="02000000000000000000" pitchFamily="2" charset="0"/>
                <a:ea typeface="Roboto" panose="02000000000000000000" pitchFamily="2" charset="0"/>
              </a:rPr>
              <a:t>nhiệm</a:t>
            </a:r>
            <a:r>
              <a:rPr lang="en-US" sz="3200" b="1" dirty="0">
                <a:solidFill>
                  <a:srgbClr val="FFFF00"/>
                </a:solidFill>
                <a:latin typeface="Roboto" panose="02000000000000000000" pitchFamily="2" charset="0"/>
                <a:ea typeface="Roboto" panose="02000000000000000000" pitchFamily="2" charset="0"/>
              </a:rPr>
              <a:t> </a:t>
            </a:r>
            <a:r>
              <a:rPr lang="en-US" sz="3200" b="1" err="1">
                <a:solidFill>
                  <a:srgbClr val="FFFF00"/>
                </a:solidFill>
                <a:latin typeface="Roboto" panose="02000000000000000000" pitchFamily="2" charset="0"/>
                <a:ea typeface="Roboto" panose="02000000000000000000" pitchFamily="2" charset="0"/>
              </a:rPr>
              <a:t>vụ</a:t>
            </a:r>
            <a:r>
              <a:rPr lang="en-US" sz="3200" b="1">
                <a:solidFill>
                  <a:srgbClr val="FFFF00"/>
                </a:solidFill>
                <a:latin typeface="Roboto" panose="02000000000000000000" pitchFamily="2" charset="0"/>
                <a:ea typeface="Roboto" panose="02000000000000000000" pitchFamily="2" charset="0"/>
              </a:rPr>
              <a:t>)</a:t>
            </a:r>
          </a:p>
          <a:p>
            <a:pPr algn="ctr"/>
            <a:endParaRPr lang="en-US" sz="2400" b="1">
              <a:solidFill>
                <a:srgbClr val="FFFF00"/>
              </a:solidFill>
              <a:latin typeface="Roboto" panose="02000000000000000000" pitchFamily="2" charset="0"/>
              <a:ea typeface="Roboto" panose="02000000000000000000" pitchFamily="2" charset="0"/>
            </a:endParaRPr>
          </a:p>
          <a:p>
            <a:pPr algn="just"/>
            <a:r>
              <a:rPr lang="en-US" sz="2400">
                <a:solidFill>
                  <a:srgbClr val="FFFFFF"/>
                </a:solidFill>
                <a:latin typeface="Roboto" panose="02000000000000000000" pitchFamily="2" charset="0"/>
                <a:ea typeface="Roboto" panose="02000000000000000000" pitchFamily="2" charset="0"/>
              </a:rPr>
              <a:t>Số </a:t>
            </a:r>
            <a:r>
              <a:rPr lang="en-US" sz="2400" dirty="0" err="1">
                <a:solidFill>
                  <a:srgbClr val="FFFFFF"/>
                </a:solidFill>
                <a:latin typeface="Roboto" panose="02000000000000000000" pitchFamily="2" charset="0"/>
                <a:ea typeface="Roboto" panose="02000000000000000000" pitchFamily="2" charset="0"/>
              </a:rPr>
              <a:t>lượng</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nhiệm</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vụ</a:t>
            </a:r>
            <a:r>
              <a:rPr lang="en-US" sz="2400" dirty="0">
                <a:solidFill>
                  <a:srgbClr val="FFFFFF"/>
                </a:solidFill>
                <a:latin typeface="Roboto" panose="02000000000000000000" pitchFamily="2" charset="0"/>
                <a:ea typeface="Roboto" panose="02000000000000000000" pitchFamily="2" charset="0"/>
              </a:rPr>
              <a:t> khoa </a:t>
            </a:r>
            <a:r>
              <a:rPr lang="en-US" sz="2400" dirty="0" err="1">
                <a:solidFill>
                  <a:srgbClr val="FFFFFF"/>
                </a:solidFill>
                <a:latin typeface="Roboto" panose="02000000000000000000" pitchFamily="2" charset="0"/>
                <a:ea typeface="Roboto" panose="02000000000000000000" pitchFamily="2" charset="0"/>
              </a:rPr>
              <a:t>học</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và</a:t>
            </a:r>
            <a:r>
              <a:rPr lang="en-US" sz="2400" dirty="0">
                <a:solidFill>
                  <a:srgbClr val="FFFFFF"/>
                </a:solidFill>
                <a:latin typeface="Roboto" panose="02000000000000000000" pitchFamily="2" charset="0"/>
                <a:ea typeface="Roboto" panose="02000000000000000000" pitchFamily="2" charset="0"/>
              </a:rPr>
              <a:t> công </a:t>
            </a:r>
            <a:r>
              <a:rPr lang="en-US" sz="2400" dirty="0" err="1">
                <a:solidFill>
                  <a:srgbClr val="FFFFFF"/>
                </a:solidFill>
                <a:latin typeface="Roboto" panose="02000000000000000000" pitchFamily="2" charset="0"/>
                <a:ea typeface="Roboto" panose="02000000000000000000" pitchFamily="2" charset="0"/>
              </a:rPr>
              <a:t>nghệ</a:t>
            </a:r>
            <a:r>
              <a:rPr lang="en-US" sz="2400" dirty="0">
                <a:solidFill>
                  <a:srgbClr val="FFFFFF"/>
                </a:solidFill>
                <a:latin typeface="Roboto" panose="02000000000000000000" pitchFamily="2" charset="0"/>
                <a:ea typeface="Roboto" panose="02000000000000000000" pitchFamily="2" charset="0"/>
              </a:rPr>
              <a:t> do </a:t>
            </a:r>
            <a:r>
              <a:rPr lang="en-US" sz="2400" dirty="0" err="1">
                <a:solidFill>
                  <a:srgbClr val="FFFFFF"/>
                </a:solidFill>
                <a:latin typeface="Roboto" panose="02000000000000000000" pitchFamily="2" charset="0"/>
                <a:ea typeface="Roboto" panose="02000000000000000000" pitchFamily="2" charset="0"/>
              </a:rPr>
              <a:t>các</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trường</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đại</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học</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thành</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viên</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Hội</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đồng</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Hiệu</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trưởng</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thực</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hiện</a:t>
            </a:r>
            <a:r>
              <a:rPr lang="en-US" sz="2400" dirty="0">
                <a:solidFill>
                  <a:srgbClr val="FFFFFF"/>
                </a:solidFill>
                <a:latin typeface="Roboto" panose="02000000000000000000" pitchFamily="2" charset="0"/>
                <a:ea typeface="Roboto" panose="02000000000000000000" pitchFamily="2" charset="0"/>
              </a:rPr>
              <a:t> trong tổng số </a:t>
            </a:r>
            <a:r>
              <a:rPr lang="en-US" sz="2400" dirty="0" err="1">
                <a:solidFill>
                  <a:srgbClr val="FFFFFF"/>
                </a:solidFill>
                <a:latin typeface="Roboto" panose="02000000000000000000" pitchFamily="2" charset="0"/>
                <a:ea typeface="Roboto" panose="02000000000000000000" pitchFamily="2" charset="0"/>
              </a:rPr>
              <a:t>nhiệm</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vụ</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được</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Sở</a:t>
            </a:r>
            <a:r>
              <a:rPr lang="en-US" sz="2400" dirty="0">
                <a:solidFill>
                  <a:srgbClr val="FFFFFF"/>
                </a:solidFill>
                <a:latin typeface="Roboto" panose="02000000000000000000" pitchFamily="2" charset="0"/>
                <a:ea typeface="Roboto" panose="02000000000000000000" pitchFamily="2" charset="0"/>
              </a:rPr>
              <a:t> Khoa </a:t>
            </a:r>
            <a:r>
              <a:rPr lang="en-US" sz="2400" dirty="0" err="1">
                <a:solidFill>
                  <a:srgbClr val="FFFFFF"/>
                </a:solidFill>
                <a:latin typeface="Roboto" panose="02000000000000000000" pitchFamily="2" charset="0"/>
                <a:ea typeface="Roboto" panose="02000000000000000000" pitchFamily="2" charset="0"/>
              </a:rPr>
              <a:t>học</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và</a:t>
            </a:r>
            <a:r>
              <a:rPr lang="en-US" sz="2400" dirty="0">
                <a:solidFill>
                  <a:srgbClr val="FFFFFF"/>
                </a:solidFill>
                <a:latin typeface="Roboto" panose="02000000000000000000" pitchFamily="2" charset="0"/>
                <a:ea typeface="Roboto" panose="02000000000000000000" pitchFamily="2" charset="0"/>
              </a:rPr>
              <a:t> Công </a:t>
            </a:r>
            <a:r>
              <a:rPr lang="en-US" sz="2400" dirty="0" err="1">
                <a:solidFill>
                  <a:srgbClr val="FFFFFF"/>
                </a:solidFill>
                <a:latin typeface="Roboto" panose="02000000000000000000" pitchFamily="2" charset="0"/>
                <a:ea typeface="Roboto" panose="02000000000000000000" pitchFamily="2" charset="0"/>
              </a:rPr>
              <a:t>nghệ</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cấp</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kinh</a:t>
            </a:r>
            <a:r>
              <a:rPr lang="en-US" sz="2400" dirty="0">
                <a:solidFill>
                  <a:srgbClr val="FFFFFF"/>
                </a:solidFill>
                <a:latin typeface="Roboto" panose="02000000000000000000" pitchFamily="2" charset="0"/>
                <a:ea typeface="Roboto" panose="02000000000000000000" pitchFamily="2" charset="0"/>
              </a:rPr>
              <a:t> </a:t>
            </a:r>
            <a:r>
              <a:rPr lang="en-US" sz="2400" dirty="0" err="1">
                <a:solidFill>
                  <a:srgbClr val="FFFFFF"/>
                </a:solidFill>
                <a:latin typeface="Roboto" panose="02000000000000000000" pitchFamily="2" charset="0"/>
                <a:ea typeface="Roboto" panose="02000000000000000000" pitchFamily="2" charset="0"/>
              </a:rPr>
              <a:t>phí</a:t>
            </a:r>
            <a:r>
              <a:rPr lang="en-US" sz="2000" dirty="0">
                <a:solidFill>
                  <a:srgbClr val="FFFFFF"/>
                </a:solidFill>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327665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C63-5B27-BBC1-40B4-B756EB4FA0BA}"/>
              </a:ext>
            </a:extLst>
          </p:cNvPr>
          <p:cNvSpPr>
            <a:spLocks noGrp="1"/>
          </p:cNvSpPr>
          <p:nvPr>
            <p:ph type="title"/>
          </p:nvPr>
        </p:nvSpPr>
        <p:spPr/>
        <p:txBody>
          <a:bodyPr>
            <a:normAutofit/>
          </a:bodyPr>
          <a:lstStyle/>
          <a:p>
            <a:pPr algn="ctr"/>
            <a:r>
              <a:rPr lang="vi-VN" b="1">
                <a:solidFill>
                  <a:srgbClr val="FFFF00"/>
                </a:solidFill>
                <a:latin typeface="Roboto" panose="02000000000000000000" pitchFamily="2" charset="0"/>
                <a:ea typeface="Roboto" panose="02000000000000000000" pitchFamily="2" charset="0"/>
              </a:rPr>
              <a:t>Nghiên cứu khoa học và phát triển công nghệ theo định hướng của Thành phố</a:t>
            </a:r>
          </a:p>
        </p:txBody>
      </p:sp>
      <p:sp>
        <p:nvSpPr>
          <p:cNvPr id="4" name="TextBox 3">
            <a:extLst>
              <a:ext uri="{FF2B5EF4-FFF2-40B4-BE49-F238E27FC236}">
                <a16:creationId xmlns:a16="http://schemas.microsoft.com/office/drawing/2014/main" id="{DF2C9C0D-71ED-68C4-0D74-8C8A7A194FB9}"/>
              </a:ext>
            </a:extLst>
          </p:cNvPr>
          <p:cNvSpPr txBox="1"/>
          <p:nvPr/>
        </p:nvSpPr>
        <p:spPr>
          <a:xfrm>
            <a:off x="843776" y="2020141"/>
            <a:ext cx="10504448" cy="4462760"/>
          </a:xfrm>
          <a:prstGeom prst="rect">
            <a:avLst/>
          </a:prstGeom>
          <a:noFill/>
        </p:spPr>
        <p:txBody>
          <a:bodyPr wrap="square">
            <a:spAutoFit/>
          </a:bodyPr>
          <a:lstStyle/>
          <a:p>
            <a:pPr marL="457200" indent="-457200" algn="just">
              <a:lnSpc>
                <a:spcPct val="150000"/>
              </a:lnSpc>
              <a:buFont typeface="+mj-lt"/>
              <a:buAutoNum type="arabicParenR"/>
            </a:pPr>
            <a:r>
              <a:rPr lang="vi-VN" sz="2400">
                <a:latin typeface="Roboto" panose="02000000000000000000" pitchFamily="2" charset="0"/>
                <a:ea typeface="Roboto" panose="02000000000000000000" pitchFamily="2" charset="0"/>
              </a:rPr>
              <a:t>Chương trình Nghiên cứu phát triển, ứng dụng công nghệ phục vụ Đô thị thông minh và chuyển đổi số;</a:t>
            </a:r>
          </a:p>
          <a:p>
            <a:pPr marL="457200" indent="-457200" algn="just">
              <a:lnSpc>
                <a:spcPct val="150000"/>
              </a:lnSpc>
              <a:buFont typeface="+mj-lt"/>
              <a:buAutoNum type="arabicParenR"/>
            </a:pPr>
            <a:r>
              <a:rPr lang="vi-VN" sz="2400">
                <a:latin typeface="Roboto" panose="02000000000000000000" pitchFamily="2" charset="0"/>
                <a:ea typeface="Roboto" panose="02000000000000000000" pitchFamily="2" charset="0"/>
              </a:rPr>
              <a:t>Chương trình Nghiên cứu phát triển, ứng dụng công nghệ công nghiệp;</a:t>
            </a:r>
          </a:p>
          <a:p>
            <a:pPr marL="457200" indent="-457200" algn="just">
              <a:lnSpc>
                <a:spcPct val="150000"/>
              </a:lnSpc>
              <a:buFont typeface="+mj-lt"/>
              <a:buAutoNum type="arabicParenR"/>
            </a:pPr>
            <a:r>
              <a:rPr lang="vi-VN" sz="2400">
                <a:latin typeface="Roboto" panose="02000000000000000000" pitchFamily="2" charset="0"/>
                <a:ea typeface="Roboto" panose="02000000000000000000" pitchFamily="2" charset="0"/>
              </a:rPr>
              <a:t>Chương trình Nghiên cứu phát triển và ứng dụng công nghệ phục vụ bảo vệ và chăm sóc sức khoẻ;</a:t>
            </a:r>
          </a:p>
          <a:p>
            <a:pPr marL="457200" indent="-457200" algn="just">
              <a:lnSpc>
                <a:spcPct val="150000"/>
              </a:lnSpc>
              <a:buFont typeface="+mj-lt"/>
              <a:buAutoNum type="arabicParenR"/>
            </a:pPr>
            <a:r>
              <a:rPr lang="vi-VN" sz="2400">
                <a:latin typeface="Roboto" panose="02000000000000000000" pitchFamily="2" charset="0"/>
                <a:ea typeface="Roboto" panose="02000000000000000000" pitchFamily="2" charset="0"/>
              </a:rPr>
              <a:t>Chương trình Nghiên cứu phát triển, ứng dụng nông nghiệp công nghệ cao;</a:t>
            </a:r>
          </a:p>
          <a:p>
            <a:pPr marL="457200" indent="-457200" algn="just">
              <a:lnSpc>
                <a:spcPct val="150000"/>
              </a:lnSpc>
              <a:buFont typeface="+mj-lt"/>
              <a:buAutoNum type="arabicParenR"/>
            </a:pPr>
            <a:r>
              <a:rPr lang="vi-VN" sz="2400">
                <a:latin typeface="Roboto" panose="02000000000000000000" pitchFamily="2" charset="0"/>
                <a:ea typeface="Roboto" panose="02000000000000000000" pitchFamily="2" charset="0"/>
              </a:rPr>
              <a:t>Chương trình Nghiên cứu ứng dụng phục vụ quản lý và phát triển đô thị.</a:t>
            </a:r>
          </a:p>
        </p:txBody>
      </p:sp>
    </p:spTree>
    <p:extLst>
      <p:ext uri="{BB962C8B-B14F-4D97-AF65-F5344CB8AC3E}">
        <p14:creationId xmlns:p14="http://schemas.microsoft.com/office/powerpoint/2010/main" val="134823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C63-5B27-BBC1-40B4-B756EB4FA0BA}"/>
              </a:ext>
            </a:extLst>
          </p:cNvPr>
          <p:cNvSpPr>
            <a:spLocks noGrp="1"/>
          </p:cNvSpPr>
          <p:nvPr>
            <p:ph type="title"/>
          </p:nvPr>
        </p:nvSpPr>
        <p:spPr/>
        <p:txBody>
          <a:bodyPr>
            <a:normAutofit/>
          </a:bodyPr>
          <a:lstStyle/>
          <a:p>
            <a:pPr algn="ctr"/>
            <a:r>
              <a:rPr lang="vi-VN" b="1">
                <a:solidFill>
                  <a:srgbClr val="FFFF00"/>
                </a:solidFill>
              </a:rPr>
              <a:t>Chương trình Nghiên cứu phát triển, ứng dụng công nghệ phục vụ Đô thị thông minh và chuyển đổi số</a:t>
            </a:r>
          </a:p>
        </p:txBody>
      </p:sp>
      <p:sp>
        <p:nvSpPr>
          <p:cNvPr id="4" name="TextBox 3">
            <a:extLst>
              <a:ext uri="{FF2B5EF4-FFF2-40B4-BE49-F238E27FC236}">
                <a16:creationId xmlns:a16="http://schemas.microsoft.com/office/drawing/2014/main" id="{DF2C9C0D-71ED-68C4-0D74-8C8A7A194FB9}"/>
              </a:ext>
            </a:extLst>
          </p:cNvPr>
          <p:cNvSpPr txBox="1"/>
          <p:nvPr/>
        </p:nvSpPr>
        <p:spPr>
          <a:xfrm>
            <a:off x="843775" y="2020141"/>
            <a:ext cx="10976517" cy="3477875"/>
          </a:xfrm>
          <a:prstGeom prst="rect">
            <a:avLst/>
          </a:prstGeom>
          <a:noFill/>
        </p:spPr>
        <p:txBody>
          <a:bodyPr wrap="square">
            <a:spAutoFit/>
          </a:bodyPr>
          <a:lstStyle/>
          <a:p>
            <a:pPr algn="just"/>
            <a:r>
              <a:rPr lang="vi-VN" sz="2200" dirty="0">
                <a:latin typeface="Roboto" panose="02000000000000000000" pitchFamily="2" charset="0"/>
                <a:ea typeface="Roboto" panose="02000000000000000000" pitchFamily="2" charset="0"/>
              </a:rPr>
              <a:t>Các nghiên cứu hướng đến tạo ra các sản phẩm thông minh phục vụ đề án “Đô thị thông minh” và “Cuộc cách mạng công nghiệp lần thứ IV” dựa trên nền tảng công nghệ </a:t>
            </a:r>
            <a:r>
              <a:rPr lang="vi-VN" sz="2200" dirty="0">
                <a:solidFill>
                  <a:srgbClr val="FFFF00"/>
                </a:solidFill>
                <a:latin typeface="Roboto" panose="02000000000000000000" pitchFamily="2" charset="0"/>
                <a:ea typeface="Roboto" panose="02000000000000000000" pitchFamily="2" charset="0"/>
              </a:rPr>
              <a:t>IoT, Blockchain, Khoa học dữ liệu và Trí tuệ nhân tạo</a:t>
            </a:r>
            <a:r>
              <a:rPr lang="vi-VN" sz="2200" dirty="0">
                <a:latin typeface="Roboto" panose="02000000000000000000" pitchFamily="2" charset="0"/>
                <a:ea typeface="Roboto" panose="02000000000000000000" pitchFamily="2" charset="0"/>
              </a:rPr>
              <a:t>; Nhận dạng hình ảnh, an ninh thông tin; Phát triển sản phẩm điện tử thay thế nhập ngoại; cảm biến trong việc hình thành hạ tầng để vận hành các ứng dụng, làm cơ sở vững chắc cho việc xây dựng đô thị thông minh.</a:t>
            </a:r>
          </a:p>
          <a:p>
            <a:pPr algn="just"/>
            <a:endParaRPr lang="vi-VN" sz="2200" dirty="0">
              <a:latin typeface="Roboto" panose="02000000000000000000" pitchFamily="2" charset="0"/>
              <a:ea typeface="Roboto" panose="02000000000000000000" pitchFamily="2" charset="0"/>
            </a:endParaRPr>
          </a:p>
          <a:p>
            <a:pPr lvl="1" algn="just"/>
            <a:r>
              <a:rPr lang="vi-VN" sz="2200" i="1" dirty="0">
                <a:latin typeface="Roboto" panose="02000000000000000000" pitchFamily="2" charset="0"/>
                <a:ea typeface="Roboto" panose="02000000000000000000" pitchFamily="2" charset="0"/>
              </a:rPr>
              <a:t>“</a:t>
            </a:r>
            <a:r>
              <a:rPr lang="vi-VN" sz="2200" i="1" dirty="0">
                <a:solidFill>
                  <a:srgbClr val="FFFF00"/>
                </a:solidFill>
                <a:latin typeface="Roboto" panose="02000000000000000000" pitchFamily="2" charset="0"/>
                <a:ea typeface="Roboto" panose="02000000000000000000" pitchFamily="2" charset="0"/>
              </a:rPr>
              <a:t>Công cụ hỗ trợ triển khai ứng dụng trên hệ thống máy tính mạnh và xử lý dữ liệu lớn; Sản phẩm “IoT DataLogger cho hệ thống đèn giao thông thông minh; Xây dựng thành công “mô hình dự báo, cảnh báo và quản lý ngập cho đô thị thông minh</a:t>
            </a:r>
            <a:r>
              <a:rPr lang="vi-VN" sz="2200" i="1" dirty="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89146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C63-5B27-BBC1-40B4-B756EB4FA0BA}"/>
              </a:ext>
            </a:extLst>
          </p:cNvPr>
          <p:cNvSpPr>
            <a:spLocks noGrp="1"/>
          </p:cNvSpPr>
          <p:nvPr>
            <p:ph type="title"/>
          </p:nvPr>
        </p:nvSpPr>
        <p:spPr>
          <a:xfrm>
            <a:off x="675543" y="295749"/>
            <a:ext cx="10840914" cy="1260000"/>
          </a:xfrm>
        </p:spPr>
        <p:txBody>
          <a:bodyPr>
            <a:normAutofit/>
          </a:bodyPr>
          <a:lstStyle/>
          <a:p>
            <a:pPr algn="ctr"/>
            <a:r>
              <a:rPr lang="vi-VN" b="1" dirty="0">
                <a:solidFill>
                  <a:srgbClr val="FFFF00"/>
                </a:solidFill>
                <a:latin typeface="Roboto" panose="02000000000000000000" pitchFamily="2" charset="0"/>
                <a:ea typeface="Roboto" panose="02000000000000000000" pitchFamily="2" charset="0"/>
              </a:rPr>
              <a:t>Chương trình Nghiên cứu phát triển, ứng dụng công nghệ công nghiệp</a:t>
            </a:r>
          </a:p>
        </p:txBody>
      </p:sp>
      <p:sp>
        <p:nvSpPr>
          <p:cNvPr id="5" name="TextBox 4">
            <a:extLst>
              <a:ext uri="{FF2B5EF4-FFF2-40B4-BE49-F238E27FC236}">
                <a16:creationId xmlns:a16="http://schemas.microsoft.com/office/drawing/2014/main" id="{19A599DB-9FF1-ED6F-CA8B-EA78CAADE934}"/>
              </a:ext>
            </a:extLst>
          </p:cNvPr>
          <p:cNvSpPr txBox="1"/>
          <p:nvPr/>
        </p:nvSpPr>
        <p:spPr>
          <a:xfrm>
            <a:off x="597340" y="1795172"/>
            <a:ext cx="11188461" cy="4370427"/>
          </a:xfrm>
          <a:prstGeom prst="rect">
            <a:avLst/>
          </a:prstGeom>
          <a:noFill/>
        </p:spPr>
        <p:txBody>
          <a:bodyPr wrap="square">
            <a:spAutoFit/>
          </a:bodyPr>
          <a:lstStyle/>
          <a:p>
            <a:pPr algn="just"/>
            <a:r>
              <a:rPr lang="vi-VN" sz="2000" dirty="0">
                <a:latin typeface="Roboto" panose="02000000000000000000" pitchFamily="2" charset="0"/>
                <a:ea typeface="Roboto" panose="02000000000000000000" pitchFamily="2" charset="0"/>
              </a:rPr>
              <a:t>Các nghiên cứu đã góp phần thiết kế, chế tạo thành công nhiều chủng loại sản phẩm, thiết bị cơ khí đáp ứng yêu cầu kinh tế - xã hội, hỗ trợ doanh nghiệp đổi mới công nghệ, thiết bị, cải tiến và đa dạng hóa mẫu mã và nâng cao chất lượng sản phẩm. Các nghiên cứu tập trung một số lĩnh vực như giải mã công nghệ chế tạo máy CNC; </a:t>
            </a:r>
            <a:r>
              <a:rPr lang="en-US" sz="2000" dirty="0">
                <a:latin typeface="Roboto" panose="02000000000000000000" pitchFamily="2" charset="0"/>
                <a:ea typeface="Roboto" panose="02000000000000000000" pitchFamily="2" charset="0"/>
              </a:rPr>
              <a:t>t</a:t>
            </a:r>
            <a:r>
              <a:rPr lang="vi-VN" sz="2000" dirty="0">
                <a:latin typeface="Roboto" panose="02000000000000000000" pitchFamily="2" charset="0"/>
                <a:ea typeface="Roboto" panose="02000000000000000000" pitchFamily="2" charset="0"/>
              </a:rPr>
              <a:t>hiết kế, chế tạo hệ thống điều khiển tự động các quá trình sản xuất và công nghệ gia công; Chế tạo các chi tiết cơ khí chính xác và khuôn mẫu cho ngành công nghiệp hỗ trợ; Nghiên cứu thiết kế thiết bị, công nghệ phục vụ thu hoạch, bảo quản và chế biến nông sản… Nhiều sản phẩm nghiên cứu đã được thương mại hóa phục vụ sản xuất kinh doanh. </a:t>
            </a:r>
          </a:p>
          <a:p>
            <a:pPr algn="just"/>
            <a:endParaRPr lang="vi-VN" dirty="0">
              <a:latin typeface="Roboto" panose="02000000000000000000" pitchFamily="2" charset="0"/>
              <a:ea typeface="Roboto" panose="02000000000000000000" pitchFamily="2" charset="0"/>
            </a:endParaRPr>
          </a:p>
          <a:p>
            <a:pPr algn="just"/>
            <a:r>
              <a:rPr lang="vi-VN" sz="2000" i="1" dirty="0">
                <a:solidFill>
                  <a:srgbClr val="FFFF00"/>
                </a:solidFill>
                <a:latin typeface="Roboto" panose="02000000000000000000" pitchFamily="2" charset="0"/>
                <a:ea typeface="Roboto" panose="02000000000000000000" pitchFamily="2" charset="0"/>
              </a:rPr>
              <a:t>“</a:t>
            </a:r>
            <a:r>
              <a:rPr lang="en-US" sz="2000" i="1" dirty="0" err="1">
                <a:solidFill>
                  <a:srgbClr val="FFFF00"/>
                </a:solidFill>
                <a:latin typeface="Roboto" panose="02000000000000000000" pitchFamily="2" charset="0"/>
                <a:ea typeface="Roboto" panose="02000000000000000000" pitchFamily="2" charset="0"/>
              </a:rPr>
              <a:t>Hệ</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thống</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chiếu</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sáng</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thông</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minh</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sử</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dụng</a:t>
            </a:r>
            <a:r>
              <a:rPr lang="en-US" sz="2000" i="1" dirty="0">
                <a:solidFill>
                  <a:srgbClr val="FFFF00"/>
                </a:solidFill>
                <a:latin typeface="Roboto" panose="02000000000000000000" pitchFamily="2" charset="0"/>
                <a:ea typeface="Roboto" panose="02000000000000000000" pitchFamily="2" charset="0"/>
              </a:rPr>
              <a:t> </a:t>
            </a:r>
            <a:r>
              <a:rPr lang="en-US" sz="2000" i="1" dirty="0" err="1">
                <a:solidFill>
                  <a:srgbClr val="FFFF00"/>
                </a:solidFill>
                <a:latin typeface="Roboto" panose="02000000000000000000" pitchFamily="2" charset="0"/>
                <a:ea typeface="Roboto" panose="02000000000000000000" pitchFamily="2" charset="0"/>
              </a:rPr>
              <a:t>đèn</a:t>
            </a:r>
            <a:r>
              <a:rPr lang="en-US" sz="2000" i="1" dirty="0">
                <a:solidFill>
                  <a:srgbClr val="FFFF00"/>
                </a:solidFill>
                <a:latin typeface="Roboto" panose="02000000000000000000" pitchFamily="2" charset="0"/>
                <a:ea typeface="Roboto" panose="02000000000000000000" pitchFamily="2" charset="0"/>
              </a:rPr>
              <a:t> LED; </a:t>
            </a:r>
            <a:r>
              <a:rPr lang="vi-VN" sz="2000" i="1" dirty="0">
                <a:solidFill>
                  <a:srgbClr val="FFFF00"/>
                </a:solidFill>
                <a:latin typeface="Roboto" panose="02000000000000000000" pitchFamily="2" charset="0"/>
                <a:ea typeface="Roboto" panose="02000000000000000000" pitchFamily="2" charset="0"/>
              </a:rPr>
              <a:t>Hệ thống hàn cao tần không tiếp xúc công suất 250 kW cho dây chuyền sản xuất ống thép hàn; Hệ thống UV LED làm khô mực in trong ngành in bao bì; Quy trình sản xuất Vec-ni kháng vi nấm và vi khuẩn trên cơ sở nano Cu2O/ZnO và nano Cu2O/TiO2 kết hợp với polyurethane; Nghiên cứu, thiết kế, chế tạo hệ thống dây chuyền cân động điện tử, phân loại trái cây.”</a:t>
            </a:r>
          </a:p>
        </p:txBody>
      </p:sp>
    </p:spTree>
    <p:extLst>
      <p:ext uri="{BB962C8B-B14F-4D97-AF65-F5344CB8AC3E}">
        <p14:creationId xmlns:p14="http://schemas.microsoft.com/office/powerpoint/2010/main" val="275632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5C63-5B27-BBC1-40B4-B756EB4FA0BA}"/>
              </a:ext>
            </a:extLst>
          </p:cNvPr>
          <p:cNvSpPr>
            <a:spLocks noGrp="1"/>
          </p:cNvSpPr>
          <p:nvPr>
            <p:ph type="title"/>
          </p:nvPr>
        </p:nvSpPr>
        <p:spPr>
          <a:xfrm>
            <a:off x="737804" y="258726"/>
            <a:ext cx="10840914" cy="1260000"/>
          </a:xfrm>
        </p:spPr>
        <p:txBody>
          <a:bodyPr>
            <a:noAutofit/>
          </a:bodyPr>
          <a:lstStyle/>
          <a:p>
            <a:pPr algn="ctr"/>
            <a:r>
              <a:rPr lang="vi-VN" sz="2800" b="1" dirty="0">
                <a:solidFill>
                  <a:srgbClr val="FFFF00"/>
                </a:solidFill>
                <a:latin typeface="Roboto" panose="02000000000000000000" pitchFamily="2" charset="0"/>
                <a:ea typeface="Roboto" panose="02000000000000000000" pitchFamily="2" charset="0"/>
              </a:rPr>
              <a:t>Chương trình Nghiên cứu phát triển và ứng dụng công nghệ phục vụ bảo vệ và chăm sóc sức khoẻ</a:t>
            </a:r>
          </a:p>
        </p:txBody>
      </p:sp>
      <p:sp>
        <p:nvSpPr>
          <p:cNvPr id="4" name="TextBox 3">
            <a:extLst>
              <a:ext uri="{FF2B5EF4-FFF2-40B4-BE49-F238E27FC236}">
                <a16:creationId xmlns:a16="http://schemas.microsoft.com/office/drawing/2014/main" id="{DF2C9C0D-71ED-68C4-0D74-8C8A7A194FB9}"/>
              </a:ext>
            </a:extLst>
          </p:cNvPr>
          <p:cNvSpPr txBox="1"/>
          <p:nvPr/>
        </p:nvSpPr>
        <p:spPr>
          <a:xfrm>
            <a:off x="685800" y="1423033"/>
            <a:ext cx="10944921" cy="5355312"/>
          </a:xfrm>
          <a:prstGeom prst="rect">
            <a:avLst/>
          </a:prstGeom>
          <a:noFill/>
        </p:spPr>
        <p:txBody>
          <a:bodyPr wrap="square">
            <a:spAutoFit/>
          </a:bodyPr>
          <a:lstStyle/>
          <a:p>
            <a:pPr algn="just"/>
            <a:r>
              <a:rPr lang="en-US" sz="2400" dirty="0" err="1">
                <a:latin typeface="Roboto" panose="02000000000000000000" pitchFamily="2" charset="0"/>
                <a:ea typeface="Roboto" panose="02000000000000000000" pitchFamily="2" charset="0"/>
              </a:rPr>
              <a:t>Nghiên</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cứu</a:t>
            </a:r>
            <a:r>
              <a:rPr lang="en-US" sz="2400" dirty="0">
                <a:latin typeface="Roboto" panose="02000000000000000000" pitchFamily="2" charset="0"/>
                <a:ea typeface="Roboto" panose="02000000000000000000" pitchFamily="2" charset="0"/>
              </a:rPr>
              <a:t> p</a:t>
            </a:r>
            <a:r>
              <a:rPr lang="vi-VN" sz="2400" dirty="0">
                <a:latin typeface="Roboto" panose="02000000000000000000" pitchFamily="2" charset="0"/>
                <a:ea typeface="Roboto" panose="02000000000000000000" pitchFamily="2" charset="0"/>
              </a:rPr>
              <a:t>hát triển các sản phẩm hóa dược và dược liệu trong nước đã đạt được bước tiến khá rõ nét trong việc làm chủ công nghệ chiết xuất, bào chế, nhân giống và nuôi trồng trong ống nghiệm cây dược liệu; nghiên cứu và làm chủ được công nghệ chiết xuất và bào chế thành công các loại thuốc phục vụ trong điều trị bệnh và các loại thực phẩm chức năng. </a:t>
            </a:r>
            <a:endParaRPr lang="en-US" sz="2400" dirty="0">
              <a:latin typeface="Roboto" panose="02000000000000000000" pitchFamily="2" charset="0"/>
              <a:ea typeface="Roboto" panose="02000000000000000000" pitchFamily="2" charset="0"/>
            </a:endParaRPr>
          </a:p>
          <a:p>
            <a:pPr algn="just"/>
            <a:r>
              <a:rPr lang="vi-VN" sz="2400" dirty="0">
                <a:latin typeface="Roboto" panose="02000000000000000000" pitchFamily="2" charset="0"/>
                <a:ea typeface="Roboto" panose="02000000000000000000" pitchFamily="2" charset="0"/>
              </a:rPr>
              <a:t>Ngành y học Thành phố đã nghiên cứu và ứng dụng thành công những kỹ thuật tiên tiến của thế giới trong chẩn đoán hình ảnh kỹ thuật cao, sinh học phân tử và ứng dụng Robot, Laser trong phẫu thuật và vi phẫu thuật</a:t>
            </a:r>
            <a:r>
              <a:rPr lang="en-US" sz="2400" dirty="0">
                <a:latin typeface="Roboto" panose="02000000000000000000" pitchFamily="2" charset="0"/>
                <a:ea typeface="Roboto" panose="02000000000000000000" pitchFamily="2" charset="0"/>
              </a:rPr>
              <a:t>;</a:t>
            </a:r>
            <a:r>
              <a:rPr lang="vi-VN" sz="2400" dirty="0">
                <a:latin typeface="Roboto" panose="02000000000000000000" pitchFamily="2" charset="0"/>
                <a:ea typeface="Roboto" panose="02000000000000000000" pitchFamily="2" charset="0"/>
              </a:rPr>
              <a:t> </a:t>
            </a:r>
            <a:r>
              <a:rPr lang="en-US" sz="2400" dirty="0">
                <a:latin typeface="Roboto" panose="02000000000000000000" pitchFamily="2" charset="0"/>
                <a:ea typeface="Roboto" panose="02000000000000000000" pitchFamily="2" charset="0"/>
              </a:rPr>
              <a:t> C</a:t>
            </a:r>
            <a:r>
              <a:rPr lang="vi-VN" sz="2400" dirty="0">
                <a:latin typeface="Roboto" panose="02000000000000000000" pitchFamily="2" charset="0"/>
                <a:ea typeface="Roboto" panose="02000000000000000000" pitchFamily="2" charset="0"/>
              </a:rPr>
              <a:t>ác nghiên cứu về phòng bệnh, chăm sóc bệnh cũng có những kết quả khả quan.</a:t>
            </a:r>
          </a:p>
          <a:p>
            <a:pPr algn="just"/>
            <a:endParaRPr lang="vi-VN" i="1" dirty="0">
              <a:latin typeface="Roboto" panose="02000000000000000000" pitchFamily="2" charset="0"/>
              <a:ea typeface="Roboto" panose="02000000000000000000" pitchFamily="2" charset="0"/>
            </a:endParaRPr>
          </a:p>
          <a:p>
            <a:pPr algn="just"/>
            <a:r>
              <a:rPr lang="vi-VN" i="1" dirty="0">
                <a:solidFill>
                  <a:srgbClr val="FFFF00"/>
                </a:solidFill>
                <a:latin typeface="Roboto" panose="02000000000000000000" pitchFamily="2" charset="0"/>
                <a:ea typeface="Roboto" panose="02000000000000000000" pitchFamily="2" charset="0"/>
              </a:rPr>
              <a:t>Đánh giá tính an toàn và hiệu quả của stent xplosion (sản xuất tại Việt Nam) trong can thiệp mạch vành</a:t>
            </a:r>
            <a:r>
              <a:rPr lang="en-US" i="1" dirty="0">
                <a:solidFill>
                  <a:srgbClr val="FFFF00"/>
                </a:solidFill>
                <a:latin typeface="Roboto" panose="02000000000000000000" pitchFamily="2" charset="0"/>
                <a:ea typeface="Roboto" panose="02000000000000000000" pitchFamily="2" charset="0"/>
              </a:rPr>
              <a:t>; </a:t>
            </a:r>
            <a:r>
              <a:rPr lang="vi-VN" i="1" dirty="0">
                <a:solidFill>
                  <a:srgbClr val="FFFF00"/>
                </a:solidFill>
                <a:latin typeface="Roboto" panose="02000000000000000000" pitchFamily="2" charset="0"/>
                <a:ea typeface="Roboto" panose="02000000000000000000" pitchFamily="2" charset="0"/>
              </a:rPr>
              <a:t>Nghiên cứu ứng dụng kỹ thuật giải trình tự gen thế hệ mới trong khảo sát đột biến gen ở bệnh nhân ung thư đại trực tràng trẻ tuổi</a:t>
            </a:r>
            <a:r>
              <a:rPr lang="en-US" i="1" dirty="0">
                <a:solidFill>
                  <a:srgbClr val="FFFF00"/>
                </a:solidFill>
                <a:latin typeface="Roboto" panose="02000000000000000000" pitchFamily="2" charset="0"/>
                <a:ea typeface="Roboto" panose="02000000000000000000" pitchFamily="2" charset="0"/>
              </a:rPr>
              <a:t>; </a:t>
            </a:r>
            <a:r>
              <a:rPr lang="vi-VN" i="1" dirty="0">
                <a:solidFill>
                  <a:srgbClr val="FFFF00"/>
                </a:solidFill>
                <a:latin typeface="Roboto" panose="02000000000000000000" pitchFamily="2" charset="0"/>
                <a:ea typeface="Roboto" panose="02000000000000000000" pitchFamily="2" charset="0"/>
              </a:rPr>
              <a:t>Đề xuất được các thuật toán phân vùng não và các chất trong não từ ảnh MR não ba chiều để hỗ trợ chẩn đoán bệnh Alzheimer; Xây dựng được công thức của bài thuốc, chiết xuất và sử dụng trong điều trị bệnh nhân COVID-19 từ Sâm Thảo Can khương thang; Mạng lưới điều phối liên viện về hiến và ghép thận nhân đạo</a:t>
            </a:r>
          </a:p>
        </p:txBody>
      </p:sp>
    </p:spTree>
    <p:extLst>
      <p:ext uri="{BB962C8B-B14F-4D97-AF65-F5344CB8AC3E}">
        <p14:creationId xmlns:p14="http://schemas.microsoft.com/office/powerpoint/2010/main" val="342513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iên thể">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_61155215_TF22736411_Win32" id="{DDAA618A-8766-4D8D-90C4-448672216C18}" vid="{B376FF61-F541-4275-BD5B-49E2A27C76E4}"/>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Bản trình bày về sự kiện nổi tiếng trong lịch sử</Template>
  <TotalTime>389</TotalTime>
  <Words>2442</Words>
  <Application>Microsoft Office PowerPoint</Application>
  <PresentationFormat>Widescreen</PresentationFormat>
  <Paragraphs>83</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Roboto</vt:lpstr>
      <vt:lpstr>Wingdings</vt:lpstr>
      <vt:lpstr>Corbel</vt:lpstr>
      <vt:lpstr>Thiên thể</vt:lpstr>
      <vt:lpstr>NÂNG CAO HIỆU QUẢ HOẠT ĐỘNG NGHIÊN CỨU KHOA HỌC VÀ PHÁT TRIỂN CÔNG NGHỆ CỦA CÁC TRƯỜNG ĐẠI HỌC THÀNH VIÊN HỘI ĐỒNG HIỆU TRƯỞNG PHỤC VỤ PHÁT TRIỂN KINH TẾ XÃ HỘI THÀNH PHỐ HỒ CHÍ MINH</vt:lpstr>
      <vt:lpstr>PowerPoint Presentation</vt:lpstr>
      <vt:lpstr>Các trường đại học có vai trò như một trụ cột trong hệ thống đổi mới sáng tạo của Thành phố</vt:lpstr>
      <vt:lpstr>Hoạt động nghiên cứu khoa học và phát triển công nghệ của các trường đại học trực thuộc Hội đồng Hiệu trưởng</vt:lpstr>
      <vt:lpstr>Hoạt động nghiên cứu khoa học và phát triển công nghệ của các trường đại học trực thuộc Hội đồng Hiệu trưởng</vt:lpstr>
      <vt:lpstr>Nghiên cứu khoa học và phát triển công nghệ theo định hướng của Thành phố</vt:lpstr>
      <vt:lpstr>Chương trình Nghiên cứu phát triển, ứng dụng công nghệ phục vụ Đô thị thông minh và chuyển đổi số</vt:lpstr>
      <vt:lpstr>Chương trình Nghiên cứu phát triển, ứng dụng công nghệ công nghiệp</vt:lpstr>
      <vt:lpstr>Chương trình Nghiên cứu phát triển và ứng dụng công nghệ phục vụ bảo vệ và chăm sóc sức khoẻ</vt:lpstr>
      <vt:lpstr>Chương trình Nghiên cứu phát triển, ứng dụng nông nghiệp công nghệ cao</vt:lpstr>
      <vt:lpstr>Chương trình Nghiên cứu ứng dụng phục vụ quản lý và phát triển đô thị</vt:lpstr>
      <vt:lpstr>KẾT QUẢ CỦA CÁC NHIỆM VỤ KHOA HỌC VÀ CÔNG NGHỆ</vt:lpstr>
      <vt:lpstr>ĐÁNH GIÁ CHUNG</vt:lpstr>
      <vt:lpstr>HẠN CHẾ </vt:lpstr>
      <vt:lpstr>GIẢI PHÁP NÂNG CAO HIỆU QUẢ HOẠT ĐỘNG </vt:lpstr>
      <vt:lpstr>GIẢI PHÁP NÂNG CAO HIỆU QUẢ HOẠT ĐỘNG </vt:lpstr>
      <vt:lpstr>GIẢI PHÁP NÂNG CAO HIỆU QUẢ HOẠT ĐỘNG </vt:lpstr>
      <vt:lpstr>GIẢI PHÁP NÂNG CAO HIỆU QUẢ HOẠT ĐỘNG </vt:lpstr>
      <vt:lpstr>GIẢI PHÁP NÂNG CAO HIỆU QUẢ HOẠT ĐỘNG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NÂNG CAO HIỆU QUẢ HOẠT ĐỘNG NGHIÊN CỨU KHOA HỌC VÀ PHÁT TRIỂN CÔNG NGHỆ CỦA CÁC TRƯỜNG ĐẠI HỌC THÀNH VIÊN HỘI ĐỒNG HIỆU TRƯỞNG PHỤC VỤ PHÁT TRIỂN KINH TẾ XÃ HỘI THÀNH PHỐ HỒ CHÍ MINH</dc:title>
  <dc:creator>Bui Ngoc Tan</dc:creator>
  <cp:lastModifiedBy>michael</cp:lastModifiedBy>
  <cp:revision>4</cp:revision>
  <dcterms:created xsi:type="dcterms:W3CDTF">2023-09-15T03:44:42Z</dcterms:created>
  <dcterms:modified xsi:type="dcterms:W3CDTF">2023-09-15T11:26:50Z</dcterms:modified>
</cp:coreProperties>
</file>