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82" r:id="rId5"/>
    <p:sldId id="283" r:id="rId6"/>
    <p:sldId id="265" r:id="rId7"/>
    <p:sldId id="266" r:id="rId8"/>
    <p:sldId id="273" r:id="rId9"/>
    <p:sldId id="289" r:id="rId10"/>
    <p:sldId id="285" r:id="rId11"/>
    <p:sldId id="287" r:id="rId12"/>
    <p:sldId id="267" r:id="rId13"/>
    <p:sldId id="286" r:id="rId14"/>
    <p:sldId id="284" r:id="rId15"/>
    <p:sldId id="260" r:id="rId16"/>
    <p:sldId id="261" r:id="rId17"/>
    <p:sldId id="279"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Muli" panose="020B0604020202020204" charset="0"/>
      <p:regular r:id="rId24"/>
    </p:embeddedFont>
    <p:embeddedFont>
      <p:font typeface="Muli Semi-Bold" panose="020B0604020202020204" charset="0"/>
      <p:regular r:id="rId25"/>
    </p:embeddedFont>
    <p:embeddedFont>
      <p:font typeface="Tahoma" panose="020B0604030504040204" pitchFamily="34" charset="0"/>
      <p:regular r:id="rId26"/>
      <p:bold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3200"/>
    <a:srgbClr val="003A00"/>
    <a:srgbClr val="00C400"/>
    <a:srgbClr val="007E00"/>
    <a:srgbClr val="69FF69"/>
    <a:srgbClr val="006800"/>
    <a:srgbClr val="0048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7" autoAdjust="0"/>
    <p:restoredTop sz="95165" autoAdjust="0"/>
  </p:normalViewPr>
  <p:slideViewPr>
    <p:cSldViewPr>
      <p:cViewPr varScale="1">
        <p:scale>
          <a:sx n="70" d="100"/>
          <a:sy n="70" d="100"/>
        </p:scale>
        <p:origin x="8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19B5E-CF58-446F-BF49-C7E9629C1B26}" type="datetimeFigureOut">
              <a:rPr lang="vi-VN" smtClean="0"/>
              <a:t>02/08/2024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2E4A0-8B1D-4DA4-8D06-95F825F627D6}" type="slidenum">
              <a:rPr lang="vi-VN" smtClean="0"/>
              <a:t>‹#›</a:t>
            </a:fld>
            <a:endParaRPr lang="vi-VN"/>
          </a:p>
        </p:txBody>
      </p:sp>
    </p:spTree>
    <p:extLst>
      <p:ext uri="{BB962C8B-B14F-4D97-AF65-F5344CB8AC3E}">
        <p14:creationId xmlns:p14="http://schemas.microsoft.com/office/powerpoint/2010/main" val="373554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902E4A0-8B1D-4DA4-8D06-95F825F627D6}" type="slidenum">
              <a:rPr lang="vi-VN" smtClean="0"/>
              <a:t>1</a:t>
            </a:fld>
            <a:endParaRPr lang="vi-VN"/>
          </a:p>
        </p:txBody>
      </p:sp>
    </p:spTree>
    <p:extLst>
      <p:ext uri="{BB962C8B-B14F-4D97-AF65-F5344CB8AC3E}">
        <p14:creationId xmlns:p14="http://schemas.microsoft.com/office/powerpoint/2010/main" val="264978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902E4A0-8B1D-4DA4-8D06-95F825F627D6}" type="slidenum">
              <a:rPr lang="vi-VN" smtClean="0"/>
              <a:t>5</a:t>
            </a:fld>
            <a:endParaRPr lang="vi-VN"/>
          </a:p>
        </p:txBody>
      </p:sp>
    </p:spTree>
    <p:extLst>
      <p:ext uri="{BB962C8B-B14F-4D97-AF65-F5344CB8AC3E}">
        <p14:creationId xmlns:p14="http://schemas.microsoft.com/office/powerpoint/2010/main" val="325473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902E4A0-8B1D-4DA4-8D06-95F825F627D6}" type="slidenum">
              <a:rPr lang="vi-VN" smtClean="0"/>
              <a:t>7</a:t>
            </a:fld>
            <a:endParaRPr lang="vi-VN"/>
          </a:p>
        </p:txBody>
      </p:sp>
    </p:spTree>
    <p:extLst>
      <p:ext uri="{BB962C8B-B14F-4D97-AF65-F5344CB8AC3E}">
        <p14:creationId xmlns:p14="http://schemas.microsoft.com/office/powerpoint/2010/main" val="232626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sv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grpSp>
        <p:nvGrpSpPr>
          <p:cNvPr id="5" name="Group 5"/>
          <p:cNvGrpSpPr>
            <a:grpSpLocks noChangeAspect="1"/>
          </p:cNvGrpSpPr>
          <p:nvPr/>
        </p:nvGrpSpPr>
        <p:grpSpPr>
          <a:xfrm>
            <a:off x="9645897" y="-46067"/>
            <a:ext cx="8642103" cy="10333068"/>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solidFill>
              <a:srgbClr val="F6F6F6"/>
            </a:solidFill>
            <a:ln w="12700">
              <a:solidFill>
                <a:srgbClr val="000000"/>
              </a:solidFill>
            </a:ln>
          </p:spPr>
        </p:sp>
      </p:grpSp>
      <p:sp>
        <p:nvSpPr>
          <p:cNvPr id="12" name="TextBox 12"/>
          <p:cNvSpPr txBox="1"/>
          <p:nvPr/>
        </p:nvSpPr>
        <p:spPr>
          <a:xfrm>
            <a:off x="1905000" y="1321839"/>
            <a:ext cx="5520123" cy="492443"/>
          </a:xfrm>
          <a:prstGeom prst="rect">
            <a:avLst/>
          </a:prstGeom>
        </p:spPr>
        <p:txBody>
          <a:bodyPr wrap="square" lIns="0" tIns="0" rIns="0" bIns="0" rtlCol="0" anchor="t">
            <a:spAutoFit/>
          </a:bodyPr>
          <a:lstStyle/>
          <a:p>
            <a:pPr indent="254000" algn="ctr">
              <a:spcAft>
                <a:spcPts val="600"/>
              </a:spcAft>
            </a:pPr>
            <a:r>
              <a:rPr lang="vi-VN" sz="3200" b="1" dirty="0">
                <a:solidFill>
                  <a:srgbClr val="FF0000"/>
                </a:solidFill>
                <a:effectLst/>
                <a:latin typeface="Times New Roman" panose="02020603050405020304" pitchFamily="18" charset="0"/>
                <a:ea typeface="Times New Roman" panose="02020603050405020304" pitchFamily="18" charset="0"/>
              </a:rPr>
              <a:t>BÁO CÁO</a:t>
            </a:r>
            <a:r>
              <a:rPr lang="en-US" sz="3200" b="1" dirty="0">
                <a:solidFill>
                  <a:srgbClr val="FF0000"/>
                </a:solidFill>
                <a:effectLst/>
                <a:latin typeface="Times New Roman" panose="02020603050405020304" pitchFamily="18" charset="0"/>
                <a:ea typeface="Times New Roman" panose="02020603050405020304" pitchFamily="18" charset="0"/>
              </a:rPr>
              <a:t> THAM LUẬN</a:t>
            </a:r>
            <a:endParaRPr lang="vi-VN" sz="3200" dirty="0">
              <a:solidFill>
                <a:srgbClr val="FF0000"/>
              </a:solidFill>
              <a:effectLst/>
              <a:latin typeface="Times New Roman" panose="02020603050405020304" pitchFamily="18" charset="0"/>
              <a:ea typeface="Times New Roman" panose="02020603050405020304" pitchFamily="18" charset="0"/>
            </a:endParaRPr>
          </a:p>
        </p:txBody>
      </p:sp>
      <p:sp>
        <p:nvSpPr>
          <p:cNvPr id="13" name="TextBox 13"/>
          <p:cNvSpPr txBox="1"/>
          <p:nvPr/>
        </p:nvSpPr>
        <p:spPr>
          <a:xfrm>
            <a:off x="34311" y="2149352"/>
            <a:ext cx="9819779" cy="1851148"/>
          </a:xfrm>
          <a:prstGeom prst="rect">
            <a:avLst/>
          </a:prstGeom>
        </p:spPr>
        <p:txBody>
          <a:bodyPr wrap="square" lIns="0" tIns="0" rIns="0" bIns="0" rtlCol="0" anchor="t">
            <a:spAutoFit/>
          </a:bodyPr>
          <a:lstStyle/>
          <a:p>
            <a:pPr algn="ctr">
              <a:lnSpc>
                <a:spcPct val="150000"/>
              </a:lnSpc>
            </a:pP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Một</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giải</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pháp</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triển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khai</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thực</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kế</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hoạch</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a:t>
            </a:r>
          </a:p>
          <a:p>
            <a:pPr algn="ctr">
              <a:lnSpc>
                <a:spcPct val="150000"/>
              </a:lnSpc>
            </a:pP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tổ</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chức</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đánh</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giá</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công</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đơn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cấp</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quận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trên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bàn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quận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Tân</a:t>
            </a:r>
            <a:r>
              <a:rPr lang="en-US" sz="28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Phú</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sym typeface="Muli"/>
            </a:endParaRPr>
          </a:p>
        </p:txBody>
      </p:sp>
      <p:sp>
        <p:nvSpPr>
          <p:cNvPr id="33" name="TextBox 32">
            <a:extLst>
              <a:ext uri="{FF2B5EF4-FFF2-40B4-BE49-F238E27FC236}">
                <a16:creationId xmlns:a16="http://schemas.microsoft.com/office/drawing/2014/main" id="{6C921AAD-28E9-4AF9-AB67-F49F2CA194C6}"/>
              </a:ext>
            </a:extLst>
          </p:cNvPr>
          <p:cNvSpPr txBox="1"/>
          <p:nvPr/>
        </p:nvSpPr>
        <p:spPr>
          <a:xfrm>
            <a:off x="181506" y="142409"/>
            <a:ext cx="9151494" cy="831318"/>
          </a:xfrm>
          <a:prstGeom prst="rect">
            <a:avLst/>
          </a:prstGeom>
          <a:noFill/>
        </p:spPr>
        <p:txBody>
          <a:bodyPr wrap="square">
            <a:spAutoFit/>
          </a:bodyPr>
          <a:lstStyle/>
          <a:p>
            <a:pPr algn="ctr">
              <a:lnSpc>
                <a:spcPct val="107000"/>
              </a:lnSpc>
              <a:spcAft>
                <a:spcPts val="800"/>
              </a:spcAft>
            </a:pPr>
            <a:r>
              <a:rPr lang="vi-VN" sz="2000" dirty="0">
                <a:solidFill>
                  <a:schemeClr val="accent5">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UBND QUẬN TÂN PHÚ</a:t>
            </a:r>
          </a:p>
          <a:p>
            <a:pPr algn="ctr">
              <a:lnSpc>
                <a:spcPct val="107000"/>
              </a:lnSpc>
              <a:spcAft>
                <a:spcPts val="800"/>
              </a:spcAft>
            </a:pPr>
            <a:r>
              <a:rPr lang="vi-VN" sz="2000" b="1" dirty="0">
                <a:solidFill>
                  <a:schemeClr val="accent5">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PHÒNG GIÁO DỤC VÀ ĐÀO TẠO</a:t>
            </a:r>
            <a:endParaRPr lang="vi-VN" sz="2000" dirty="0">
              <a:solidFill>
                <a:schemeClr val="accent5">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7448757-5B2F-4674-9695-2FDCBA528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3581"/>
            <a:ext cx="838200" cy="1005840"/>
          </a:xfrm>
          <a:prstGeom prst="rect">
            <a:avLst/>
          </a:prstGeom>
        </p:spPr>
      </p:pic>
      <p:pic>
        <p:nvPicPr>
          <p:cNvPr id="4" name="Picture 3">
            <a:extLst>
              <a:ext uri="{FF2B5EF4-FFF2-40B4-BE49-F238E27FC236}">
                <a16:creationId xmlns:a16="http://schemas.microsoft.com/office/drawing/2014/main" id="{14331126-F6A0-4BD5-B86A-BAB9B492E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4090" y="-1"/>
            <a:ext cx="8772303" cy="65792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EF32038B-4593-4266-95F1-421360B2CD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0" y="4583167"/>
            <a:ext cx="7499815" cy="5624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1" name="Group 30">
            <a:extLst>
              <a:ext uri="{FF2B5EF4-FFF2-40B4-BE49-F238E27FC236}">
                <a16:creationId xmlns:a16="http://schemas.microsoft.com/office/drawing/2014/main" id="{3CE79733-0F37-4BDA-9E4A-958840F9509E}"/>
              </a:ext>
            </a:extLst>
          </p:cNvPr>
          <p:cNvGrpSpPr/>
          <p:nvPr/>
        </p:nvGrpSpPr>
        <p:grpSpPr>
          <a:xfrm>
            <a:off x="10287000" y="7107684"/>
            <a:ext cx="7614513" cy="2650859"/>
            <a:chOff x="10058401" y="7521841"/>
            <a:chExt cx="6459224" cy="2650859"/>
          </a:xfrm>
          <a:effectLst>
            <a:glow rad="139700">
              <a:schemeClr val="accent1">
                <a:satMod val="175000"/>
                <a:alpha val="40000"/>
              </a:schemeClr>
            </a:glow>
          </a:effectLst>
        </p:grpSpPr>
        <p:sp>
          <p:nvSpPr>
            <p:cNvPr id="23" name="Freeform: Shape 22">
              <a:extLst>
                <a:ext uri="{FF2B5EF4-FFF2-40B4-BE49-F238E27FC236}">
                  <a16:creationId xmlns:a16="http://schemas.microsoft.com/office/drawing/2014/main" id="{09AE3FE4-F1B0-4FE8-A634-5D617EA2B724}"/>
                </a:ext>
              </a:extLst>
            </p:cNvPr>
            <p:cNvSpPr/>
            <p:nvPr/>
          </p:nvSpPr>
          <p:spPr>
            <a:xfrm>
              <a:off x="10058401" y="7749032"/>
              <a:ext cx="1378023" cy="2395466"/>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6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4" name="Freeform: Shape 23">
              <a:extLst>
                <a:ext uri="{FF2B5EF4-FFF2-40B4-BE49-F238E27FC236}">
                  <a16:creationId xmlns:a16="http://schemas.microsoft.com/office/drawing/2014/main" id="{129345A7-E53C-4228-9209-9D30A752BEDA}"/>
                </a:ext>
              </a:extLst>
            </p:cNvPr>
            <p:cNvSpPr/>
            <p:nvPr/>
          </p:nvSpPr>
          <p:spPr>
            <a:xfrm rot="10800000">
              <a:off x="11033561" y="7521841"/>
              <a:ext cx="1378023" cy="2395466"/>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7E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Freeform: Shape 24">
              <a:extLst>
                <a:ext uri="{FF2B5EF4-FFF2-40B4-BE49-F238E27FC236}">
                  <a16:creationId xmlns:a16="http://schemas.microsoft.com/office/drawing/2014/main" id="{DB7CD228-7360-4604-B0FD-A154CE5A3ED7}"/>
                </a:ext>
              </a:extLst>
            </p:cNvPr>
            <p:cNvSpPr/>
            <p:nvPr/>
          </p:nvSpPr>
          <p:spPr>
            <a:xfrm>
              <a:off x="12295876" y="7777234"/>
              <a:ext cx="1378023" cy="2395466"/>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6" name="Freeform: Shape 25">
              <a:extLst>
                <a:ext uri="{FF2B5EF4-FFF2-40B4-BE49-F238E27FC236}">
                  <a16:creationId xmlns:a16="http://schemas.microsoft.com/office/drawing/2014/main" id="{06B09B75-006B-4F28-88E2-BEE54152D5A9}"/>
                </a:ext>
              </a:extLst>
            </p:cNvPr>
            <p:cNvSpPr/>
            <p:nvPr/>
          </p:nvSpPr>
          <p:spPr>
            <a:xfrm rot="10800000">
              <a:off x="13362824" y="7674904"/>
              <a:ext cx="949916" cy="1651272"/>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7" name="Freeform: Shape 26">
              <a:extLst>
                <a:ext uri="{FF2B5EF4-FFF2-40B4-BE49-F238E27FC236}">
                  <a16:creationId xmlns:a16="http://schemas.microsoft.com/office/drawing/2014/main" id="{860A92CF-757D-409C-AFB5-9170F4B00E8B}"/>
                </a:ext>
              </a:extLst>
            </p:cNvPr>
            <p:cNvSpPr/>
            <p:nvPr/>
          </p:nvSpPr>
          <p:spPr>
            <a:xfrm>
              <a:off x="14243676" y="8130012"/>
              <a:ext cx="949916" cy="1651272"/>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9" name="Freeform: Shape 28">
              <a:extLst>
                <a:ext uri="{FF2B5EF4-FFF2-40B4-BE49-F238E27FC236}">
                  <a16:creationId xmlns:a16="http://schemas.microsoft.com/office/drawing/2014/main" id="{0F4DBDD1-AB43-4644-86D4-40B12ABBDC31}"/>
                </a:ext>
              </a:extLst>
            </p:cNvPr>
            <p:cNvSpPr/>
            <p:nvPr/>
          </p:nvSpPr>
          <p:spPr>
            <a:xfrm rot="10800000">
              <a:off x="15064370" y="7932493"/>
              <a:ext cx="687752" cy="1136094"/>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0" name="Freeform: Shape 29">
              <a:extLst>
                <a:ext uri="{FF2B5EF4-FFF2-40B4-BE49-F238E27FC236}">
                  <a16:creationId xmlns:a16="http://schemas.microsoft.com/office/drawing/2014/main" id="{8981F30B-E40B-4AB9-8A88-40038C6104B6}"/>
                </a:ext>
              </a:extLst>
            </p:cNvPr>
            <p:cNvSpPr/>
            <p:nvPr/>
          </p:nvSpPr>
          <p:spPr>
            <a:xfrm>
              <a:off x="15829873" y="8378718"/>
              <a:ext cx="687752" cy="1136094"/>
            </a:xfrm>
            <a:custGeom>
              <a:avLst/>
              <a:gdLst>
                <a:gd name="connsiteX0" fmla="*/ 534884 w 1378023"/>
                <a:gd name="connsiteY0" fmla="*/ 0 h 2395466"/>
                <a:gd name="connsiteX1" fmla="*/ 581109 w 1378023"/>
                <a:gd name="connsiteY1" fmla="*/ 0 h 2395466"/>
                <a:gd name="connsiteX2" fmla="*/ 1378023 w 1378023"/>
                <a:gd name="connsiteY2" fmla="*/ 2395466 h 2395466"/>
                <a:gd name="connsiteX3" fmla="*/ 0 w 1378023"/>
                <a:gd name="connsiteY3" fmla="*/ 2395466 h 2395466"/>
              </a:gdLst>
              <a:ahLst/>
              <a:cxnLst>
                <a:cxn ang="0">
                  <a:pos x="connsiteX0" y="connsiteY0"/>
                </a:cxn>
                <a:cxn ang="0">
                  <a:pos x="connsiteX1" y="connsiteY1"/>
                </a:cxn>
                <a:cxn ang="0">
                  <a:pos x="connsiteX2" y="connsiteY2"/>
                </a:cxn>
                <a:cxn ang="0">
                  <a:pos x="connsiteX3" y="connsiteY3"/>
                </a:cxn>
              </a:cxnLst>
              <a:rect l="l" t="t" r="r" b="b"/>
              <a:pathLst>
                <a:path w="1378023" h="2395466">
                  <a:moveTo>
                    <a:pt x="534884" y="0"/>
                  </a:moveTo>
                  <a:lnTo>
                    <a:pt x="581109" y="0"/>
                  </a:lnTo>
                  <a:lnTo>
                    <a:pt x="1378023" y="2395466"/>
                  </a:lnTo>
                  <a:lnTo>
                    <a:pt x="0" y="2395466"/>
                  </a:lnTo>
                  <a:close/>
                </a:path>
              </a:pathLst>
            </a:custGeom>
            <a:solidFill>
              <a:srgbClr val="69FF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cxnSp>
        <p:nvCxnSpPr>
          <p:cNvPr id="10" name="Straight Connector 9">
            <a:extLst>
              <a:ext uri="{FF2B5EF4-FFF2-40B4-BE49-F238E27FC236}">
                <a16:creationId xmlns:a16="http://schemas.microsoft.com/office/drawing/2014/main" id="{BF1CE66E-8E6F-4673-A57E-570022D4BE2A}"/>
              </a:ext>
            </a:extLst>
          </p:cNvPr>
          <p:cNvCxnSpPr/>
          <p:nvPr/>
        </p:nvCxnSpPr>
        <p:spPr>
          <a:xfrm>
            <a:off x="4038600" y="1068456"/>
            <a:ext cx="152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8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300" fill="hold"/>
                                        <p:tgtEl>
                                          <p:spTgt spid="12"/>
                                        </p:tgtEl>
                                        <p:attrNameLst>
                                          <p:attrName>ppt_w</p:attrName>
                                        </p:attrNameLst>
                                      </p:cBhvr>
                                      <p:tavLst>
                                        <p:tav tm="0">
                                          <p:val>
                                            <p:fltVal val="0"/>
                                          </p:val>
                                        </p:tav>
                                        <p:tav tm="100000">
                                          <p:val>
                                            <p:strVal val="#ppt_w"/>
                                          </p:val>
                                        </p:tav>
                                      </p:tavLst>
                                    </p:anim>
                                    <p:anim calcmode="lin" valueType="num">
                                      <p:cBhvr>
                                        <p:cTn id="17" dur="300" fill="hold"/>
                                        <p:tgtEl>
                                          <p:spTgt spid="12"/>
                                        </p:tgtEl>
                                        <p:attrNameLst>
                                          <p:attrName>ppt_h</p:attrName>
                                        </p:attrNameLst>
                                      </p:cBhvr>
                                      <p:tavLst>
                                        <p:tav tm="0">
                                          <p:val>
                                            <p:fltVal val="0"/>
                                          </p:val>
                                        </p:tav>
                                        <p:tav tm="100000">
                                          <p:val>
                                            <p:strVal val="#ppt_h"/>
                                          </p:val>
                                        </p:tav>
                                      </p:tavLst>
                                    </p:anim>
                                    <p:animEffect transition="in" filter="fade">
                                      <p:cBhvr>
                                        <p:cTn id="18" dur="300"/>
                                        <p:tgtEl>
                                          <p:spTgt spid="12"/>
                                        </p:tgtEl>
                                      </p:cBhvr>
                                    </p:animEffect>
                                  </p:childTnLst>
                                </p:cTn>
                              </p:par>
                            </p:childTnLst>
                          </p:cTn>
                        </p:par>
                        <p:par>
                          <p:cTn id="19" fill="hold">
                            <p:stCondLst>
                              <p:cond delay="160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100"/>
                            </p:stCondLst>
                            <p:childTnLst>
                              <p:par>
                                <p:cTn id="24" presetID="18" presetClass="entr" presetSubtype="3"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upRight)">
                                      <p:cBhvr>
                                        <p:cTn id="26" dur="500"/>
                                        <p:tgtEl>
                                          <p:spTgt spid="8"/>
                                        </p:tgtEl>
                                      </p:cBhvr>
                                    </p:animEffect>
                                  </p:childTnLst>
                                </p:cTn>
                              </p:par>
                              <p:par>
                                <p:cTn id="27" presetID="18" presetClass="entr" presetSubtype="12"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strips(downLeft)">
                                      <p:cBhvr>
                                        <p:cTn id="29" dur="500"/>
                                        <p:tgtEl>
                                          <p:spTgt spid="4"/>
                                        </p:tgtEl>
                                      </p:cBhvr>
                                    </p:animEffect>
                                  </p:childTnLst>
                                </p:cTn>
                              </p:par>
                            </p:childTnLst>
                          </p:cTn>
                        </p:par>
                        <p:par>
                          <p:cTn id="30" fill="hold">
                            <p:stCondLst>
                              <p:cond delay="26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3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18E60-AE9A-4B04-8D6D-2306D0BF7B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26" t="5010" b="22783"/>
          <a:stretch/>
        </p:blipFill>
        <p:spPr>
          <a:xfrm>
            <a:off x="9753600" y="-20515"/>
            <a:ext cx="8949281" cy="10307515"/>
          </a:xfrm>
          <a:prstGeom prst="rect">
            <a:avLst/>
          </a:prstGeom>
        </p:spPr>
      </p:pic>
      <p:pic>
        <p:nvPicPr>
          <p:cNvPr id="5" name="Picture 4">
            <a:extLst>
              <a:ext uri="{FF2B5EF4-FFF2-40B4-BE49-F238E27FC236}">
                <a16:creationId xmlns:a16="http://schemas.microsoft.com/office/drawing/2014/main" id="{BE768FFE-1D74-42EE-8A8B-1CD166825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2" r="6993" b="28787"/>
          <a:stretch/>
        </p:blipFill>
        <p:spPr>
          <a:xfrm>
            <a:off x="-609600" y="-41030"/>
            <a:ext cx="10134600" cy="10328030"/>
          </a:xfrm>
          <a:prstGeom prst="rect">
            <a:avLst/>
          </a:prstGeom>
        </p:spPr>
      </p:pic>
      <p:cxnSp>
        <p:nvCxnSpPr>
          <p:cNvPr id="9" name="Straight Connector 8">
            <a:extLst>
              <a:ext uri="{FF2B5EF4-FFF2-40B4-BE49-F238E27FC236}">
                <a16:creationId xmlns:a16="http://schemas.microsoft.com/office/drawing/2014/main" id="{AF4D6472-8C0B-4FDC-8144-08549265C6B6}"/>
              </a:ext>
            </a:extLst>
          </p:cNvPr>
          <p:cNvCxnSpPr/>
          <p:nvPr/>
        </p:nvCxnSpPr>
        <p:spPr>
          <a:xfrm>
            <a:off x="4457700" y="1866900"/>
            <a:ext cx="1409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21F267F-E6BF-4757-BA9E-9896B04B347E}"/>
              </a:ext>
            </a:extLst>
          </p:cNvPr>
          <p:cNvCxnSpPr>
            <a:cxnSpLocks/>
          </p:cNvCxnSpPr>
          <p:nvPr/>
        </p:nvCxnSpPr>
        <p:spPr>
          <a:xfrm>
            <a:off x="2514600" y="2171700"/>
            <a:ext cx="16764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A4FC30B6-FB78-4B0F-A24F-13EE89D15673}"/>
              </a:ext>
            </a:extLst>
          </p:cNvPr>
          <p:cNvCxnSpPr>
            <a:cxnSpLocks/>
          </p:cNvCxnSpPr>
          <p:nvPr/>
        </p:nvCxnSpPr>
        <p:spPr>
          <a:xfrm>
            <a:off x="3486150" y="2476500"/>
            <a:ext cx="26098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15" name="Picture 14">
            <a:extLst>
              <a:ext uri="{FF2B5EF4-FFF2-40B4-BE49-F238E27FC236}">
                <a16:creationId xmlns:a16="http://schemas.microsoft.com/office/drawing/2014/main" id="{BE48FE7A-626E-4388-BC10-055F6FDA59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34" t="58280" r="3900" b="15186"/>
          <a:stretch/>
        </p:blipFill>
        <p:spPr>
          <a:xfrm>
            <a:off x="3486150" y="3924302"/>
            <a:ext cx="11843953" cy="5237868"/>
          </a:xfrm>
          <a:prstGeom prst="rect">
            <a:avLst/>
          </a:prstGeom>
          <a:ln>
            <a:noFill/>
          </a:ln>
          <a:effectLst>
            <a:outerShdw blurRad="292100" dist="139700" dir="2700000" algn="tl" rotWithShape="0">
              <a:srgbClr val="333333">
                <a:alpha val="65000"/>
              </a:srgbClr>
            </a:outerShdw>
          </a:effectLst>
        </p:spPr>
      </p:pic>
      <p:cxnSp>
        <p:nvCxnSpPr>
          <p:cNvPr id="16" name="Straight Connector 15">
            <a:extLst>
              <a:ext uri="{FF2B5EF4-FFF2-40B4-BE49-F238E27FC236}">
                <a16:creationId xmlns:a16="http://schemas.microsoft.com/office/drawing/2014/main" id="{2C1F19AA-DF7A-4AC0-B80B-8F4FC134CA3B}"/>
              </a:ext>
            </a:extLst>
          </p:cNvPr>
          <p:cNvCxnSpPr>
            <a:cxnSpLocks/>
          </p:cNvCxnSpPr>
          <p:nvPr/>
        </p:nvCxnSpPr>
        <p:spPr>
          <a:xfrm>
            <a:off x="14097000" y="5981700"/>
            <a:ext cx="4953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F8F600E9-A455-4182-89C9-90DB52D3C61D}"/>
              </a:ext>
            </a:extLst>
          </p:cNvPr>
          <p:cNvCxnSpPr>
            <a:cxnSpLocks/>
          </p:cNvCxnSpPr>
          <p:nvPr/>
        </p:nvCxnSpPr>
        <p:spPr>
          <a:xfrm>
            <a:off x="3924300" y="6362700"/>
            <a:ext cx="99441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6482CF43-A1F6-4404-8B13-ED3ECA83DD8D}"/>
              </a:ext>
            </a:extLst>
          </p:cNvPr>
          <p:cNvCxnSpPr>
            <a:cxnSpLocks/>
          </p:cNvCxnSpPr>
          <p:nvPr/>
        </p:nvCxnSpPr>
        <p:spPr>
          <a:xfrm>
            <a:off x="5105400" y="4381500"/>
            <a:ext cx="4648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719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2500"/>
                            </p:stCondLst>
                            <p:childTnLst>
                              <p:par>
                                <p:cTn id="27" presetID="53" presetClass="entr" presetSubtype="528" fill="hold" nodeType="afterEffect">
                                  <p:stCondLst>
                                    <p:cond delay="600"/>
                                  </p:stCondLst>
                                  <p:childTnLst>
                                    <p:set>
                                      <p:cBhvr>
                                        <p:cTn id="28" dur="1" fill="hold">
                                          <p:stCondLst>
                                            <p:cond delay="0"/>
                                          </p:stCondLst>
                                        </p:cTn>
                                        <p:tgtEl>
                                          <p:spTgt spid="15"/>
                                        </p:tgtEl>
                                        <p:attrNameLst>
                                          <p:attrName>style.visibility</p:attrName>
                                        </p:attrNameLst>
                                      </p:cBhvr>
                                      <p:to>
                                        <p:strVal val="visible"/>
                                      </p:to>
                                    </p:set>
                                    <p:anim calcmode="lin" valueType="num">
                                      <p:cBhvr>
                                        <p:cTn id="29" dur="800" fill="hold"/>
                                        <p:tgtEl>
                                          <p:spTgt spid="15"/>
                                        </p:tgtEl>
                                        <p:attrNameLst>
                                          <p:attrName>ppt_w</p:attrName>
                                        </p:attrNameLst>
                                      </p:cBhvr>
                                      <p:tavLst>
                                        <p:tav tm="0">
                                          <p:val>
                                            <p:fltVal val="0"/>
                                          </p:val>
                                        </p:tav>
                                        <p:tav tm="100000">
                                          <p:val>
                                            <p:strVal val="#ppt_w"/>
                                          </p:val>
                                        </p:tav>
                                      </p:tavLst>
                                    </p:anim>
                                    <p:anim calcmode="lin" valueType="num">
                                      <p:cBhvr>
                                        <p:cTn id="30" dur="800" fill="hold"/>
                                        <p:tgtEl>
                                          <p:spTgt spid="15"/>
                                        </p:tgtEl>
                                        <p:attrNameLst>
                                          <p:attrName>ppt_h</p:attrName>
                                        </p:attrNameLst>
                                      </p:cBhvr>
                                      <p:tavLst>
                                        <p:tav tm="0">
                                          <p:val>
                                            <p:fltVal val="0"/>
                                          </p:val>
                                        </p:tav>
                                        <p:tav tm="100000">
                                          <p:val>
                                            <p:strVal val="#ppt_h"/>
                                          </p:val>
                                        </p:tav>
                                      </p:tavLst>
                                    </p:anim>
                                    <p:animEffect transition="in" filter="fade">
                                      <p:cBhvr>
                                        <p:cTn id="31" dur="800"/>
                                        <p:tgtEl>
                                          <p:spTgt spid="15"/>
                                        </p:tgtEl>
                                      </p:cBhvr>
                                    </p:animEffect>
                                    <p:anim calcmode="lin" valueType="num">
                                      <p:cBhvr>
                                        <p:cTn id="32" dur="800" fill="hold"/>
                                        <p:tgtEl>
                                          <p:spTgt spid="15"/>
                                        </p:tgtEl>
                                        <p:attrNameLst>
                                          <p:attrName>ppt_x</p:attrName>
                                        </p:attrNameLst>
                                      </p:cBhvr>
                                      <p:tavLst>
                                        <p:tav tm="0">
                                          <p:val>
                                            <p:fltVal val="0.5"/>
                                          </p:val>
                                        </p:tav>
                                        <p:tav tm="100000">
                                          <p:val>
                                            <p:strVal val="#ppt_x"/>
                                          </p:val>
                                        </p:tav>
                                      </p:tavLst>
                                    </p:anim>
                                    <p:anim calcmode="lin" valueType="num">
                                      <p:cBhvr>
                                        <p:cTn id="33" dur="800" fill="hold"/>
                                        <p:tgtEl>
                                          <p:spTgt spid="15"/>
                                        </p:tgtEl>
                                        <p:attrNameLst>
                                          <p:attrName>ppt_y</p:attrName>
                                        </p:attrNameLst>
                                      </p:cBhvr>
                                      <p:tavLst>
                                        <p:tav tm="0">
                                          <p:val>
                                            <p:fltVal val="0.5"/>
                                          </p:val>
                                        </p:tav>
                                        <p:tav tm="100000">
                                          <p:val>
                                            <p:strVal val="#ppt_y"/>
                                          </p:val>
                                        </p:tav>
                                      </p:tavLst>
                                    </p:anim>
                                  </p:childTnLst>
                                </p:cTn>
                              </p:par>
                            </p:childTnLst>
                          </p:cTn>
                        </p:par>
                        <p:par>
                          <p:cTn id="34" fill="hold">
                            <p:stCondLst>
                              <p:cond delay="39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4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900"/>
                            </p:stCondLst>
                            <p:childTnLst>
                              <p:par>
                                <p:cTn id="43" presetID="22" presetClass="entr" presetSubtype="8"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26D80E-E195-4D08-87E7-1B59CB3D2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80" y="15240"/>
            <a:ext cx="9875520" cy="13985320"/>
          </a:xfrm>
          <a:prstGeom prst="rect">
            <a:avLst/>
          </a:prstGeom>
        </p:spPr>
      </p:pic>
      <p:pic>
        <p:nvPicPr>
          <p:cNvPr id="8" name="Picture 7">
            <a:extLst>
              <a:ext uri="{FF2B5EF4-FFF2-40B4-BE49-F238E27FC236}">
                <a16:creationId xmlns:a16="http://schemas.microsoft.com/office/drawing/2014/main" id="{E7587AF0-A16A-4505-8723-02A6AA865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
            <a:ext cx="10670021" cy="15110460"/>
          </a:xfrm>
          <a:prstGeom prst="rect">
            <a:avLst/>
          </a:prstGeom>
        </p:spPr>
      </p:pic>
      <p:cxnSp>
        <p:nvCxnSpPr>
          <p:cNvPr id="12" name="Straight Connector 11">
            <a:extLst>
              <a:ext uri="{FF2B5EF4-FFF2-40B4-BE49-F238E27FC236}">
                <a16:creationId xmlns:a16="http://schemas.microsoft.com/office/drawing/2014/main" id="{89CB58C7-AAE7-4C5C-80E5-771E22B58FD4}"/>
              </a:ext>
            </a:extLst>
          </p:cNvPr>
          <p:cNvCxnSpPr/>
          <p:nvPr/>
        </p:nvCxnSpPr>
        <p:spPr>
          <a:xfrm>
            <a:off x="4648200" y="2781300"/>
            <a:ext cx="1600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A449EFCC-1121-4C12-94D6-E5BE7105C877}"/>
              </a:ext>
            </a:extLst>
          </p:cNvPr>
          <p:cNvCxnSpPr>
            <a:cxnSpLocks/>
          </p:cNvCxnSpPr>
          <p:nvPr/>
        </p:nvCxnSpPr>
        <p:spPr>
          <a:xfrm>
            <a:off x="2286000" y="3086100"/>
            <a:ext cx="2667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9575BEDE-51B8-4F62-92B7-1F2229C9B2C3}"/>
              </a:ext>
            </a:extLst>
          </p:cNvPr>
          <p:cNvCxnSpPr>
            <a:cxnSpLocks/>
          </p:cNvCxnSpPr>
          <p:nvPr/>
        </p:nvCxnSpPr>
        <p:spPr>
          <a:xfrm>
            <a:off x="2209800" y="3390900"/>
            <a:ext cx="533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6" name="Picture 5">
            <a:extLst>
              <a:ext uri="{FF2B5EF4-FFF2-40B4-BE49-F238E27FC236}">
                <a16:creationId xmlns:a16="http://schemas.microsoft.com/office/drawing/2014/main" id="{03971BBC-7B13-43F0-8B0C-56A48FD3C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508" y="9643"/>
            <a:ext cx="10458743" cy="14811257"/>
          </a:xfrm>
          <a:prstGeom prst="rect">
            <a:avLst/>
          </a:prstGeom>
        </p:spPr>
      </p:pic>
      <p:sp>
        <p:nvSpPr>
          <p:cNvPr id="17" name="Rectangle 16">
            <a:extLst>
              <a:ext uri="{FF2B5EF4-FFF2-40B4-BE49-F238E27FC236}">
                <a16:creationId xmlns:a16="http://schemas.microsoft.com/office/drawing/2014/main" id="{71198952-738B-49D3-9FBB-BBB64C801467}"/>
              </a:ext>
            </a:extLst>
          </p:cNvPr>
          <p:cNvSpPr/>
          <p:nvPr/>
        </p:nvSpPr>
        <p:spPr>
          <a:xfrm>
            <a:off x="6248400" y="2324100"/>
            <a:ext cx="7086602" cy="137160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73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000"/>
                                        <p:tgtEl>
                                          <p:spTgt spid="15"/>
                                        </p:tgtEl>
                                      </p:cBhvr>
                                    </p:animEffect>
                                  </p:childTnLst>
                                </p:cTn>
                              </p:par>
                            </p:childTnLst>
                          </p:cTn>
                        </p:par>
                        <p:par>
                          <p:cTn id="25" fill="hold">
                            <p:stCondLst>
                              <p:cond delay="2500"/>
                            </p:stCondLst>
                            <p:childTnLst>
                              <p:par>
                                <p:cTn id="26" presetID="53" presetClass="entr" presetSubtype="16" fill="hold" nodeType="afterEffect">
                                  <p:stCondLst>
                                    <p:cond delay="70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par>
                          <p:cTn id="31" fill="hold">
                            <p:stCondLst>
                              <p:cond delay="3700"/>
                            </p:stCondLst>
                            <p:childTnLst>
                              <p:par>
                                <p:cTn id="32" presetID="21" presetClass="entr" presetSubtype="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par>
                          <p:cTn id="35" fill="hold">
                            <p:stCondLst>
                              <p:cond delay="5700"/>
                            </p:stCondLst>
                            <p:childTnLst>
                              <p:par>
                                <p:cTn id="36" presetID="21" presetClass="emph" presetSubtype="0" repeatCount="4000" fill="hold" grpId="1" nodeType="afterEffect">
                                  <p:stCondLst>
                                    <p:cond delay="0"/>
                                  </p:stCondLst>
                                  <p:childTnLst>
                                    <p:animClr clrSpc="hsl" dir="cw">
                                      <p:cBhvr override="childStyle">
                                        <p:cTn id="37" dur="500" fill="hold"/>
                                        <p:tgtEl>
                                          <p:spTgt spid="17"/>
                                        </p:tgtEl>
                                        <p:attrNameLst>
                                          <p:attrName>style.color</p:attrName>
                                        </p:attrNameLst>
                                      </p:cBhvr>
                                      <p:by>
                                        <p:hsl h="7200000" s="0" l="0"/>
                                      </p:by>
                                    </p:animClr>
                                    <p:animClr clrSpc="hsl" dir="cw">
                                      <p:cBhvr>
                                        <p:cTn id="38" dur="500" fill="hold"/>
                                        <p:tgtEl>
                                          <p:spTgt spid="17"/>
                                        </p:tgtEl>
                                        <p:attrNameLst>
                                          <p:attrName>fillcolor</p:attrName>
                                        </p:attrNameLst>
                                      </p:cBhvr>
                                      <p:by>
                                        <p:hsl h="7200000" s="0" l="0"/>
                                      </p:by>
                                    </p:animClr>
                                    <p:animClr clrSpc="hsl" dir="cw">
                                      <p:cBhvr>
                                        <p:cTn id="39" dur="500" fill="hold"/>
                                        <p:tgtEl>
                                          <p:spTgt spid="17"/>
                                        </p:tgtEl>
                                        <p:attrNameLst>
                                          <p:attrName>stroke.color</p:attrName>
                                        </p:attrNameLst>
                                      </p:cBhvr>
                                      <p:by>
                                        <p:hsl h="7200000" s="0" l="0"/>
                                      </p:by>
                                    </p:animClr>
                                    <p:set>
                                      <p:cBhvr>
                                        <p:cTn id="40"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A506557-6A3C-4B5B-8FAC-1237840D6A71}"/>
              </a:ext>
            </a:extLst>
          </p:cNvPr>
          <p:cNvGrpSpPr/>
          <p:nvPr/>
        </p:nvGrpSpPr>
        <p:grpSpPr>
          <a:xfrm>
            <a:off x="139976" y="51179"/>
            <a:ext cx="1397812" cy="945228"/>
            <a:chOff x="4301823" y="1815231"/>
            <a:chExt cx="1397812" cy="945228"/>
          </a:xfrm>
        </p:grpSpPr>
        <p:grpSp>
          <p:nvGrpSpPr>
            <p:cNvPr id="12" name="Group 12"/>
            <p:cNvGrpSpPr>
              <a:grpSpLocks noChangeAspect="1"/>
            </p:cNvGrpSpPr>
            <p:nvPr/>
          </p:nvGrpSpPr>
          <p:grpSpPr>
            <a:xfrm rot="-10800000">
              <a:off x="4301823" y="1815231"/>
              <a:ext cx="1397812" cy="945228"/>
              <a:chOff x="51452638" y="1502549"/>
              <a:chExt cx="6221730" cy="4207256"/>
            </a:xfrm>
          </p:grpSpPr>
          <p:sp>
            <p:nvSpPr>
              <p:cNvPr id="13" name="Freeform 13"/>
              <p:cNvSpPr/>
              <p:nvPr/>
            </p:nvSpPr>
            <p:spPr>
              <a:xfrm>
                <a:off x="51452638" y="1502549"/>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
          <p:nvSpPr>
            <p:cNvPr id="14" name="TextBox 14"/>
            <p:cNvSpPr txBox="1"/>
            <p:nvPr/>
          </p:nvSpPr>
          <p:spPr>
            <a:xfrm>
              <a:off x="4831003" y="2021145"/>
              <a:ext cx="699661" cy="533400"/>
            </a:xfrm>
            <a:prstGeom prst="rect">
              <a:avLst/>
            </a:prstGeom>
          </p:spPr>
          <p:txBody>
            <a:bodyPr lIns="0" tIns="0" rIns="0" bIns="0" rtlCol="0" anchor="t">
              <a:spAutoFit/>
            </a:bodyPr>
            <a:lstStyle/>
            <a:p>
              <a:pPr algn="ctr">
                <a:lnSpc>
                  <a:spcPts val="4200"/>
                </a:lnSpc>
              </a:pPr>
              <a:r>
                <a:rPr lang="en-US" sz="3500" dirty="0">
                  <a:solidFill>
                    <a:srgbClr val="FFFFFF"/>
                  </a:solidFill>
                  <a:latin typeface="Muli Semi-Bold"/>
                  <a:ea typeface="Muli Semi-Bold"/>
                  <a:cs typeface="Muli Semi-Bold"/>
                  <a:sym typeface="Muli Semi-Bold"/>
                </a:rPr>
                <a:t>05</a:t>
              </a:r>
            </a:p>
          </p:txBody>
        </p:sp>
      </p:grpSp>
      <p:sp>
        <p:nvSpPr>
          <p:cNvPr id="21" name="TextBox 20">
            <a:extLst>
              <a:ext uri="{FF2B5EF4-FFF2-40B4-BE49-F238E27FC236}">
                <a16:creationId xmlns:a16="http://schemas.microsoft.com/office/drawing/2014/main" id="{799D9DFD-E28E-4A69-8E91-4B1AC98E94B5}"/>
              </a:ext>
            </a:extLst>
          </p:cNvPr>
          <p:cNvSpPr txBox="1"/>
          <p:nvPr/>
        </p:nvSpPr>
        <p:spPr>
          <a:xfrm>
            <a:off x="211948" y="457908"/>
            <a:ext cx="8077200" cy="9742732"/>
          </a:xfrm>
          <a:prstGeom prst="rect">
            <a:avLst/>
          </a:prstGeom>
          <a:noFill/>
        </p:spPr>
        <p:txBody>
          <a:bodyPr wrap="square">
            <a:spAutoFit/>
          </a:bodyPr>
          <a:lstStyle/>
          <a:p>
            <a:pPr indent="1438275" algn="just">
              <a:lnSpc>
                <a:spcPct val="107000"/>
              </a:lnSpc>
              <a:spcAft>
                <a:spcPts val="80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4/2023,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tham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mưu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UBND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địa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tham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mưu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Ủy</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tham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Chuyên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khuyến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địa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tắc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bạch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khách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chức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2023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biên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sở</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tổng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trình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Chủ</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tịch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Ủy</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28/28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kiểm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2023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CD5A3C2-4664-4F71-AAD1-0044E4419BDE}"/>
              </a:ext>
            </a:extLst>
          </p:cNvPr>
          <p:cNvSpPr/>
          <p:nvPr/>
        </p:nvSpPr>
        <p:spPr>
          <a:xfrm>
            <a:off x="8686800" y="38100"/>
            <a:ext cx="9601200" cy="10210800"/>
          </a:xfrm>
          <a:prstGeom prst="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Graphic 5" descr="A Lily">
            <a:extLst>
              <a:ext uri="{FF2B5EF4-FFF2-40B4-BE49-F238E27FC236}">
                <a16:creationId xmlns:a16="http://schemas.microsoft.com/office/drawing/2014/main" id="{DDA1E824-15A3-4C34-B512-5C514E06FD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87638" y="4318768"/>
            <a:ext cx="2021013" cy="2021013"/>
          </a:xfrm>
          <a:prstGeom prst="rect">
            <a:avLst/>
          </a:prstGeom>
        </p:spPr>
      </p:pic>
      <p:pic>
        <p:nvPicPr>
          <p:cNvPr id="3" name="Picture 2">
            <a:extLst>
              <a:ext uri="{FF2B5EF4-FFF2-40B4-BE49-F238E27FC236}">
                <a16:creationId xmlns:a16="http://schemas.microsoft.com/office/drawing/2014/main" id="{122C6183-00EB-4C89-9BF3-C3BAA351B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2006" y="1571493"/>
            <a:ext cx="6238160" cy="4678620"/>
          </a:xfrm>
          <a:prstGeom prst="rect">
            <a:avLst/>
          </a:prstGeom>
          <a:ln>
            <a:noFill/>
          </a:ln>
          <a:effectLst>
            <a:softEdge rad="112500"/>
          </a:effectLst>
        </p:spPr>
      </p:pic>
      <p:pic>
        <p:nvPicPr>
          <p:cNvPr id="4" name="Picture 3">
            <a:extLst>
              <a:ext uri="{FF2B5EF4-FFF2-40B4-BE49-F238E27FC236}">
                <a16:creationId xmlns:a16="http://schemas.microsoft.com/office/drawing/2014/main" id="{181ABB39-A0E0-4DD0-8AF8-E31EE85FC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82"/>
          <a:stretch/>
        </p:blipFill>
        <p:spPr>
          <a:xfrm>
            <a:off x="9049839" y="419100"/>
            <a:ext cx="5123361" cy="3528120"/>
          </a:xfrm>
          <a:prstGeom prst="rect">
            <a:avLst/>
          </a:prstGeom>
          <a:ln w="190500" cap="sq">
            <a:solidFill>
              <a:srgbClr val="C8C6BD"/>
            </a:solidFill>
            <a:prstDash val="solid"/>
            <a:miter lim="800000"/>
          </a:ln>
          <a:effectLst>
            <a:outerShdw blurRad="254000" dist="152400" dir="2280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117AD088-9766-4D4D-8BC2-E4EF50340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3544" y="6250113"/>
            <a:ext cx="9202508" cy="3806050"/>
          </a:xfrm>
          <a:prstGeom prst="roundRect">
            <a:avLst>
              <a:gd name="adj" fmla="val 8594"/>
            </a:avLst>
          </a:prstGeom>
          <a:solidFill>
            <a:srgbClr val="FFFFFF">
              <a:shade val="85000"/>
            </a:srgbClr>
          </a:solidFill>
          <a:ln>
            <a:noFill/>
          </a:ln>
          <a:effectLst>
            <a:glow rad="101600">
              <a:schemeClr val="accent2">
                <a:satMod val="175000"/>
                <a:alpha val="40000"/>
              </a:schemeClr>
            </a:glow>
            <a:reflection blurRad="12700" stA="38000" endPos="28000" dist="5000" dir="5400000" sy="-100000" algn="bl" rotWithShape="0"/>
          </a:effectLst>
        </p:spPr>
      </p:pic>
      <p:pic>
        <p:nvPicPr>
          <p:cNvPr id="30" name="Graphic 29" descr="A flower arrangement as ornament">
            <a:extLst>
              <a:ext uri="{FF2B5EF4-FFF2-40B4-BE49-F238E27FC236}">
                <a16:creationId xmlns:a16="http://schemas.microsoft.com/office/drawing/2014/main" id="{799D471D-B834-4A67-8456-2313D88F07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18750" y="-931881"/>
            <a:ext cx="3528120" cy="352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
                                        <p:tgtEl>
                                          <p:spTgt spid="17"/>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1200"/>
                                        <p:tgtEl>
                                          <p:spTgt spid="21"/>
                                        </p:tgtEl>
                                      </p:cBhvr>
                                    </p:animEffect>
                                  </p:childTnLst>
                                </p:cTn>
                              </p:par>
                            </p:childTnLst>
                          </p:cTn>
                        </p:par>
                        <p:par>
                          <p:cTn id="16" fill="hold">
                            <p:stCondLst>
                              <p:cond delay="17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200"/>
                            </p:stCondLst>
                            <p:childTnLst>
                              <p:par>
                                <p:cTn id="21" presetID="15"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2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par>
                          <p:cTn id="32" fill="hold">
                            <p:stCondLst>
                              <p:cond delay="37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2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0A208-9826-4C80-AB47-8C288FE66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32" y="-190500"/>
            <a:ext cx="7694468" cy="10896600"/>
          </a:xfrm>
          <a:prstGeom prst="rect">
            <a:avLst/>
          </a:prstGeom>
        </p:spPr>
      </p:pic>
      <p:pic>
        <p:nvPicPr>
          <p:cNvPr id="6" name="Picture 5">
            <a:extLst>
              <a:ext uri="{FF2B5EF4-FFF2-40B4-BE49-F238E27FC236}">
                <a16:creationId xmlns:a16="http://schemas.microsoft.com/office/drawing/2014/main" id="{BD438180-8C07-4E5F-8917-50C1A9F2A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353594"/>
            <a:ext cx="7924800" cy="11222787"/>
          </a:xfrm>
          <a:prstGeom prst="rect">
            <a:avLst/>
          </a:prstGeom>
        </p:spPr>
      </p:pic>
    </p:spTree>
    <p:extLst>
      <p:ext uri="{BB962C8B-B14F-4D97-AF65-F5344CB8AC3E}">
        <p14:creationId xmlns:p14="http://schemas.microsoft.com/office/powerpoint/2010/main" val="30331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FF6F7-D339-4873-BBBF-E6C079067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71" r="3759"/>
          <a:stretch/>
        </p:blipFill>
        <p:spPr>
          <a:xfrm>
            <a:off x="990600" y="-114300"/>
            <a:ext cx="7239000" cy="10668000"/>
          </a:xfrm>
          <a:prstGeom prst="rect">
            <a:avLst/>
          </a:prstGeom>
        </p:spPr>
      </p:pic>
      <p:pic>
        <p:nvPicPr>
          <p:cNvPr id="5" name="Picture 4">
            <a:extLst>
              <a:ext uri="{FF2B5EF4-FFF2-40B4-BE49-F238E27FC236}">
                <a16:creationId xmlns:a16="http://schemas.microsoft.com/office/drawing/2014/main" id="{F027E0AD-0879-4CC7-B617-A9EEC1CE2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6" r="7523"/>
          <a:stretch/>
        </p:blipFill>
        <p:spPr>
          <a:xfrm>
            <a:off x="9677400" y="-800100"/>
            <a:ext cx="7147560" cy="11887200"/>
          </a:xfrm>
          <a:prstGeom prst="rect">
            <a:avLst/>
          </a:prstGeom>
        </p:spPr>
      </p:pic>
    </p:spTree>
    <p:extLst>
      <p:ext uri="{BB962C8B-B14F-4D97-AF65-F5344CB8AC3E}">
        <p14:creationId xmlns:p14="http://schemas.microsoft.com/office/powerpoint/2010/main" val="28450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3B0D"/>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9633" y="2850494"/>
            <a:ext cx="2539666" cy="5533849"/>
            <a:chOff x="0" y="0"/>
            <a:chExt cx="7013594" cy="15282389"/>
          </a:xfrm>
        </p:grpSpPr>
        <p:sp>
          <p:nvSpPr>
            <p:cNvPr id="3" name="Freeform 3"/>
            <p:cNvSpPr/>
            <p:nvPr/>
          </p:nvSpPr>
          <p:spPr>
            <a:xfrm>
              <a:off x="0" y="0"/>
              <a:ext cx="7013594" cy="15282390"/>
            </a:xfrm>
            <a:custGeom>
              <a:avLst/>
              <a:gdLst/>
              <a:ahLst/>
              <a:cxnLst/>
              <a:rect l="l" t="t" r="r" b="b"/>
              <a:pathLst>
                <a:path w="7013594" h="15282390">
                  <a:moveTo>
                    <a:pt x="7013594" y="15282390"/>
                  </a:moveTo>
                  <a:lnTo>
                    <a:pt x="0" y="15282390"/>
                  </a:lnTo>
                  <a:lnTo>
                    <a:pt x="0" y="0"/>
                  </a:lnTo>
                  <a:lnTo>
                    <a:pt x="7013594" y="15282390"/>
                  </a:lnTo>
                  <a:close/>
                </a:path>
              </a:pathLst>
            </a:custGeom>
            <a:solidFill>
              <a:srgbClr val="02A54B"/>
            </a:solidFill>
          </p:spPr>
        </p:sp>
      </p:grpSp>
      <p:sp>
        <p:nvSpPr>
          <p:cNvPr id="7" name="TextBox 7"/>
          <p:cNvSpPr txBox="1"/>
          <p:nvPr/>
        </p:nvSpPr>
        <p:spPr>
          <a:xfrm>
            <a:off x="250371" y="239081"/>
            <a:ext cx="11714288" cy="673518"/>
          </a:xfrm>
          <a:prstGeom prst="rect">
            <a:avLst/>
          </a:prstGeom>
        </p:spPr>
        <p:txBody>
          <a:bodyPr lIns="0" tIns="0" rIns="0" bIns="0" rtlCol="0" anchor="t">
            <a:spAutoFit/>
          </a:bodyPr>
          <a:lstStyle/>
          <a:p>
            <a:pPr algn="l">
              <a:lnSpc>
                <a:spcPts val="5580"/>
              </a:lnSpc>
            </a:pPr>
            <a:r>
              <a:rPr lang="en-US" sz="4400" dirty="0">
                <a:solidFill>
                  <a:srgbClr val="FFFFFF"/>
                </a:solidFill>
                <a:latin typeface="Muli Semi-Bold"/>
                <a:ea typeface="Muli Semi-Bold"/>
                <a:cs typeface="Muli Semi-Bold"/>
                <a:sym typeface="Muli Semi-Bold"/>
              </a:rPr>
              <a:t>BÀI HỌC KINH NGHIỆM</a:t>
            </a:r>
          </a:p>
        </p:txBody>
      </p:sp>
      <p:sp>
        <p:nvSpPr>
          <p:cNvPr id="8" name="TextBox 8"/>
          <p:cNvSpPr txBox="1"/>
          <p:nvPr/>
        </p:nvSpPr>
        <p:spPr>
          <a:xfrm>
            <a:off x="309193" y="1003835"/>
            <a:ext cx="11714288" cy="1846659"/>
          </a:xfrm>
          <a:prstGeom prst="rect">
            <a:avLst/>
          </a:prstGeom>
        </p:spPr>
        <p:txBody>
          <a:bodyPr wrap="square" lIns="0" tIns="0" rIns="0" bIns="0" rtlCol="0" anchor="t">
            <a:spAutoFit/>
          </a:bodyPr>
          <a:lstStyle/>
          <a:p>
            <a:pPr algn="just">
              <a:lnSpc>
                <a:spcPts val="3600"/>
              </a:lnSpc>
            </a:pPr>
            <a:r>
              <a:rPr lang="vi-VN" sz="3000">
                <a:solidFill>
                  <a:srgbClr val="FFFFFF"/>
                </a:solidFill>
                <a:latin typeface="Muli"/>
                <a:ea typeface="Muli"/>
                <a:cs typeface="Muli"/>
                <a:sym typeface="Muli"/>
              </a:rPr>
              <a:t>	Để </a:t>
            </a:r>
            <a:r>
              <a:rPr lang="vi-VN" sz="3000" dirty="0">
                <a:solidFill>
                  <a:srgbClr val="FFFFFF"/>
                </a:solidFill>
                <a:latin typeface="Muli"/>
                <a:ea typeface="Muli"/>
                <a:cs typeface="Muli"/>
                <a:sym typeface="Muli"/>
              </a:rPr>
              <a:t>công tác triển khai thực hiện kế hoạch, tổ chức đánh giá và công nhận đơn vị học tập trên địa bàn quận Tân Phú đạt được kết quả cao nhất, Phòng Giáo dục và Đào tạo rút ra một số bài học kinh nghiệm</a:t>
            </a:r>
            <a:endParaRPr lang="en-US" sz="3000" dirty="0">
              <a:solidFill>
                <a:srgbClr val="FFFFFF"/>
              </a:solidFill>
              <a:latin typeface="Muli"/>
              <a:ea typeface="Muli"/>
              <a:cs typeface="Muli"/>
              <a:sym typeface="Muli"/>
            </a:endParaRPr>
          </a:p>
        </p:txBody>
      </p:sp>
      <p:pic>
        <p:nvPicPr>
          <p:cNvPr id="12" name="Picture 11">
            <a:extLst>
              <a:ext uri="{FF2B5EF4-FFF2-40B4-BE49-F238E27FC236}">
                <a16:creationId xmlns:a16="http://schemas.microsoft.com/office/drawing/2014/main" id="{E17E5CF2-F946-473B-BFB5-8AAAF6E83D16}"/>
              </a:ext>
            </a:extLst>
          </p:cNvPr>
          <p:cNvPicPr>
            <a:picLocks noChangeAspect="1"/>
          </p:cNvPicPr>
          <p:nvPr/>
        </p:nvPicPr>
        <p:blipFill rotWithShape="1">
          <a:blip r:embed="rId2">
            <a:extLst>
              <a:ext uri="{28A0092B-C50C-407E-A947-70E740481C1C}">
                <a14:useLocalDpi xmlns:a14="http://schemas.microsoft.com/office/drawing/2010/main" val="0"/>
              </a:ext>
            </a:extLst>
          </a:blip>
          <a:srcRect l="13399" t="42849" r="24739" b="3282"/>
          <a:stretch/>
        </p:blipFill>
        <p:spPr>
          <a:xfrm>
            <a:off x="-609601" y="2873150"/>
            <a:ext cx="4772839" cy="5541471"/>
          </a:xfrm>
          <a:custGeom>
            <a:avLst/>
            <a:gdLst>
              <a:gd name="connsiteX0" fmla="*/ 83283 w 4779922"/>
              <a:gd name="connsiteY0" fmla="*/ 5338957 h 5541471"/>
              <a:gd name="connsiteX1" fmla="*/ 83283 w 4779922"/>
              <a:gd name="connsiteY1" fmla="*/ 5541471 h 5541471"/>
              <a:gd name="connsiteX2" fmla="*/ 0 w 4779922"/>
              <a:gd name="connsiteY2" fmla="*/ 5541471 h 5541471"/>
              <a:gd name="connsiteX3" fmla="*/ 2278900 w 4779922"/>
              <a:gd name="connsiteY3" fmla="*/ 0 h 5541471"/>
              <a:gd name="connsiteX4" fmla="*/ 4779922 w 4779922"/>
              <a:gd name="connsiteY4" fmla="*/ 0 h 5541471"/>
              <a:gd name="connsiteX5" fmla="*/ 4779922 w 4779922"/>
              <a:gd name="connsiteY5" fmla="*/ 5541471 h 5541471"/>
              <a:gd name="connsiteX6" fmla="*/ 867054 w 4779922"/>
              <a:gd name="connsiteY6" fmla="*/ 5541471 h 5541471"/>
              <a:gd name="connsiteX7" fmla="*/ 867054 w 4779922"/>
              <a:gd name="connsiteY7" fmla="*/ 3433106 h 554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9922" h="5541471">
                <a:moveTo>
                  <a:pt x="83283" y="5338957"/>
                </a:moveTo>
                <a:lnTo>
                  <a:pt x="83283" y="5541471"/>
                </a:lnTo>
                <a:lnTo>
                  <a:pt x="0" y="5541471"/>
                </a:lnTo>
                <a:close/>
                <a:moveTo>
                  <a:pt x="2278900" y="0"/>
                </a:moveTo>
                <a:lnTo>
                  <a:pt x="4779922" y="0"/>
                </a:lnTo>
                <a:lnTo>
                  <a:pt x="4779922" y="5541471"/>
                </a:lnTo>
                <a:lnTo>
                  <a:pt x="867054" y="5541471"/>
                </a:lnTo>
                <a:lnTo>
                  <a:pt x="867054" y="3433106"/>
                </a:lnTo>
                <a:close/>
              </a:path>
            </a:pathLst>
          </a:custGeom>
        </p:spPr>
      </p:pic>
      <p:pic>
        <p:nvPicPr>
          <p:cNvPr id="15" name="Picture 14">
            <a:extLst>
              <a:ext uri="{FF2B5EF4-FFF2-40B4-BE49-F238E27FC236}">
                <a16:creationId xmlns:a16="http://schemas.microsoft.com/office/drawing/2014/main" id="{DA83EE1E-C591-47AB-B4E4-62510A88E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10"/>
          <a:stretch/>
        </p:blipFill>
        <p:spPr>
          <a:xfrm>
            <a:off x="250371" y="6131392"/>
            <a:ext cx="8898198" cy="3916528"/>
          </a:xfrm>
          <a:prstGeom prst="rect">
            <a:avLst/>
          </a:prstGeom>
        </p:spPr>
      </p:pic>
      <p:pic>
        <p:nvPicPr>
          <p:cNvPr id="20" name="Picture 19">
            <a:extLst>
              <a:ext uri="{FF2B5EF4-FFF2-40B4-BE49-F238E27FC236}">
                <a16:creationId xmlns:a16="http://schemas.microsoft.com/office/drawing/2014/main" id="{C9FB49EE-DDCB-4D6D-8381-5B9A71FD87E1}"/>
              </a:ext>
            </a:extLst>
          </p:cNvPr>
          <p:cNvPicPr>
            <a:picLocks noChangeAspect="1"/>
          </p:cNvPicPr>
          <p:nvPr/>
        </p:nvPicPr>
        <p:blipFill rotWithShape="1">
          <a:blip r:embed="rId4">
            <a:extLst>
              <a:ext uri="{28A0092B-C50C-407E-A947-70E740481C1C}">
                <a14:useLocalDpi xmlns:a14="http://schemas.microsoft.com/office/drawing/2010/main" val="0"/>
              </a:ext>
            </a:extLst>
          </a:blip>
          <a:srcRect t="3961" r="6841" b="26741"/>
          <a:stretch/>
        </p:blipFill>
        <p:spPr>
          <a:xfrm>
            <a:off x="12496800" y="239081"/>
            <a:ext cx="5540829" cy="5879020"/>
          </a:xfrm>
          <a:prstGeom prst="rect">
            <a:avLst/>
          </a:prstGeom>
        </p:spPr>
      </p:pic>
      <p:pic>
        <p:nvPicPr>
          <p:cNvPr id="18" name="Picture 17">
            <a:extLst>
              <a:ext uri="{FF2B5EF4-FFF2-40B4-BE49-F238E27FC236}">
                <a16:creationId xmlns:a16="http://schemas.microsoft.com/office/drawing/2014/main" id="{C4DF5E97-D6F8-473B-B1F9-590576F7AA8A}"/>
              </a:ext>
            </a:extLst>
          </p:cNvPr>
          <p:cNvPicPr>
            <a:picLocks noChangeAspect="1"/>
          </p:cNvPicPr>
          <p:nvPr/>
        </p:nvPicPr>
        <p:blipFill rotWithShape="1">
          <a:blip r:embed="rId5">
            <a:extLst>
              <a:ext uri="{28A0092B-C50C-407E-A947-70E740481C1C}">
                <a14:useLocalDpi xmlns:a14="http://schemas.microsoft.com/office/drawing/2010/main" val="0"/>
              </a:ext>
            </a:extLst>
          </a:blip>
          <a:srcRect t="12218" r="2738" b="7891"/>
          <a:stretch/>
        </p:blipFill>
        <p:spPr>
          <a:xfrm>
            <a:off x="9144000" y="6124746"/>
            <a:ext cx="8893629" cy="3923173"/>
          </a:xfrm>
          <a:prstGeom prst="rect">
            <a:avLst/>
          </a:prstGeom>
        </p:spPr>
      </p:pic>
      <p:pic>
        <p:nvPicPr>
          <p:cNvPr id="9" name="Picture 8">
            <a:extLst>
              <a:ext uri="{FF2B5EF4-FFF2-40B4-BE49-F238E27FC236}">
                <a16:creationId xmlns:a16="http://schemas.microsoft.com/office/drawing/2014/main" id="{44A6E365-4BF1-4931-BA19-2E41721BC1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388"/>
          <a:stretch/>
        </p:blipFill>
        <p:spPr>
          <a:xfrm>
            <a:off x="3962400" y="2628900"/>
            <a:ext cx="8534400" cy="3495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Right)">
                                      <p:cBhvr>
                                        <p:cTn id="17" dur="500"/>
                                        <p:tgtEl>
                                          <p:spTgt spid="20"/>
                                        </p:tgtEl>
                                      </p:cBhvr>
                                    </p:animEffect>
                                  </p:childTnLst>
                                </p:cTn>
                              </p:par>
                            </p:childTnLst>
                          </p:cTn>
                        </p:par>
                        <p:par>
                          <p:cTn id="18" fill="hold">
                            <p:stCondLst>
                              <p:cond delay="1500"/>
                            </p:stCondLst>
                            <p:childTnLst>
                              <p:par>
                                <p:cTn id="19" presetID="18" presetClass="entr" presetSubtype="1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strips(downLeft)">
                                      <p:cBhvr>
                                        <p:cTn id="21" dur="500"/>
                                        <p:tgtEl>
                                          <p:spTgt spid="18"/>
                                        </p:tgtEl>
                                      </p:cBhvr>
                                    </p:animEffect>
                                  </p:childTnLst>
                                </p:cTn>
                              </p:par>
                            </p:childTnLst>
                          </p:cTn>
                        </p:par>
                        <p:par>
                          <p:cTn id="22" fill="hold">
                            <p:stCondLst>
                              <p:cond delay="2000"/>
                            </p:stCondLst>
                            <p:childTnLst>
                              <p:par>
                                <p:cTn id="23" presetID="18" presetClass="entr" presetSubtype="9"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upLeft)">
                                      <p:cBhvr>
                                        <p:cTn id="25" dur="500"/>
                                        <p:tgtEl>
                                          <p:spTgt spid="15"/>
                                        </p:tgtEl>
                                      </p:cBhvr>
                                    </p:animEffect>
                                  </p:childTnLst>
                                </p:cTn>
                              </p:par>
                            </p:childTnLst>
                          </p:cTn>
                        </p:par>
                        <p:par>
                          <p:cTn id="26" fill="hold">
                            <p:stCondLst>
                              <p:cond delay="2500"/>
                            </p:stCondLst>
                            <p:childTnLst>
                              <p:par>
                                <p:cTn id="27" presetID="18" presetClass="entr" presetSubtype="3"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upRight)">
                                      <p:cBhvr>
                                        <p:cTn id="29" dur="500"/>
                                        <p:tgtEl>
                                          <p:spTgt spid="12"/>
                                        </p:tgtEl>
                                      </p:cBhvr>
                                    </p:animEffect>
                                  </p:childTnLst>
                                </p:cTn>
                              </p:par>
                            </p:childTnLst>
                          </p:cTn>
                        </p:par>
                        <p:par>
                          <p:cTn id="30" fill="hold">
                            <p:stCondLst>
                              <p:cond delay="3000"/>
                            </p:stCondLst>
                            <p:childTnLst>
                              <p:par>
                                <p:cTn id="31" presetID="18" presetClass="entr" presetSubtype="6"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Right)">
                                      <p:cBhvr>
                                        <p:cTn id="33" dur="500"/>
                                        <p:tgtEl>
                                          <p:spTgt spid="9"/>
                                        </p:tgtEl>
                                      </p:cBhvr>
                                    </p:animEffect>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266700"/>
            <a:ext cx="6629400" cy="10553700"/>
            <a:chOff x="0" y="0"/>
            <a:chExt cx="3130550" cy="3586348"/>
          </a:xfrm>
        </p:grpSpPr>
        <p:sp>
          <p:nvSpPr>
            <p:cNvPr id="3" name="Freeform 3"/>
            <p:cNvSpPr/>
            <p:nvPr/>
          </p:nvSpPr>
          <p:spPr>
            <a:xfrm>
              <a:off x="0" y="0"/>
              <a:ext cx="3130550" cy="3586348"/>
            </a:xfrm>
            <a:custGeom>
              <a:avLst/>
              <a:gdLst/>
              <a:ahLst/>
              <a:cxnLst/>
              <a:rect l="l" t="t" r="r" b="b"/>
              <a:pathLst>
                <a:path w="3130550" h="3586348">
                  <a:moveTo>
                    <a:pt x="0" y="1123950"/>
                  </a:moveTo>
                  <a:lnTo>
                    <a:pt x="0" y="3586348"/>
                  </a:lnTo>
                  <a:lnTo>
                    <a:pt x="3130550" y="3586348"/>
                  </a:lnTo>
                  <a:lnTo>
                    <a:pt x="3130550" y="0"/>
                  </a:lnTo>
                  <a:close/>
                </a:path>
              </a:pathLst>
            </a:custGeom>
            <a:solidFill>
              <a:srgbClr val="153B0D"/>
            </a:solidFill>
          </p:spPr>
        </p:sp>
      </p:grpSp>
      <p:sp>
        <p:nvSpPr>
          <p:cNvPr id="20" name="TextBox 20"/>
          <p:cNvSpPr txBox="1"/>
          <p:nvPr/>
        </p:nvSpPr>
        <p:spPr>
          <a:xfrm>
            <a:off x="371473" y="2590271"/>
            <a:ext cx="5800727" cy="1847685"/>
          </a:xfrm>
          <a:prstGeom prst="rect">
            <a:avLst/>
          </a:prstGeom>
        </p:spPr>
        <p:txBody>
          <a:bodyPr wrap="square" lIns="0" tIns="0" rIns="0" bIns="0" rtlCol="0" anchor="t">
            <a:spAutoFit/>
          </a:bodyPr>
          <a:lstStyle/>
          <a:p>
            <a:pPr algn="ctr">
              <a:lnSpc>
                <a:spcPts val="7499"/>
              </a:lnSpc>
            </a:pPr>
            <a:r>
              <a:rPr lang="en-US" sz="6249" b="1">
                <a:solidFill>
                  <a:srgbClr val="FFFFFF"/>
                </a:solidFill>
                <a:latin typeface="Tahoma" panose="020B0604030504040204" pitchFamily="34" charset="0"/>
                <a:ea typeface="Tahoma" panose="020B0604030504040204" pitchFamily="34" charset="0"/>
                <a:cs typeface="Tahoma" panose="020B0604030504040204" pitchFamily="34" charset="0"/>
                <a:sym typeface="Muli"/>
              </a:rPr>
              <a:t>BÀI HỌC </a:t>
            </a:r>
          </a:p>
          <a:p>
            <a:pPr algn="ctr">
              <a:lnSpc>
                <a:spcPts val="7499"/>
              </a:lnSpc>
            </a:pPr>
            <a:r>
              <a:rPr lang="en-US" sz="6249" b="1">
                <a:solidFill>
                  <a:srgbClr val="FFFFFF"/>
                </a:solidFill>
                <a:latin typeface="Tahoma" panose="020B0604030504040204" pitchFamily="34" charset="0"/>
                <a:ea typeface="Tahoma" panose="020B0604030504040204" pitchFamily="34" charset="0"/>
                <a:cs typeface="Tahoma" panose="020B0604030504040204" pitchFamily="34" charset="0"/>
                <a:sym typeface="Muli"/>
              </a:rPr>
              <a:t>KINH NGHIỆM</a:t>
            </a:r>
          </a:p>
        </p:txBody>
      </p:sp>
      <p:sp>
        <p:nvSpPr>
          <p:cNvPr id="23" name="TextBox 22">
            <a:extLst>
              <a:ext uri="{FF2B5EF4-FFF2-40B4-BE49-F238E27FC236}">
                <a16:creationId xmlns:a16="http://schemas.microsoft.com/office/drawing/2014/main" id="{5B4A1067-A2E8-433D-B14D-5BE34CEA3D6B}"/>
              </a:ext>
            </a:extLst>
          </p:cNvPr>
          <p:cNvSpPr txBox="1"/>
          <p:nvPr/>
        </p:nvSpPr>
        <p:spPr>
          <a:xfrm>
            <a:off x="7000874" y="190500"/>
            <a:ext cx="10772777" cy="3108543"/>
          </a:xfrm>
          <a:prstGeom prst="rect">
            <a:avLst/>
          </a:prstGeom>
          <a:noFill/>
        </p:spPr>
        <p:txBody>
          <a:bodyPr wrap="square">
            <a:spAutoFit/>
          </a:bodyPr>
          <a:lstStyle/>
          <a:p>
            <a:pPr algn="just"/>
            <a:r>
              <a:rPr lang="vi-VN" sz="2800" b="1">
                <a:effectLst/>
                <a:latin typeface="Times New Roman" panose="02020603050405020304" pitchFamily="18" charset="0"/>
                <a:ea typeface="Arial" panose="020B0604020202020204" pitchFamily="34" charset="0"/>
              </a:rPr>
              <a:t>	Trước tiên cần phải có nhận thức sâu sắc các mục đích, yêu cầu về xây dựng xã hội học tập trên địa bàn quận về các mục tiêu phát triển vì sự nghiệp giáo dục, vì chất lượng cuộc sống của nhân dân; phát huy những thuận lợi của ngành</a:t>
            </a:r>
            <a:r>
              <a:rPr lang="en-US" sz="2800" b="1">
                <a:effectLst/>
                <a:latin typeface="Times New Roman" panose="02020603050405020304" pitchFamily="18" charset="0"/>
                <a:ea typeface="Arial" panose="020B0604020202020204" pitchFamily="34" charset="0"/>
              </a:rPr>
              <a:t> giáo dục</a:t>
            </a:r>
            <a:r>
              <a:rPr lang="vi-VN" sz="2800" b="1">
                <a:effectLst/>
                <a:latin typeface="Times New Roman" panose="02020603050405020304" pitchFamily="18" charset="0"/>
                <a:ea typeface="Arial" panose="020B0604020202020204" pitchFamily="34" charset="0"/>
              </a:rPr>
              <a:t>, đặc biệt là sự quan tâm</a:t>
            </a:r>
            <a:r>
              <a:rPr lang="en-US" sz="2800" b="1">
                <a:effectLst/>
                <a:latin typeface="Times New Roman" panose="02020603050405020304" pitchFamily="18" charset="0"/>
                <a:ea typeface="Arial" panose="020B0604020202020204" pitchFamily="34" charset="0"/>
              </a:rPr>
              <a:t> hỗ trợ</a:t>
            </a:r>
            <a:r>
              <a:rPr lang="vi-VN" sz="2800" b="1">
                <a:effectLst/>
                <a:latin typeface="Times New Roman" panose="02020603050405020304" pitchFamily="18" charset="0"/>
                <a:ea typeface="Arial" panose="020B0604020202020204" pitchFamily="34" charset="0"/>
              </a:rPr>
              <a:t> của lãnh đạo các cấp</a:t>
            </a:r>
            <a:r>
              <a:rPr lang="en-US" sz="2800" b="1">
                <a:effectLst/>
                <a:latin typeface="Times New Roman" panose="02020603050405020304" pitchFamily="18" charset="0"/>
                <a:ea typeface="Arial" panose="020B0604020202020204" pitchFamily="34" charset="0"/>
              </a:rPr>
              <a:t> từ đó</a:t>
            </a:r>
            <a:r>
              <a:rPr lang="vi-VN" sz="2800" b="1">
                <a:effectLst/>
                <a:latin typeface="Times New Roman" panose="02020603050405020304" pitchFamily="18" charset="0"/>
                <a:ea typeface="Arial" panose="020B0604020202020204" pitchFamily="34" charset="0"/>
              </a:rPr>
              <a:t> tạo điều kiện và khuyến khích cán bộ</a:t>
            </a:r>
            <a:r>
              <a:rPr lang="en-US" sz="2800" b="1">
                <a:effectLst/>
                <a:latin typeface="Times New Roman" panose="02020603050405020304" pitchFamily="18" charset="0"/>
                <a:ea typeface="Arial" panose="020B0604020202020204" pitchFamily="34" charset="0"/>
              </a:rPr>
              <a:t>, công chức, viên chức, người lao động trong các đơn vị</a:t>
            </a:r>
            <a:r>
              <a:rPr lang="vi-VN" sz="2800" b="1">
                <a:effectLst/>
                <a:latin typeface="Times New Roman" panose="02020603050405020304" pitchFamily="18" charset="0"/>
                <a:ea typeface="Arial" panose="020B0604020202020204" pitchFamily="34" charset="0"/>
              </a:rPr>
              <a:t> trên địa bàn quận tham gia học tập</a:t>
            </a:r>
            <a:r>
              <a:rPr lang="en-US" sz="2800" b="1">
                <a:effectLst/>
                <a:latin typeface="Times New Roman" panose="02020603050405020304" pitchFamily="18" charset="0"/>
                <a:ea typeface="Arial" panose="020B0604020202020204" pitchFamily="34" charset="0"/>
              </a:rPr>
              <a:t>.</a:t>
            </a:r>
            <a:endParaRPr lang="vi-VN" sz="2800" b="1"/>
          </a:p>
        </p:txBody>
      </p:sp>
      <p:sp>
        <p:nvSpPr>
          <p:cNvPr id="26" name="TextBox 25">
            <a:extLst>
              <a:ext uri="{FF2B5EF4-FFF2-40B4-BE49-F238E27FC236}">
                <a16:creationId xmlns:a16="http://schemas.microsoft.com/office/drawing/2014/main" id="{6DD81EEB-5005-4835-804B-BADE6148FB8C}"/>
              </a:ext>
            </a:extLst>
          </p:cNvPr>
          <p:cNvSpPr txBox="1"/>
          <p:nvPr/>
        </p:nvSpPr>
        <p:spPr>
          <a:xfrm>
            <a:off x="7000874" y="3314700"/>
            <a:ext cx="10772777" cy="1815882"/>
          </a:xfrm>
          <a:prstGeom prst="rect">
            <a:avLst/>
          </a:prstGeom>
          <a:noFill/>
        </p:spPr>
        <p:txBody>
          <a:bodyPr wrap="square">
            <a:spAutoFit/>
          </a:bodyPr>
          <a:lstStyle/>
          <a:p>
            <a:pPr marL="0" lvl="1" indent="457200" algn="just"/>
            <a:r>
              <a:rPr lang="vi-VN" sz="2800" b="1">
                <a:latin typeface="Times New Roman" panose="02020603050405020304" pitchFamily="18" charset="0"/>
                <a:ea typeface="Arial" panose="020B0604020202020204" pitchFamily="34" charset="0"/>
              </a:rPr>
              <a:t> 	Thứ hai, phải nắm vững các quy định pháp luật và tình hình thực tế địa phương, từ đó tham mưu ban hành Kế hoạch và các văn bản chỉ đạo, hướng dẫn phù hợp để huy động sự tham gia tích cực của các cơ quan, đơn vị trong việc xây dựng “Đơn vị học tập”.</a:t>
            </a:r>
            <a:endParaRPr lang="vi-VN" sz="2800" b="1"/>
          </a:p>
        </p:txBody>
      </p:sp>
      <p:sp>
        <p:nvSpPr>
          <p:cNvPr id="27" name="TextBox 26">
            <a:extLst>
              <a:ext uri="{FF2B5EF4-FFF2-40B4-BE49-F238E27FC236}">
                <a16:creationId xmlns:a16="http://schemas.microsoft.com/office/drawing/2014/main" id="{24BC8AB1-6BC4-4203-A4EC-4AC850F536D4}"/>
              </a:ext>
            </a:extLst>
          </p:cNvPr>
          <p:cNvSpPr txBox="1"/>
          <p:nvPr/>
        </p:nvSpPr>
        <p:spPr>
          <a:xfrm>
            <a:off x="7000874" y="5295900"/>
            <a:ext cx="10772777" cy="1384995"/>
          </a:xfrm>
          <a:prstGeom prst="rect">
            <a:avLst/>
          </a:prstGeom>
          <a:noFill/>
        </p:spPr>
        <p:txBody>
          <a:bodyPr wrap="square">
            <a:spAutoFit/>
          </a:bodyPr>
          <a:lstStyle/>
          <a:p>
            <a:pPr marL="0" lvl="1" indent="457200" algn="just"/>
            <a:r>
              <a:rPr lang="vi-VN" sz="2800" b="1">
                <a:latin typeface="Times New Roman" panose="02020603050405020304" pitchFamily="18" charset="0"/>
                <a:ea typeface="Arial" panose="020B0604020202020204" pitchFamily="34" charset="0"/>
              </a:rPr>
              <a:t> 	Thứ ba, thường xuyên liên hệ, phối hợp chặt chẽ với các đơn vị cấp quận để triển khai, theo dõi, hướng dẫn, hỗ trợ các đơn vị trong quá trình thực hiện.</a:t>
            </a:r>
            <a:endParaRPr lang="vi-VN" sz="2800" b="1"/>
          </a:p>
        </p:txBody>
      </p:sp>
      <p:sp>
        <p:nvSpPr>
          <p:cNvPr id="28" name="TextBox 27">
            <a:extLst>
              <a:ext uri="{FF2B5EF4-FFF2-40B4-BE49-F238E27FC236}">
                <a16:creationId xmlns:a16="http://schemas.microsoft.com/office/drawing/2014/main" id="{B0E74D42-8087-478B-AF4A-2E6E198F53C0}"/>
              </a:ext>
            </a:extLst>
          </p:cNvPr>
          <p:cNvSpPr txBox="1"/>
          <p:nvPr/>
        </p:nvSpPr>
        <p:spPr>
          <a:xfrm>
            <a:off x="7000874" y="6896100"/>
            <a:ext cx="10772777" cy="1384995"/>
          </a:xfrm>
          <a:prstGeom prst="rect">
            <a:avLst/>
          </a:prstGeom>
          <a:noFill/>
        </p:spPr>
        <p:txBody>
          <a:bodyPr wrap="square">
            <a:spAutoFit/>
          </a:bodyPr>
          <a:lstStyle/>
          <a:p>
            <a:pPr marL="0" lvl="1" indent="457200" algn="just"/>
            <a:r>
              <a:rPr lang="vi-VN" sz="2800" b="1">
                <a:latin typeface="Times New Roman" panose="02020603050405020304" pitchFamily="18" charset="0"/>
                <a:ea typeface="Arial" panose="020B0604020202020204" pitchFamily="34" charset="0"/>
              </a:rPr>
              <a:t> 	Thứ tư, tăng cường chuyển đổi số, đẩy mạnh cải cách hành chính và ứng dụng công nghệ thông tin trong quá trình triển khai, kiểm tra và đánh giá.</a:t>
            </a:r>
            <a:endParaRPr lang="vi-VN" sz="2800" b="1"/>
          </a:p>
        </p:txBody>
      </p:sp>
      <p:sp>
        <p:nvSpPr>
          <p:cNvPr id="29" name="TextBox 28">
            <a:extLst>
              <a:ext uri="{FF2B5EF4-FFF2-40B4-BE49-F238E27FC236}">
                <a16:creationId xmlns:a16="http://schemas.microsoft.com/office/drawing/2014/main" id="{5CB78E6B-F7A0-449D-BF76-D5BB862E64DD}"/>
              </a:ext>
            </a:extLst>
          </p:cNvPr>
          <p:cNvSpPr txBox="1"/>
          <p:nvPr/>
        </p:nvSpPr>
        <p:spPr>
          <a:xfrm>
            <a:off x="7000874" y="8343900"/>
            <a:ext cx="10772777" cy="1384995"/>
          </a:xfrm>
          <a:prstGeom prst="rect">
            <a:avLst/>
          </a:prstGeom>
          <a:noFill/>
        </p:spPr>
        <p:txBody>
          <a:bodyPr wrap="square">
            <a:spAutoFit/>
          </a:bodyPr>
          <a:lstStyle/>
          <a:p>
            <a:pPr marL="0" lvl="1" indent="457200" algn="just"/>
            <a:r>
              <a:rPr lang="vi-VN" sz="2800" b="1">
                <a:latin typeface="Times New Roman" panose="02020603050405020304" pitchFamily="18" charset="0"/>
                <a:ea typeface="Arial" panose="020B0604020202020204" pitchFamily="34" charset="0"/>
              </a:rPr>
              <a:t> 	Thứ năm, phát huy tính chủ động, sáng tạo của các đơn vị và bảo nguyên tắc công khai, công bằng, minh bạch, khách quan trong kiểm tra, đánh giá.</a:t>
            </a:r>
            <a:endParaRPr lang="vi-VN" sz="2800" b="1"/>
          </a:p>
        </p:txBody>
      </p:sp>
      <p:pic>
        <p:nvPicPr>
          <p:cNvPr id="5" name="Graphic 4" descr="An open book">
            <a:extLst>
              <a:ext uri="{FF2B5EF4-FFF2-40B4-BE49-F238E27FC236}">
                <a16:creationId xmlns:a16="http://schemas.microsoft.com/office/drawing/2014/main" id="{5EA6C914-2529-4F7A-8F1C-C466B1DD1A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3137" y="6459279"/>
            <a:ext cx="4572000" cy="4572000"/>
          </a:xfrm>
          <a:prstGeom prst="rect">
            <a:avLst/>
          </a:prstGeom>
        </p:spPr>
      </p:pic>
      <p:pic>
        <p:nvPicPr>
          <p:cNvPr id="7" name="Picture 6">
            <a:extLst>
              <a:ext uri="{FF2B5EF4-FFF2-40B4-BE49-F238E27FC236}">
                <a16:creationId xmlns:a16="http://schemas.microsoft.com/office/drawing/2014/main" id="{E3993AC2-A26E-4E3C-8B28-527E784DE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14044">
            <a:off x="-485769" y="6986148"/>
            <a:ext cx="3028939" cy="3028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73420" y="-296482"/>
            <a:ext cx="6166328" cy="10879964"/>
            <a:chOff x="0" y="0"/>
            <a:chExt cx="3598926" cy="6350000"/>
          </a:xfrm>
        </p:grpSpPr>
        <p:sp>
          <p:nvSpPr>
            <p:cNvPr id="3" name="Freeform 3"/>
            <p:cNvSpPr/>
            <p:nvPr/>
          </p:nvSpPr>
          <p:spPr>
            <a:xfrm>
              <a:off x="0" y="0"/>
              <a:ext cx="3598926" cy="6350000"/>
            </a:xfrm>
            <a:custGeom>
              <a:avLst/>
              <a:gdLst/>
              <a:ahLst/>
              <a:cxnLst/>
              <a:rect l="l" t="t" r="r" b="b"/>
              <a:pathLst>
                <a:path w="3598926" h="6350000">
                  <a:moveTo>
                    <a:pt x="2206625" y="3175000"/>
                  </a:moveTo>
                  <a:lnTo>
                    <a:pt x="3598926" y="6350000"/>
                  </a:lnTo>
                  <a:lnTo>
                    <a:pt x="0" y="6350000"/>
                  </a:lnTo>
                  <a:lnTo>
                    <a:pt x="0" y="0"/>
                  </a:lnTo>
                  <a:lnTo>
                    <a:pt x="3598926" y="0"/>
                  </a:lnTo>
                  <a:lnTo>
                    <a:pt x="2206625" y="3175000"/>
                  </a:lnTo>
                  <a:close/>
                </a:path>
              </a:pathLst>
            </a:custGeom>
            <a:solidFill>
              <a:srgbClr val="153B0D"/>
            </a:solidFill>
            <a:ln w="12700">
              <a:solidFill>
                <a:srgbClr val="000000"/>
              </a:solidFill>
            </a:ln>
          </p:spPr>
        </p:sp>
      </p:grpSp>
      <p:grpSp>
        <p:nvGrpSpPr>
          <p:cNvPr id="4" name="Group 4"/>
          <p:cNvGrpSpPr>
            <a:grpSpLocks noChangeAspect="1"/>
          </p:cNvGrpSpPr>
          <p:nvPr/>
        </p:nvGrpSpPr>
        <p:grpSpPr>
          <a:xfrm>
            <a:off x="277640" y="1028700"/>
            <a:ext cx="4664208" cy="8229600"/>
            <a:chOff x="0" y="0"/>
            <a:chExt cx="3598926" cy="6350000"/>
          </a:xfrm>
        </p:grpSpPr>
        <p:sp>
          <p:nvSpPr>
            <p:cNvPr id="5" name="Freeform 5"/>
            <p:cNvSpPr/>
            <p:nvPr/>
          </p:nvSpPr>
          <p:spPr>
            <a:xfrm>
              <a:off x="0" y="0"/>
              <a:ext cx="3598926" cy="6350000"/>
            </a:xfrm>
            <a:custGeom>
              <a:avLst/>
              <a:gdLst/>
              <a:ahLst/>
              <a:cxnLst/>
              <a:rect l="l" t="t" r="r" b="b"/>
              <a:pathLst>
                <a:path w="3598926" h="6350000">
                  <a:moveTo>
                    <a:pt x="2206625" y="3175000"/>
                  </a:moveTo>
                  <a:lnTo>
                    <a:pt x="3598926" y="6350000"/>
                  </a:lnTo>
                  <a:lnTo>
                    <a:pt x="0" y="6350000"/>
                  </a:lnTo>
                  <a:lnTo>
                    <a:pt x="0" y="0"/>
                  </a:lnTo>
                  <a:lnTo>
                    <a:pt x="3598926" y="0"/>
                  </a:lnTo>
                  <a:lnTo>
                    <a:pt x="2206625" y="3175000"/>
                  </a:lnTo>
                  <a:close/>
                </a:path>
              </a:pathLst>
            </a:custGeom>
            <a:blipFill>
              <a:blip r:embed="rId2"/>
              <a:stretch>
                <a:fillRect l="-8813" r="-8813"/>
              </a:stretch>
            </a:blipFill>
          </p:spPr>
        </p:sp>
      </p:grpSp>
      <p:sp>
        <p:nvSpPr>
          <p:cNvPr id="22" name="Rectangle 21">
            <a:extLst>
              <a:ext uri="{FF2B5EF4-FFF2-40B4-BE49-F238E27FC236}">
                <a16:creationId xmlns:a16="http://schemas.microsoft.com/office/drawing/2014/main" id="{1075470B-A77A-46B3-834B-C9391E6C7A2A}"/>
              </a:ext>
            </a:extLst>
          </p:cNvPr>
          <p:cNvSpPr/>
          <p:nvPr/>
        </p:nvSpPr>
        <p:spPr>
          <a:xfrm>
            <a:off x="6705600" y="2628900"/>
            <a:ext cx="9067800" cy="4154984"/>
          </a:xfrm>
          <a:prstGeom prst="rect">
            <a:avLst/>
          </a:prstGeom>
          <a:noFill/>
        </p:spPr>
        <p:txBody>
          <a:bodyPr wrap="squar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rPr>
              <a:t>Chân</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thành</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cảm</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ơn</a:t>
            </a:r>
            <a:endParaRPr lang="en-US" sz="6600" b="1" cap="none" spc="0" dirty="0">
              <a:ln w="22225">
                <a:solidFill>
                  <a:schemeClr val="accent2"/>
                </a:solidFill>
                <a:prstDash val="solid"/>
              </a:ln>
              <a:solidFill>
                <a:schemeClr val="accent2">
                  <a:lumMod val="40000"/>
                  <a:lumOff val="60000"/>
                </a:schemeClr>
              </a:solidFill>
              <a:effectLst/>
            </a:endParaRPr>
          </a:p>
          <a:p>
            <a:pPr algn="ctr"/>
            <a:endParaRPr lang="en-US" sz="6600" b="1" cap="none" spc="0" dirty="0">
              <a:ln w="22225">
                <a:solidFill>
                  <a:schemeClr val="accent2"/>
                </a:solidFill>
                <a:prstDash val="solid"/>
              </a:ln>
              <a:solidFill>
                <a:schemeClr val="accent2">
                  <a:lumMod val="40000"/>
                  <a:lumOff val="60000"/>
                </a:schemeClr>
              </a:solidFill>
              <a:effectLst/>
            </a:endParaRPr>
          </a:p>
          <a:p>
            <a:pPr algn="ctr"/>
            <a:r>
              <a:rPr lang="en-US" sz="6600" b="1" dirty="0">
                <a:ln w="22225">
                  <a:solidFill>
                    <a:schemeClr val="accent2"/>
                  </a:solidFill>
                  <a:prstDash val="solid"/>
                </a:ln>
                <a:solidFill>
                  <a:schemeClr val="accent2">
                    <a:lumMod val="40000"/>
                    <a:lumOff val="60000"/>
                  </a:schemeClr>
                </a:solidFill>
              </a:rPr>
              <a:t>KÍNH CHÚC HỘI NGHỊ</a:t>
            </a:r>
          </a:p>
          <a:p>
            <a:pPr algn="ctr"/>
            <a:r>
              <a:rPr lang="en-US" sz="6600" b="1" dirty="0">
                <a:ln w="22225">
                  <a:solidFill>
                    <a:schemeClr val="accent2"/>
                  </a:solidFill>
                  <a:prstDash val="solid"/>
                </a:ln>
                <a:solidFill>
                  <a:schemeClr val="accent2">
                    <a:lumMod val="40000"/>
                    <a:lumOff val="60000"/>
                  </a:schemeClr>
                </a:solidFill>
              </a:rPr>
              <a:t>THÀNH CÔNG TỐT ĐẸP</a:t>
            </a:r>
            <a:endParaRPr lang="en-US" sz="66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13917" y="1473621"/>
            <a:ext cx="6829708" cy="8183042"/>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153B0D"/>
            </a:solidFill>
            <a:ln w="12700">
              <a:solidFill>
                <a:srgbClr val="000000"/>
              </a:solidFill>
            </a:ln>
          </p:spPr>
        </p:sp>
      </p:grpSp>
      <p:sp>
        <p:nvSpPr>
          <p:cNvPr id="7" name="TextBox 7"/>
          <p:cNvSpPr txBox="1"/>
          <p:nvPr/>
        </p:nvSpPr>
        <p:spPr>
          <a:xfrm>
            <a:off x="10515600" y="1937480"/>
            <a:ext cx="6158483" cy="737831"/>
          </a:xfrm>
          <a:prstGeom prst="rect">
            <a:avLst/>
          </a:prstGeom>
        </p:spPr>
        <p:txBody>
          <a:bodyPr wrap="square" lIns="0" tIns="0" rIns="0" bIns="0" rtlCol="0" anchor="t">
            <a:spAutoFit/>
          </a:bodyPr>
          <a:lstStyle/>
          <a:p>
            <a:pPr algn="l">
              <a:lnSpc>
                <a:spcPts val="5670"/>
              </a:lnSpc>
            </a:pPr>
            <a:r>
              <a:rPr lang="en-US" sz="7200" b="1">
                <a:solidFill>
                  <a:srgbClr val="00C400"/>
                </a:solidFill>
                <a:latin typeface="Tahoma" panose="020B0604030504040204" pitchFamily="34" charset="0"/>
                <a:ea typeface="Tahoma" panose="020B0604030504040204" pitchFamily="34" charset="0"/>
                <a:cs typeface="Tahoma" panose="020B0604030504040204" pitchFamily="34" charset="0"/>
                <a:sym typeface="Muli Semi-Bold"/>
              </a:rPr>
              <a:t>ĐẶT VẤN ĐỀ</a:t>
            </a:r>
          </a:p>
        </p:txBody>
      </p:sp>
      <p:sp>
        <p:nvSpPr>
          <p:cNvPr id="15" name="TextBox 14">
            <a:extLst>
              <a:ext uri="{FF2B5EF4-FFF2-40B4-BE49-F238E27FC236}">
                <a16:creationId xmlns:a16="http://schemas.microsoft.com/office/drawing/2014/main" id="{C0A52135-06A9-414F-9314-05D74673AC2D}"/>
              </a:ext>
            </a:extLst>
          </p:cNvPr>
          <p:cNvSpPr txBox="1"/>
          <p:nvPr/>
        </p:nvSpPr>
        <p:spPr>
          <a:xfrm>
            <a:off x="8651055" y="3760447"/>
            <a:ext cx="9144000" cy="830997"/>
          </a:xfrm>
          <a:prstGeom prst="rect">
            <a:avLst/>
          </a:prstGeom>
          <a:noFill/>
        </p:spPr>
        <p:txBody>
          <a:bodyPr wrap="square">
            <a:spAutoFit/>
          </a:bodyPr>
          <a:lstStyle/>
          <a:p>
            <a:r>
              <a:rPr lang="vi-VN" sz="2400" b="1" dirty="0">
                <a:effectLst/>
                <a:latin typeface="Tahoma" panose="020B0604030504040204" pitchFamily="34" charset="0"/>
                <a:ea typeface="Tahoma" panose="020B0604030504040204" pitchFamily="34" charset="0"/>
                <a:cs typeface="Tahoma" panose="020B0604030504040204" pitchFamily="34" charset="0"/>
              </a:rPr>
              <a:t>Thông tư số 22/2020/TT-BGDĐT Bộ Giáo dục và Đào tạo quy định về đánh giá, xếp loại Đơn vị học tập.</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6" name="Star: 4 Points 15">
            <a:extLst>
              <a:ext uri="{FF2B5EF4-FFF2-40B4-BE49-F238E27FC236}">
                <a16:creationId xmlns:a16="http://schemas.microsoft.com/office/drawing/2014/main" id="{A9885063-3C72-4377-9132-8A360A4B30B0}"/>
              </a:ext>
            </a:extLst>
          </p:cNvPr>
          <p:cNvSpPr/>
          <p:nvPr/>
        </p:nvSpPr>
        <p:spPr>
          <a:xfrm>
            <a:off x="8173868" y="3947346"/>
            <a:ext cx="457200" cy="457200"/>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3EEF94B5-DB10-4C1A-A375-523055F8DB10}"/>
              </a:ext>
            </a:extLst>
          </p:cNvPr>
          <p:cNvSpPr txBox="1"/>
          <p:nvPr/>
        </p:nvSpPr>
        <p:spPr>
          <a:xfrm>
            <a:off x="8287310" y="5143500"/>
            <a:ext cx="9335358" cy="1938992"/>
          </a:xfrm>
          <a:prstGeom prst="rect">
            <a:avLst/>
          </a:prstGeom>
          <a:noFill/>
        </p:spPr>
        <p:txBody>
          <a:bodyPr wrap="square">
            <a:spAutoFit/>
          </a:bodyPr>
          <a:lstStyle/>
          <a:p>
            <a:pPr algn="just"/>
            <a:r>
              <a:rPr lang="en-US" sz="2400" b="1" dirty="0" err="1">
                <a:effectLst/>
                <a:latin typeface="Tahoma" panose="020B0604030504040204" pitchFamily="34" charset="0"/>
                <a:ea typeface="Tahoma" panose="020B0604030504040204" pitchFamily="34" charset="0"/>
                <a:cs typeface="Tahoma" panose="020B0604030504040204" pitchFamily="34" charset="0"/>
              </a:rPr>
              <a:t>Tạo</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cơ</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hội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và</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điều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kiện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cho</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thành</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viên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trong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đơn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vị</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được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học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tập</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thường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xuyên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học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tập</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suốt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đời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xây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dựng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mẫu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hình</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công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học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tập</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trong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các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đơn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vị</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làm</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nòng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cốt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trong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việc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xây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dựng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các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mô</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hình</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học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tập</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trong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cộng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đồng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góp</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phần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xây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dựng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xã</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hội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học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tập</a:t>
            </a:r>
            <a:r>
              <a:rPr lang="en-US" sz="2400" b="1" dirty="0">
                <a:effectLst/>
                <a:latin typeface="Tahoma" panose="020B0604030504040204" pitchFamily="34" charset="0"/>
                <a:ea typeface="Tahoma" panose="020B0604030504040204" pitchFamily="34" charset="0"/>
                <a:cs typeface="Tahoma" panose="020B0604030504040204" pitchFamily="34" charset="0"/>
              </a:rPr>
              <a:t>.</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8" name="Star: 4 Points 17">
            <a:extLst>
              <a:ext uri="{FF2B5EF4-FFF2-40B4-BE49-F238E27FC236}">
                <a16:creationId xmlns:a16="http://schemas.microsoft.com/office/drawing/2014/main" id="{F4B94653-4536-41C6-A4B1-64956917C39A}"/>
              </a:ext>
            </a:extLst>
          </p:cNvPr>
          <p:cNvSpPr/>
          <p:nvPr/>
        </p:nvSpPr>
        <p:spPr>
          <a:xfrm>
            <a:off x="7716668" y="5829300"/>
            <a:ext cx="457200" cy="457200"/>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277A6704-6E8D-44AB-A312-66C5BA85780D}"/>
              </a:ext>
            </a:extLst>
          </p:cNvPr>
          <p:cNvSpPr txBox="1"/>
          <p:nvPr/>
        </p:nvSpPr>
        <p:spPr>
          <a:xfrm>
            <a:off x="7901153" y="7516333"/>
            <a:ext cx="9721515" cy="1251240"/>
          </a:xfrm>
          <a:prstGeom prst="rect">
            <a:avLst/>
          </a:prstGeom>
          <a:noFill/>
        </p:spPr>
        <p:txBody>
          <a:bodyPr wrap="square">
            <a:spAutoFit/>
          </a:bodyPr>
          <a:lstStyle/>
          <a:p>
            <a:pPr algn="just">
              <a:lnSpc>
                <a:spcPct val="107000"/>
              </a:lnSpc>
              <a:spcAft>
                <a:spcPts val="800"/>
              </a:spcAft>
            </a:pPr>
            <a:r>
              <a:rPr lang="en-US" sz="2400" b="1">
                <a:effectLst/>
                <a:latin typeface="Tahoma" panose="020B0604030504040204" pitchFamily="34" charset="0"/>
                <a:ea typeface="Tahoma" panose="020B0604030504040204" pitchFamily="34" charset="0"/>
                <a:cs typeface="Tahoma" panose="020B0604030504040204" pitchFamily="34" charset="0"/>
              </a:rPr>
              <a:t>Cung cấp cơ sở để xây dựng kế hoạch thực hiện và huy động nguồn lực hỗ trợ việc học tập, bồi dưỡng nâng cao chất lượng, hiệu quả công việc của các thành viên trong đơn vị.</a:t>
            </a:r>
            <a:endParaRPr lang="vi-VN" sz="2400" b="1">
              <a:effectLst/>
              <a:latin typeface="Tahoma" panose="020B0604030504040204" pitchFamily="34" charset="0"/>
              <a:ea typeface="Tahoma" panose="020B0604030504040204" pitchFamily="34" charset="0"/>
              <a:cs typeface="Tahoma" panose="020B0604030504040204" pitchFamily="34" charset="0"/>
            </a:endParaRPr>
          </a:p>
        </p:txBody>
      </p:sp>
      <p:sp>
        <p:nvSpPr>
          <p:cNvPr id="20" name="Star: 4 Points 19">
            <a:extLst>
              <a:ext uri="{FF2B5EF4-FFF2-40B4-BE49-F238E27FC236}">
                <a16:creationId xmlns:a16="http://schemas.microsoft.com/office/drawing/2014/main" id="{06DE5F85-1700-443C-99E3-984D9EB06049}"/>
              </a:ext>
            </a:extLst>
          </p:cNvPr>
          <p:cNvSpPr/>
          <p:nvPr/>
        </p:nvSpPr>
        <p:spPr>
          <a:xfrm>
            <a:off x="7335669" y="7999716"/>
            <a:ext cx="457200" cy="457200"/>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77127CCF-EBAF-428E-BDFD-6F5095E04184}"/>
              </a:ext>
            </a:extLst>
          </p:cNvPr>
          <p:cNvSpPr/>
          <p:nvPr/>
        </p:nvSpPr>
        <p:spPr>
          <a:xfrm>
            <a:off x="629587" y="800100"/>
            <a:ext cx="3352800" cy="76200"/>
          </a:xfrm>
          <a:prstGeom prst="rect">
            <a:avLst/>
          </a:pr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E4ECE8ED-80A8-4EEC-8400-E0E7E6814181}"/>
              </a:ext>
            </a:extLst>
          </p:cNvPr>
          <p:cNvSpPr/>
          <p:nvPr/>
        </p:nvSpPr>
        <p:spPr>
          <a:xfrm rot="5400000">
            <a:off x="-808294" y="2148794"/>
            <a:ext cx="3352800" cy="76200"/>
          </a:xfrm>
          <a:prstGeom prst="rect">
            <a:avLst/>
          </a:prstGeom>
          <a:solidFill>
            <a:srgbClr val="00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 name="Straight Connector 5">
            <a:extLst>
              <a:ext uri="{FF2B5EF4-FFF2-40B4-BE49-F238E27FC236}">
                <a16:creationId xmlns:a16="http://schemas.microsoft.com/office/drawing/2014/main" id="{3FDDC0B4-488C-46EF-878B-403848F93F8A}"/>
              </a:ext>
            </a:extLst>
          </p:cNvPr>
          <p:cNvCxnSpPr/>
          <p:nvPr/>
        </p:nvCxnSpPr>
        <p:spPr>
          <a:xfrm>
            <a:off x="8839200" y="4152900"/>
            <a:ext cx="861879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097C9638-7D48-4344-B44B-33C60AB1FE02}"/>
              </a:ext>
            </a:extLst>
          </p:cNvPr>
          <p:cNvCxnSpPr>
            <a:cxnSpLocks/>
          </p:cNvCxnSpPr>
          <p:nvPr/>
        </p:nvCxnSpPr>
        <p:spPr>
          <a:xfrm flipV="1">
            <a:off x="8763000" y="4591444"/>
            <a:ext cx="6934200" cy="7620"/>
          </a:xfrm>
          <a:prstGeom prst="line">
            <a:avLst/>
          </a:prstGeom>
        </p:spPr>
        <p:style>
          <a:lnRef idx="3">
            <a:schemeClr val="accent6"/>
          </a:lnRef>
          <a:fillRef idx="0">
            <a:schemeClr val="accent6"/>
          </a:fillRef>
          <a:effectRef idx="2">
            <a:schemeClr val="accent6"/>
          </a:effectRef>
          <a:fontRef idx="minor">
            <a:schemeClr val="tx1"/>
          </a:fontRef>
        </p:style>
      </p:cxnSp>
      <p:pic>
        <p:nvPicPr>
          <p:cNvPr id="23" name="Picture 22">
            <a:extLst>
              <a:ext uri="{FF2B5EF4-FFF2-40B4-BE49-F238E27FC236}">
                <a16:creationId xmlns:a16="http://schemas.microsoft.com/office/drawing/2014/main" id="{C78E9613-A93C-4AEA-BD37-30DEBB4AB931}"/>
              </a:ext>
            </a:extLst>
          </p:cNvPr>
          <p:cNvPicPr>
            <a:picLocks noChangeAspect="1"/>
          </p:cNvPicPr>
          <p:nvPr/>
        </p:nvPicPr>
        <p:blipFill>
          <a:blip r:embed="rId2">
            <a:extLst>
              <a:ext uri="{28A0092B-C50C-407E-A947-70E740481C1C}">
                <a14:useLocalDpi xmlns:a14="http://schemas.microsoft.com/office/drawing/2010/main" val="0"/>
              </a:ext>
            </a:extLst>
          </a:blip>
          <a:srcRect l="24631" r="9454"/>
          <a:stretch>
            <a:fillRect/>
          </a:stretch>
        </p:blipFill>
        <p:spPr>
          <a:xfrm>
            <a:off x="1068771" y="1028700"/>
            <a:ext cx="7003839" cy="8382000"/>
          </a:xfrm>
          <a:custGeom>
            <a:avLst/>
            <a:gdLst>
              <a:gd name="connsiteX0" fmla="*/ 0 w 6876496"/>
              <a:gd name="connsiteY0" fmla="*/ 0 h 8229599"/>
              <a:gd name="connsiteX1" fmla="*/ 6876496 w 6876496"/>
              <a:gd name="connsiteY1" fmla="*/ 0 h 8229599"/>
              <a:gd name="connsiteX2" fmla="*/ 5017413 w 6876496"/>
              <a:gd name="connsiteY2" fmla="*/ 8229599 h 8229599"/>
              <a:gd name="connsiteX3" fmla="*/ 0 w 6876496"/>
              <a:gd name="connsiteY3" fmla="*/ 8229599 h 8229599"/>
            </a:gdLst>
            <a:ahLst/>
            <a:cxnLst>
              <a:cxn ang="0">
                <a:pos x="connsiteX0" y="connsiteY0"/>
              </a:cxn>
              <a:cxn ang="0">
                <a:pos x="connsiteX1" y="connsiteY1"/>
              </a:cxn>
              <a:cxn ang="0">
                <a:pos x="connsiteX2" y="connsiteY2"/>
              </a:cxn>
              <a:cxn ang="0">
                <a:pos x="connsiteX3" y="connsiteY3"/>
              </a:cxn>
            </a:cxnLst>
            <a:rect l="l" t="t" r="r" b="b"/>
            <a:pathLst>
              <a:path w="6876496" h="8229599">
                <a:moveTo>
                  <a:pt x="0" y="0"/>
                </a:moveTo>
                <a:lnTo>
                  <a:pt x="6876496" y="0"/>
                </a:lnTo>
                <a:lnTo>
                  <a:pt x="5017413" y="8229599"/>
                </a:lnTo>
                <a:lnTo>
                  <a:pt x="0" y="8229599"/>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2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300"/>
                                        <p:tgtEl>
                                          <p:spTgt spid="15"/>
                                        </p:tgtEl>
                                      </p:cBhvr>
                                    </p:animEffect>
                                  </p:childTnLst>
                                </p:cTn>
                              </p:par>
                            </p:childTnLst>
                          </p:cTn>
                        </p:par>
                        <p:par>
                          <p:cTn id="25" fill="hold">
                            <p:stCondLst>
                              <p:cond delay="23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33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700"/>
                                        <p:tgtEl>
                                          <p:spTgt spid="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600"/>
                                        <p:tgtEl>
                                          <p:spTgt spid="17"/>
                                        </p:tgtEl>
                                      </p:cBhvr>
                                    </p:animEffect>
                                  </p:childTnLst>
                                </p:cTn>
                              </p:par>
                            </p:childTnLst>
                          </p:cTn>
                        </p:par>
                        <p:par>
                          <p:cTn id="40" fill="hold">
                            <p:stCondLst>
                              <p:cond delay="49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8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1800"/>
                                        <p:tgtEl>
                                          <p:spTgt spid="19"/>
                                        </p:tgtEl>
                                      </p:cBhvr>
                                    </p:animEffect>
                                  </p:childTnLst>
                                </p:cTn>
                              </p:par>
                            </p:childTnLst>
                          </p:cTn>
                        </p:par>
                        <p:par>
                          <p:cTn id="47" fill="hold">
                            <p:stCondLst>
                              <p:cond delay="67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42" presetClass="path" presetSubtype="0" accel="50000" decel="50000" fill="hold" grpId="1" nodeType="withEffect">
                                  <p:stCondLst>
                                    <p:cond delay="0"/>
                                  </p:stCondLst>
                                  <p:childTnLst>
                                    <p:animMotion origin="layout" path="M 0.00157 0.46513 L 6.94444E-7 -1.11111E-6 " pathEditMode="relative" rAng="0" ptsTypes="AA">
                                      <p:cBhvr>
                                        <p:cTn id="52" dur="1100" fill="hold"/>
                                        <p:tgtEl>
                                          <p:spTgt spid="13"/>
                                        </p:tgtEl>
                                        <p:attrNameLst>
                                          <p:attrName>ppt_x</p:attrName>
                                          <p:attrName>ppt_y</p:attrName>
                                        </p:attrNameLst>
                                      </p:cBhvr>
                                      <p:rCtr x="-182" y="-23333"/>
                                    </p:animMotion>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42" presetClass="path" presetSubtype="0" accel="50000" decel="50000" fill="hold" grpId="1" nodeType="withEffect">
                                  <p:stCondLst>
                                    <p:cond delay="0"/>
                                  </p:stCondLst>
                                  <p:childTnLst>
                                    <p:animMotion origin="layout" path="M 0.19661 -0.0037 L -0.00113 -0.0037 " pathEditMode="relative" rAng="0" ptsTypes="AA">
                                      <p:cBhvr>
                                        <p:cTn id="57" dur="1100" fill="hold"/>
                                        <p:tgtEl>
                                          <p:spTgt spid="4"/>
                                        </p:tgtEl>
                                        <p:attrNameLst>
                                          <p:attrName>ppt_x</p:attrName>
                                          <p:attrName>ppt_y</p:attrName>
                                        </p:attrNameLst>
                                      </p:cBhvr>
                                      <p:rCtr x="-98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animBg="1"/>
      <p:bldP spid="17" grpId="0"/>
      <p:bldP spid="18" grpId="0" animBg="1"/>
      <p:bldP spid="19" grpId="0"/>
      <p:bldP spid="20" grpId="0" animBg="1"/>
      <p:bldP spid="4" grpId="0" animBg="1"/>
      <p:bldP spid="4" grpId="1"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5E88CDA-8A56-442D-B6A3-F2E30C3645F4}"/>
              </a:ext>
            </a:extLst>
          </p:cNvPr>
          <p:cNvSpPr/>
          <p:nvPr/>
        </p:nvSpPr>
        <p:spPr>
          <a:xfrm rot="16200000">
            <a:off x="6647882" y="5976736"/>
            <a:ext cx="7337601" cy="76200"/>
          </a:xfrm>
          <a:custGeom>
            <a:avLst/>
            <a:gdLst>
              <a:gd name="connsiteX0" fmla="*/ 7337601 w 7337601"/>
              <a:gd name="connsiteY0" fmla="*/ 0 h 76200"/>
              <a:gd name="connsiteX1" fmla="*/ 7307601 w 7337601"/>
              <a:gd name="connsiteY1" fmla="*/ 76200 h 76200"/>
              <a:gd name="connsiteX2" fmla="*/ 0 w 7337601"/>
              <a:gd name="connsiteY2" fmla="*/ 76200 h 76200"/>
              <a:gd name="connsiteX3" fmla="*/ 30000 w 7337601"/>
              <a:gd name="connsiteY3" fmla="*/ 0 h 76200"/>
            </a:gdLst>
            <a:ahLst/>
            <a:cxnLst>
              <a:cxn ang="0">
                <a:pos x="connsiteX0" y="connsiteY0"/>
              </a:cxn>
              <a:cxn ang="0">
                <a:pos x="connsiteX1" y="connsiteY1"/>
              </a:cxn>
              <a:cxn ang="0">
                <a:pos x="connsiteX2" y="connsiteY2"/>
              </a:cxn>
              <a:cxn ang="0">
                <a:pos x="connsiteX3" y="connsiteY3"/>
              </a:cxn>
            </a:cxnLst>
            <a:rect l="l" t="t" r="r" b="b"/>
            <a:pathLst>
              <a:path w="7337601" h="76200">
                <a:moveTo>
                  <a:pt x="7337601" y="0"/>
                </a:moveTo>
                <a:lnTo>
                  <a:pt x="7307601" y="76200"/>
                </a:lnTo>
                <a:lnTo>
                  <a:pt x="0" y="76200"/>
                </a:lnTo>
                <a:lnTo>
                  <a:pt x="30000" y="0"/>
                </a:lnTo>
                <a:close/>
              </a:path>
            </a:pathLst>
          </a:custGeom>
          <a:solidFill>
            <a:srgbClr val="007E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Freeform: Shape 24">
            <a:extLst>
              <a:ext uri="{FF2B5EF4-FFF2-40B4-BE49-F238E27FC236}">
                <a16:creationId xmlns:a16="http://schemas.microsoft.com/office/drawing/2014/main" id="{A19AB8F7-8F66-4E6D-BD42-C9810B68DE31}"/>
              </a:ext>
            </a:extLst>
          </p:cNvPr>
          <p:cNvSpPr/>
          <p:nvPr/>
        </p:nvSpPr>
        <p:spPr>
          <a:xfrm>
            <a:off x="10464012" y="-1182379"/>
            <a:ext cx="10109136" cy="11580994"/>
          </a:xfrm>
          <a:custGeom>
            <a:avLst/>
            <a:gdLst>
              <a:gd name="connsiteX0" fmla="*/ 10109136 w 10109136"/>
              <a:gd name="connsiteY0" fmla="*/ 0 h 11580994"/>
              <a:gd name="connsiteX1" fmla="*/ 10109136 w 10109136"/>
              <a:gd name="connsiteY1" fmla="*/ 11580994 h 11580994"/>
              <a:gd name="connsiteX2" fmla="*/ 0 w 10109136"/>
              <a:gd name="connsiteY2" fmla="*/ 11580994 h 11580994"/>
              <a:gd name="connsiteX3" fmla="*/ 0 w 10109136"/>
              <a:gd name="connsiteY3" fmla="*/ 3898887 h 11580994"/>
              <a:gd name="connsiteX4" fmla="*/ 8509788 w 10109136"/>
              <a:gd name="connsiteY4" fmla="*/ 580421 h 11580994"/>
              <a:gd name="connsiteX5" fmla="*/ 8507664 w 10109136"/>
              <a:gd name="connsiteY5" fmla="*/ 574971 h 1158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9136" h="11580994">
                <a:moveTo>
                  <a:pt x="10109136" y="0"/>
                </a:moveTo>
                <a:lnTo>
                  <a:pt x="10109136" y="11580994"/>
                </a:lnTo>
                <a:lnTo>
                  <a:pt x="0" y="11580994"/>
                </a:lnTo>
                <a:lnTo>
                  <a:pt x="0" y="3898887"/>
                </a:lnTo>
                <a:lnTo>
                  <a:pt x="8509788" y="580421"/>
                </a:lnTo>
                <a:lnTo>
                  <a:pt x="8507664" y="574971"/>
                </a:lnTo>
                <a:close/>
              </a:path>
            </a:pathLst>
          </a:custGeom>
          <a:solidFill>
            <a:srgbClr val="153B0D"/>
          </a:solidFill>
        </p:spPr>
      </p:sp>
      <p:sp>
        <p:nvSpPr>
          <p:cNvPr id="5" name="Freeform 5"/>
          <p:cNvSpPr/>
          <p:nvPr/>
        </p:nvSpPr>
        <p:spPr>
          <a:xfrm rot="16200000">
            <a:off x="11163718" y="3823218"/>
            <a:ext cx="6533314" cy="5657850"/>
          </a:xfrm>
          <a:custGeom>
            <a:avLst/>
            <a:gdLst/>
            <a:ahLst/>
            <a:cxnLst/>
            <a:rect l="l" t="t" r="r" b="b"/>
            <a:pathLst>
              <a:path w="6350000" h="5499100">
                <a:moveTo>
                  <a:pt x="0" y="5499100"/>
                </a:moveTo>
                <a:lnTo>
                  <a:pt x="3175000" y="0"/>
                </a:lnTo>
                <a:lnTo>
                  <a:pt x="6350000" y="5499100"/>
                </a:lnTo>
                <a:lnTo>
                  <a:pt x="0" y="5499100"/>
                </a:lnTo>
                <a:close/>
              </a:path>
            </a:pathLst>
          </a:custGeom>
          <a:solidFill>
            <a:srgbClr val="02A54B"/>
          </a:solidFill>
        </p:spPr>
      </p:sp>
      <p:pic>
        <p:nvPicPr>
          <p:cNvPr id="23" name="Picture 22">
            <a:extLst>
              <a:ext uri="{FF2B5EF4-FFF2-40B4-BE49-F238E27FC236}">
                <a16:creationId xmlns:a16="http://schemas.microsoft.com/office/drawing/2014/main" id="{37239D15-25E1-4173-AC9D-8E2A15D0BB9C}"/>
              </a:ext>
            </a:extLst>
          </p:cNvPr>
          <p:cNvPicPr>
            <a:picLocks noChangeAspect="1"/>
          </p:cNvPicPr>
          <p:nvPr/>
        </p:nvPicPr>
        <p:blipFill>
          <a:blip r:embed="rId2">
            <a:extLst>
              <a:ext uri="{28A0092B-C50C-407E-A947-70E740481C1C}">
                <a14:useLocalDpi xmlns:a14="http://schemas.microsoft.com/office/drawing/2010/main" val="0"/>
              </a:ext>
            </a:extLst>
          </a:blip>
          <a:srcRect l="33779"/>
          <a:stretch>
            <a:fillRect/>
          </a:stretch>
        </p:blipFill>
        <p:spPr>
          <a:xfrm>
            <a:off x="10223090" y="342900"/>
            <a:ext cx="7760110" cy="9019630"/>
          </a:xfrm>
          <a:custGeom>
            <a:avLst/>
            <a:gdLst>
              <a:gd name="connsiteX0" fmla="*/ 7760110 w 7760110"/>
              <a:gd name="connsiteY0" fmla="*/ 85633 h 9019630"/>
              <a:gd name="connsiteX1" fmla="*/ 7760110 w 7760110"/>
              <a:gd name="connsiteY1" fmla="*/ 6032541 h 9019630"/>
              <a:gd name="connsiteX2" fmla="*/ 88987 w 7760110"/>
              <a:gd name="connsiteY2" fmla="*/ 9019630 h 9019630"/>
              <a:gd name="connsiteX3" fmla="*/ 0 w 7760110"/>
              <a:gd name="connsiteY3" fmla="*/ 9019630 h 9019630"/>
              <a:gd name="connsiteX4" fmla="*/ 0 w 7760110"/>
              <a:gd name="connsiteY4" fmla="*/ 3107374 h 9019630"/>
              <a:gd name="connsiteX5" fmla="*/ 7735408 w 7760110"/>
              <a:gd name="connsiteY5" fmla="*/ 0 h 9019630"/>
              <a:gd name="connsiteX6" fmla="*/ 7760110 w 7760110"/>
              <a:gd name="connsiteY6" fmla="*/ 0 h 9019630"/>
              <a:gd name="connsiteX7" fmla="*/ 7760110 w 7760110"/>
              <a:gd name="connsiteY7" fmla="*/ 66814 h 901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0110" h="9019630">
                <a:moveTo>
                  <a:pt x="7760110" y="85633"/>
                </a:moveTo>
                <a:lnTo>
                  <a:pt x="7760110" y="6032541"/>
                </a:lnTo>
                <a:lnTo>
                  <a:pt x="88987" y="9019630"/>
                </a:lnTo>
                <a:lnTo>
                  <a:pt x="0" y="9019630"/>
                </a:lnTo>
                <a:lnTo>
                  <a:pt x="0" y="3107374"/>
                </a:lnTo>
                <a:close/>
                <a:moveTo>
                  <a:pt x="7735408" y="0"/>
                </a:moveTo>
                <a:lnTo>
                  <a:pt x="7760110" y="0"/>
                </a:lnTo>
                <a:lnTo>
                  <a:pt x="7760110" y="66814"/>
                </a:lnTo>
                <a:close/>
              </a:path>
            </a:pathLst>
          </a:custGeom>
        </p:spPr>
      </p:pic>
      <p:sp>
        <p:nvSpPr>
          <p:cNvPr id="9" name="TextBox 9"/>
          <p:cNvSpPr txBox="1"/>
          <p:nvPr/>
        </p:nvSpPr>
        <p:spPr>
          <a:xfrm>
            <a:off x="1351068" y="3614256"/>
            <a:ext cx="8445670" cy="1987724"/>
          </a:xfrm>
          <a:prstGeom prst="rect">
            <a:avLst/>
          </a:prstGeom>
        </p:spPr>
        <p:txBody>
          <a:bodyPr wrap="square" lIns="0" tIns="0" rIns="0" bIns="0" rtlCol="0" anchor="t">
            <a:spAutoFit/>
          </a:bodyPr>
          <a:lstStyle/>
          <a:p>
            <a:pPr algn="just">
              <a:lnSpc>
                <a:spcPts val="3120"/>
              </a:lnSpc>
            </a:pPr>
            <a:r>
              <a:rPr lang="vi-VN" sz="2800" dirty="0">
                <a:solidFill>
                  <a:srgbClr val="000000"/>
                </a:solidFill>
                <a:latin typeface="Muli Semi-Bold"/>
                <a:ea typeface="Muli Semi-Bold"/>
                <a:cs typeface="Muli Semi-Bold"/>
                <a:sym typeface="Muli Semi-Bold"/>
              </a:rPr>
              <a:t>Trên cơ sở thực tiễn tại quận Tân Phú, với sự quyết tâm nhằm đạt các mục đích, yêu cầu Thông tư số 22/2020/TT-BGDĐT đặt ra, Phòng Giáo dục và Đào tạo quận Tân Phú đã đề ra nhiều giải pháp để thực hiện</a:t>
            </a:r>
            <a:endParaRPr lang="en-US" sz="2800" dirty="0">
              <a:solidFill>
                <a:srgbClr val="000000"/>
              </a:solidFill>
              <a:latin typeface="Muli Semi-Bold"/>
              <a:ea typeface="Muli Semi-Bold"/>
              <a:cs typeface="Muli Semi-Bold"/>
              <a:sym typeface="Muli Semi-Bold"/>
            </a:endParaRPr>
          </a:p>
        </p:txBody>
      </p:sp>
      <p:sp>
        <p:nvSpPr>
          <p:cNvPr id="10" name="Freeform 10"/>
          <p:cNvSpPr/>
          <p:nvPr/>
        </p:nvSpPr>
        <p:spPr>
          <a:xfrm>
            <a:off x="337764" y="3986693"/>
            <a:ext cx="813928" cy="1078699"/>
          </a:xfrm>
          <a:custGeom>
            <a:avLst/>
            <a:gdLst/>
            <a:ahLst/>
            <a:cxnLst/>
            <a:rect l="l" t="t" r="r" b="b"/>
            <a:pathLst>
              <a:path w="1085237" h="1438266">
                <a:moveTo>
                  <a:pt x="0" y="0"/>
                </a:moveTo>
                <a:lnTo>
                  <a:pt x="1085237" y="0"/>
                </a:lnTo>
                <a:lnTo>
                  <a:pt x="1085237" y="1438266"/>
                </a:lnTo>
                <a:lnTo>
                  <a:pt x="0" y="14382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744728" y="892496"/>
            <a:ext cx="8995384" cy="2462213"/>
          </a:xfrm>
          <a:prstGeom prst="rect">
            <a:avLst/>
          </a:prstGeom>
        </p:spPr>
        <p:txBody>
          <a:bodyPr wrap="square" lIns="0" tIns="0" rIns="0" bIns="0" rtlCol="0" anchor="t">
            <a:spAutoFit/>
          </a:bodyPr>
          <a:lstStyle/>
          <a:p>
            <a:pPr algn="just"/>
            <a:r>
              <a:rPr lang="vi-V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Muli"/>
              </a:rPr>
              <a:t>Một số giải pháp triển khai thực hiện kế hoạch, tổ chức đánh giá và công nhận đơn vị học tập cấp quận trên địa bàn quận Tân Phú</a:t>
            </a:r>
            <a:endPar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Muli"/>
            </a:endParaRPr>
          </a:p>
        </p:txBody>
      </p:sp>
      <p:sp>
        <p:nvSpPr>
          <p:cNvPr id="13" name="Freeform: Shape 12">
            <a:extLst>
              <a:ext uri="{FF2B5EF4-FFF2-40B4-BE49-F238E27FC236}">
                <a16:creationId xmlns:a16="http://schemas.microsoft.com/office/drawing/2014/main" id="{A9EDAA4F-1731-4453-9B8A-357160999CCB}"/>
              </a:ext>
            </a:extLst>
          </p:cNvPr>
          <p:cNvSpPr/>
          <p:nvPr/>
        </p:nvSpPr>
        <p:spPr>
          <a:xfrm rot="20310621">
            <a:off x="13476631" y="-73770"/>
            <a:ext cx="7337601" cy="76200"/>
          </a:xfrm>
          <a:custGeom>
            <a:avLst/>
            <a:gdLst>
              <a:gd name="connsiteX0" fmla="*/ 7337601 w 7337601"/>
              <a:gd name="connsiteY0" fmla="*/ 0 h 76200"/>
              <a:gd name="connsiteX1" fmla="*/ 7307601 w 7337601"/>
              <a:gd name="connsiteY1" fmla="*/ 76200 h 76200"/>
              <a:gd name="connsiteX2" fmla="*/ 0 w 7337601"/>
              <a:gd name="connsiteY2" fmla="*/ 76200 h 76200"/>
              <a:gd name="connsiteX3" fmla="*/ 30000 w 7337601"/>
              <a:gd name="connsiteY3" fmla="*/ 0 h 76200"/>
            </a:gdLst>
            <a:ahLst/>
            <a:cxnLst>
              <a:cxn ang="0">
                <a:pos x="connsiteX0" y="connsiteY0"/>
              </a:cxn>
              <a:cxn ang="0">
                <a:pos x="connsiteX1" y="connsiteY1"/>
              </a:cxn>
              <a:cxn ang="0">
                <a:pos x="connsiteX2" y="connsiteY2"/>
              </a:cxn>
              <a:cxn ang="0">
                <a:pos x="connsiteX3" y="connsiteY3"/>
              </a:cxn>
            </a:cxnLst>
            <a:rect l="l" t="t" r="r" b="b"/>
            <a:pathLst>
              <a:path w="7337601" h="76200">
                <a:moveTo>
                  <a:pt x="7337601" y="0"/>
                </a:moveTo>
                <a:lnTo>
                  <a:pt x="7307601" y="76200"/>
                </a:lnTo>
                <a:lnTo>
                  <a:pt x="0" y="76200"/>
                </a:lnTo>
                <a:lnTo>
                  <a:pt x="30000" y="0"/>
                </a:lnTo>
                <a:close/>
              </a:path>
            </a:pathLst>
          </a:custGeom>
          <a:solidFill>
            <a:srgbClr val="007E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6" name="Picture 5">
            <a:extLst>
              <a:ext uri="{FF2B5EF4-FFF2-40B4-BE49-F238E27FC236}">
                <a16:creationId xmlns:a16="http://schemas.microsoft.com/office/drawing/2014/main" id="{CCEABFC8-F209-4E4E-AAF1-366C71A29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880" y="5601980"/>
            <a:ext cx="9233232" cy="4584181"/>
          </a:xfrm>
          <a:prstGeom prst="rect">
            <a:avLst/>
          </a:prstGeom>
        </p:spPr>
      </p:pic>
      <p:grpSp>
        <p:nvGrpSpPr>
          <p:cNvPr id="16" name="Group 15">
            <a:extLst>
              <a:ext uri="{FF2B5EF4-FFF2-40B4-BE49-F238E27FC236}">
                <a16:creationId xmlns:a16="http://schemas.microsoft.com/office/drawing/2014/main" id="{124CC189-5074-4187-B096-D9680E80115D}"/>
              </a:ext>
            </a:extLst>
          </p:cNvPr>
          <p:cNvGrpSpPr/>
          <p:nvPr/>
        </p:nvGrpSpPr>
        <p:grpSpPr>
          <a:xfrm>
            <a:off x="11658365" y="8689551"/>
            <a:ext cx="3475726" cy="2704865"/>
            <a:chOff x="11658365" y="8689551"/>
            <a:chExt cx="3475726" cy="2704865"/>
          </a:xfrm>
        </p:grpSpPr>
        <p:pic>
          <p:nvPicPr>
            <p:cNvPr id="11" name="Picture 10">
              <a:extLst>
                <a:ext uri="{FF2B5EF4-FFF2-40B4-BE49-F238E27FC236}">
                  <a16:creationId xmlns:a16="http://schemas.microsoft.com/office/drawing/2014/main" id="{5339723B-DFF7-4B08-9F98-7B5C3A4CD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697" y="8689551"/>
              <a:ext cx="1778781" cy="1778781"/>
            </a:xfrm>
            <a:prstGeom prst="rect">
              <a:avLst/>
            </a:prstGeom>
          </p:spPr>
        </p:pic>
        <p:pic>
          <p:nvPicPr>
            <p:cNvPr id="17" name="Picture 16">
              <a:extLst>
                <a:ext uri="{FF2B5EF4-FFF2-40B4-BE49-F238E27FC236}">
                  <a16:creationId xmlns:a16="http://schemas.microsoft.com/office/drawing/2014/main" id="{04800303-DE75-40DA-9E95-D40C1B45BB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99601" flipH="1">
              <a:off x="13726659" y="9222575"/>
              <a:ext cx="1407432" cy="1407433"/>
            </a:xfrm>
            <a:prstGeom prst="rect">
              <a:avLst/>
            </a:prstGeom>
          </p:spPr>
        </p:pic>
        <p:pic>
          <p:nvPicPr>
            <p:cNvPr id="19" name="Picture 18">
              <a:extLst>
                <a:ext uri="{FF2B5EF4-FFF2-40B4-BE49-F238E27FC236}">
                  <a16:creationId xmlns:a16="http://schemas.microsoft.com/office/drawing/2014/main" id="{C190FADC-F358-466F-A0DD-36BFA22EDA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99601" flipH="1">
              <a:off x="13293084" y="9986983"/>
              <a:ext cx="1407432" cy="1407433"/>
            </a:xfrm>
            <a:prstGeom prst="rect">
              <a:avLst/>
            </a:prstGeom>
          </p:spPr>
        </p:pic>
        <p:pic>
          <p:nvPicPr>
            <p:cNvPr id="20" name="Picture 19">
              <a:extLst>
                <a:ext uri="{FF2B5EF4-FFF2-40B4-BE49-F238E27FC236}">
                  <a16:creationId xmlns:a16="http://schemas.microsoft.com/office/drawing/2014/main" id="{71304F20-C36B-453F-8756-74B1272BFE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629160" flipH="1">
              <a:off x="11658366" y="9416466"/>
              <a:ext cx="1407432" cy="140743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1000"/>
                                        <p:tgtEl>
                                          <p:spTgt spid="12">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800"/>
                                        <p:tgtEl>
                                          <p:spTgt spid="10"/>
                                        </p:tgtEl>
                                      </p:cBhvr>
                                    </p:animEffect>
                                  </p:childTnLst>
                                </p:cTn>
                              </p:par>
                            </p:childTnLst>
                          </p:cTn>
                        </p:par>
                        <p:par>
                          <p:cTn id="31" fill="hold">
                            <p:stCondLst>
                              <p:cond delay="2800"/>
                            </p:stCondLst>
                            <p:childTnLst>
                              <p:par>
                                <p:cTn id="32" presetID="22" presetClass="entr" presetSubtype="8" fill="hold" grpId="0"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1200"/>
                                        <p:tgtEl>
                                          <p:spTgt spid="9">
                                            <p:txEl>
                                              <p:pRg st="0" end="0"/>
                                            </p:txEl>
                                          </p:spTgt>
                                        </p:tgtEl>
                                      </p:cBhvr>
                                    </p:animEffect>
                                  </p:childTnLst>
                                </p:cTn>
                              </p:par>
                            </p:childTnLst>
                          </p:cTn>
                        </p:par>
                        <p:par>
                          <p:cTn id="35" fill="hold">
                            <p:stCondLst>
                              <p:cond delay="4000"/>
                            </p:stCondLst>
                            <p:childTnLst>
                              <p:par>
                                <p:cTn id="36" presetID="9"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par>
                          <p:cTn id="39" fill="hold">
                            <p:stCondLst>
                              <p:cond delay="45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4500"/>
                            </p:stCondLst>
                            <p:childTnLst>
                              <p:par>
                                <p:cTn id="43" presetID="42" presetClass="path" presetSubtype="0" accel="50000" decel="50000" fill="hold" grpId="1" nodeType="afterEffect">
                                  <p:stCondLst>
                                    <p:cond delay="0"/>
                                  </p:stCondLst>
                                  <p:childTnLst>
                                    <p:animMotion origin="layout" path="M 0.18741 -0.1341 L -0.20417 0.14183 " pathEditMode="relative" rAng="0" ptsTypes="AA">
                                      <p:cBhvr>
                                        <p:cTn id="44" dur="700" fill="hold"/>
                                        <p:tgtEl>
                                          <p:spTgt spid="13"/>
                                        </p:tgtEl>
                                        <p:attrNameLst>
                                          <p:attrName>ppt_x</p:attrName>
                                          <p:attrName>ppt_y</p:attrName>
                                        </p:attrNameLst>
                                      </p:cBhvr>
                                      <p:rCtr x="-19583" y="13796"/>
                                    </p:animMotion>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42" presetClass="path" presetSubtype="0" accel="50000" decel="50000" fill="hold" grpId="1" nodeType="withEffect">
                                  <p:stCondLst>
                                    <p:cond delay="0"/>
                                  </p:stCondLst>
                                  <p:childTnLst>
                                    <p:animMotion origin="layout" path="M 0.00043 0.67084 L 1.94444E-6 -2.09877E-6 " pathEditMode="relative" rAng="0" ptsTypes="AA">
                                      <p:cBhvr>
                                        <p:cTn id="48" dur="700" fill="hold"/>
                                        <p:tgtEl>
                                          <p:spTgt spid="14"/>
                                        </p:tgtEl>
                                        <p:attrNameLst>
                                          <p:attrName>ppt_x</p:attrName>
                                          <p:attrName>ppt_y</p:attrName>
                                        </p:attrNameLst>
                                      </p:cBhvr>
                                      <p:rCtr x="-61" y="-3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build="p"/>
      <p:bldP spid="12" grpId="0" build="allAtOnce"/>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rot="-3927272">
            <a:off x="-5049249" y="1111511"/>
            <a:ext cx="12290693" cy="6152130"/>
          </a:xfrm>
          <a:prstGeom prst="rect">
            <a:avLst/>
          </a:prstGeom>
          <a:solidFill>
            <a:srgbClr val="153B0D"/>
          </a:solidFill>
        </p:spPr>
      </p:sp>
      <p:sp>
        <p:nvSpPr>
          <p:cNvPr id="3" name="AutoShape 3"/>
          <p:cNvSpPr/>
          <p:nvPr/>
        </p:nvSpPr>
        <p:spPr>
          <a:xfrm rot="-3927272">
            <a:off x="-5049249" y="1111511"/>
            <a:ext cx="12290693" cy="6152130"/>
          </a:xfrm>
          <a:prstGeom prst="rect">
            <a:avLst/>
          </a:prstGeom>
          <a:solidFill>
            <a:srgbClr val="153B0D"/>
          </a:solidFill>
        </p:spPr>
      </p:sp>
      <p:sp>
        <p:nvSpPr>
          <p:cNvPr id="22" name="Freeform: Shape 21">
            <a:extLst>
              <a:ext uri="{FF2B5EF4-FFF2-40B4-BE49-F238E27FC236}">
                <a16:creationId xmlns:a16="http://schemas.microsoft.com/office/drawing/2014/main" id="{CB082849-5EFA-4C43-BE80-7D58F23AE040}"/>
              </a:ext>
            </a:extLst>
          </p:cNvPr>
          <p:cNvSpPr/>
          <p:nvPr/>
        </p:nvSpPr>
        <p:spPr>
          <a:xfrm rot="18205402">
            <a:off x="11589063" y="12518524"/>
            <a:ext cx="7212595" cy="3348326"/>
          </a:xfrm>
          <a:custGeom>
            <a:avLst/>
            <a:gdLst>
              <a:gd name="connsiteX0" fmla="*/ 7212594 w 7212595"/>
              <a:gd name="connsiteY0" fmla="*/ 0 h 3348326"/>
              <a:gd name="connsiteX1" fmla="*/ 7212595 w 7212595"/>
              <a:gd name="connsiteY1" fmla="*/ 46646 h 3348326"/>
              <a:gd name="connsiteX2" fmla="*/ 2209774 w 7212595"/>
              <a:gd name="connsiteY2" fmla="*/ 3348326 h 3348326"/>
              <a:gd name="connsiteX3" fmla="*/ 0 w 7212595"/>
              <a:gd name="connsiteY3" fmla="*/ 0 h 3348326"/>
            </a:gdLst>
            <a:ahLst/>
            <a:cxnLst>
              <a:cxn ang="0">
                <a:pos x="connsiteX0" y="connsiteY0"/>
              </a:cxn>
              <a:cxn ang="0">
                <a:pos x="connsiteX1" y="connsiteY1"/>
              </a:cxn>
              <a:cxn ang="0">
                <a:pos x="connsiteX2" y="connsiteY2"/>
              </a:cxn>
              <a:cxn ang="0">
                <a:pos x="connsiteX3" y="connsiteY3"/>
              </a:cxn>
            </a:cxnLst>
            <a:rect l="l" t="t" r="r" b="b"/>
            <a:pathLst>
              <a:path w="7212595" h="3348326">
                <a:moveTo>
                  <a:pt x="7212594" y="0"/>
                </a:moveTo>
                <a:lnTo>
                  <a:pt x="7212595" y="46646"/>
                </a:lnTo>
                <a:lnTo>
                  <a:pt x="2209774" y="3348326"/>
                </a:lnTo>
                <a:lnTo>
                  <a:pt x="0" y="0"/>
                </a:lnTo>
                <a:close/>
              </a:path>
            </a:pathLst>
          </a:custGeom>
          <a:solidFill>
            <a:srgbClr val="153B0D"/>
          </a:solidFill>
        </p:spPr>
      </p:sp>
      <p:grpSp>
        <p:nvGrpSpPr>
          <p:cNvPr id="6" name="Group 6"/>
          <p:cNvGrpSpPr>
            <a:grpSpLocks noChangeAspect="1"/>
          </p:cNvGrpSpPr>
          <p:nvPr/>
        </p:nvGrpSpPr>
        <p:grpSpPr>
          <a:xfrm>
            <a:off x="7375192" y="505498"/>
            <a:ext cx="1397812" cy="945228"/>
            <a:chOff x="0" y="0"/>
            <a:chExt cx="6221730" cy="4207256"/>
          </a:xfrm>
        </p:grpSpPr>
        <p:sp>
          <p:nvSpPr>
            <p:cNvPr id="7" name="Freeform 7"/>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
        <p:nvSpPr>
          <p:cNvPr id="9" name="TextBox 9"/>
          <p:cNvSpPr txBox="1"/>
          <p:nvPr/>
        </p:nvSpPr>
        <p:spPr>
          <a:xfrm>
            <a:off x="7538924" y="711412"/>
            <a:ext cx="699661" cy="533400"/>
          </a:xfrm>
          <a:prstGeom prst="rect">
            <a:avLst/>
          </a:prstGeom>
        </p:spPr>
        <p:txBody>
          <a:bodyPr lIns="0" tIns="0" rIns="0" bIns="0" rtlCol="0" anchor="t">
            <a:spAutoFit/>
          </a:bodyPr>
          <a:lstStyle/>
          <a:p>
            <a:pPr algn="ctr">
              <a:lnSpc>
                <a:spcPts val="4200"/>
              </a:lnSpc>
            </a:pPr>
            <a:r>
              <a:rPr lang="en-US" sz="3500">
                <a:solidFill>
                  <a:srgbClr val="FFFFFF"/>
                </a:solidFill>
                <a:latin typeface="Muli Semi-Bold"/>
                <a:ea typeface="Muli Semi-Bold"/>
                <a:cs typeface="Muli Semi-Bold"/>
                <a:sym typeface="Muli Semi-Bold"/>
              </a:rPr>
              <a:t>01</a:t>
            </a:r>
          </a:p>
        </p:txBody>
      </p:sp>
      <p:sp>
        <p:nvSpPr>
          <p:cNvPr id="18" name="TextBox 17">
            <a:extLst>
              <a:ext uri="{FF2B5EF4-FFF2-40B4-BE49-F238E27FC236}">
                <a16:creationId xmlns:a16="http://schemas.microsoft.com/office/drawing/2014/main" id="{9DA74426-C163-45BA-B638-F86CF8A617D6}"/>
              </a:ext>
            </a:extLst>
          </p:cNvPr>
          <p:cNvSpPr txBox="1"/>
          <p:nvPr/>
        </p:nvSpPr>
        <p:spPr>
          <a:xfrm>
            <a:off x="7375192" y="1562100"/>
            <a:ext cx="9617408" cy="6907019"/>
          </a:xfrm>
          <a:prstGeom prst="rect">
            <a:avLst/>
          </a:prstGeom>
          <a:noFill/>
        </p:spPr>
        <p:txBody>
          <a:bodyPr wrap="square">
            <a:spAutoFit/>
          </a:bodyPr>
          <a:lstStyle/>
          <a:p>
            <a:pPr indent="989013" algn="just">
              <a:lnSpc>
                <a:spcPct val="107000"/>
              </a:lnSpc>
              <a:spcAft>
                <a:spcPts val="800"/>
              </a:spcAft>
            </a:pP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Ngay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2023,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Phòng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xây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dựng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tham</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mưu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UBND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phổ</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cập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xóa</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mù</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xây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dựng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xã</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triển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tham</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mưu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giúp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ủy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chuyên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môn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nghiệp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Ủy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Ủy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ban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trận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quốc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Việt</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Nam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Lao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niên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Cộng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Chí</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Minh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hiệp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nữ</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Cựu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binh</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chung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cấp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quận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xây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dựng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chức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tư</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22/2020/TT-BGDĐT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ngày</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06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tháng</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8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2020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Bộ</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dục</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Đào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0C40948-5732-41C3-8747-D1A221DFD8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281" r="10826" b="16406"/>
          <a:stretch/>
        </p:blipFill>
        <p:spPr>
          <a:xfrm>
            <a:off x="15060" y="5073218"/>
            <a:ext cx="6919140" cy="4687818"/>
          </a:xfrm>
          <a:prstGeom prst="rect">
            <a:avLst/>
          </a:prstGeom>
        </p:spPr>
      </p:pic>
      <p:grpSp>
        <p:nvGrpSpPr>
          <p:cNvPr id="13" name="Group 13"/>
          <p:cNvGrpSpPr/>
          <p:nvPr/>
        </p:nvGrpSpPr>
        <p:grpSpPr>
          <a:xfrm rot="-5400000">
            <a:off x="4986934" y="7852767"/>
            <a:ext cx="2926176" cy="1317643"/>
            <a:chOff x="0" y="0"/>
            <a:chExt cx="7331115" cy="3301166"/>
          </a:xfrm>
        </p:grpSpPr>
        <p:sp>
          <p:nvSpPr>
            <p:cNvPr id="14" name="Freeform 14"/>
            <p:cNvSpPr/>
            <p:nvPr/>
          </p:nvSpPr>
          <p:spPr>
            <a:xfrm>
              <a:off x="0" y="0"/>
              <a:ext cx="7331115" cy="3301167"/>
            </a:xfrm>
            <a:custGeom>
              <a:avLst/>
              <a:gdLst/>
              <a:ahLst/>
              <a:cxnLst/>
              <a:rect l="l" t="t" r="r" b="b"/>
              <a:pathLst>
                <a:path w="7331115" h="3301167">
                  <a:moveTo>
                    <a:pt x="7331115" y="3301167"/>
                  </a:moveTo>
                  <a:lnTo>
                    <a:pt x="0" y="3301167"/>
                  </a:lnTo>
                  <a:lnTo>
                    <a:pt x="0" y="0"/>
                  </a:lnTo>
                  <a:lnTo>
                    <a:pt x="7331115" y="3301167"/>
                  </a:lnTo>
                  <a:close/>
                </a:path>
              </a:pathLst>
            </a:custGeom>
            <a:solidFill>
              <a:srgbClr val="02A54B"/>
            </a:solidFill>
          </p:spPr>
        </p:sp>
      </p:grpSp>
      <p:pic>
        <p:nvPicPr>
          <p:cNvPr id="5" name="Picture 4">
            <a:extLst>
              <a:ext uri="{FF2B5EF4-FFF2-40B4-BE49-F238E27FC236}">
                <a16:creationId xmlns:a16="http://schemas.microsoft.com/office/drawing/2014/main" id="{42CA42D9-9D93-4B15-930C-11EA88AD49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79"/>
          <a:stretch/>
        </p:blipFill>
        <p:spPr>
          <a:xfrm>
            <a:off x="76199" y="342901"/>
            <a:ext cx="6858000" cy="4800600"/>
          </a:xfrm>
          <a:prstGeom prst="rect">
            <a:avLst/>
          </a:prstGeom>
        </p:spPr>
      </p:pic>
    </p:spTree>
    <p:extLst>
      <p:ext uri="{BB962C8B-B14F-4D97-AF65-F5344CB8AC3E}">
        <p14:creationId xmlns:p14="http://schemas.microsoft.com/office/powerpoint/2010/main" val="15704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up)">
                                      <p:cBhvr>
                                        <p:cTn id="22" dur="1100"/>
                                        <p:tgtEl>
                                          <p:spTgt spid="18">
                                            <p:txEl>
                                              <p:pRg st="0" end="0"/>
                                            </p:txEl>
                                          </p:spTgt>
                                        </p:tgtEl>
                                      </p:cBhvr>
                                    </p:animEffect>
                                  </p:childTnLst>
                                </p:cTn>
                              </p:par>
                            </p:childTnLst>
                          </p:cTn>
                        </p:par>
                        <p:par>
                          <p:cTn id="23" fill="hold">
                            <p:stCondLst>
                              <p:cond delay="2100"/>
                            </p:stCondLst>
                            <p:childTnLst>
                              <p:par>
                                <p:cTn id="24" presetID="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42" presetClass="path" presetSubtype="0" accel="50000" decel="50000" fill="hold" nodeType="withEffect">
                                  <p:stCondLst>
                                    <p:cond delay="0"/>
                                  </p:stCondLst>
                                  <p:childTnLst>
                                    <p:animMotion origin="layout" path="M -2.77778E-6 3.7037E-7 L 0.13993 -0.37963 " pathEditMode="relative" rAng="0" ptsTypes="AA">
                                      <p:cBhvr>
                                        <p:cTn id="29" dur="1200" fill="hold"/>
                                        <p:tgtEl>
                                          <p:spTgt spid="22"/>
                                        </p:tgtEl>
                                        <p:attrNameLst>
                                          <p:attrName>ppt_x</p:attrName>
                                          <p:attrName>ppt_y</p:attrName>
                                        </p:attrNameLst>
                                      </p:cBhvr>
                                      <p:rCtr x="699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A802A-61D7-48F8-A0A1-DF4407651B32}"/>
              </a:ext>
            </a:extLst>
          </p:cNvPr>
          <p:cNvPicPr>
            <a:picLocks noChangeAspect="1"/>
          </p:cNvPicPr>
          <p:nvPr/>
        </p:nvPicPr>
        <p:blipFill rotWithShape="1">
          <a:blip r:embed="rId3">
            <a:extLst>
              <a:ext uri="{28A0092B-C50C-407E-A947-70E740481C1C}">
                <a14:useLocalDpi xmlns:a14="http://schemas.microsoft.com/office/drawing/2010/main" val="0"/>
              </a:ext>
            </a:extLst>
          </a:blip>
          <a:srcRect l="8395"/>
          <a:stretch/>
        </p:blipFill>
        <p:spPr>
          <a:xfrm>
            <a:off x="9982200" y="-419100"/>
            <a:ext cx="8915400" cy="13765882"/>
          </a:xfrm>
          <a:prstGeom prst="rect">
            <a:avLst/>
          </a:prstGeom>
        </p:spPr>
      </p:pic>
      <p:pic>
        <p:nvPicPr>
          <p:cNvPr id="3" name="Picture 2">
            <a:extLst>
              <a:ext uri="{FF2B5EF4-FFF2-40B4-BE49-F238E27FC236}">
                <a16:creationId xmlns:a16="http://schemas.microsoft.com/office/drawing/2014/main" id="{68291DC7-FAB2-4919-9988-4C4EEA651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19100"/>
            <a:ext cx="12725400" cy="17999221"/>
          </a:xfrm>
          <a:prstGeom prst="rect">
            <a:avLst/>
          </a:prstGeom>
        </p:spPr>
      </p:pic>
      <p:pic>
        <p:nvPicPr>
          <p:cNvPr id="4" name="Picture 3">
            <a:extLst>
              <a:ext uri="{FF2B5EF4-FFF2-40B4-BE49-F238E27FC236}">
                <a16:creationId xmlns:a16="http://schemas.microsoft.com/office/drawing/2014/main" id="{89234CCE-40EA-4AB7-BFE8-846AE551C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781300"/>
            <a:ext cx="10134600" cy="14334709"/>
          </a:xfrm>
          <a:prstGeom prst="rect">
            <a:avLst/>
          </a:prstGeom>
        </p:spPr>
      </p:pic>
      <p:pic>
        <p:nvPicPr>
          <p:cNvPr id="6" name="Picture 5">
            <a:extLst>
              <a:ext uri="{FF2B5EF4-FFF2-40B4-BE49-F238E27FC236}">
                <a16:creationId xmlns:a16="http://schemas.microsoft.com/office/drawing/2014/main" id="{5F8ED4EC-1811-403F-9242-971E0F660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47" t="33704" r="4949" b="47037"/>
          <a:stretch/>
        </p:blipFill>
        <p:spPr>
          <a:xfrm>
            <a:off x="2971799" y="3314700"/>
            <a:ext cx="12379985" cy="4038600"/>
          </a:xfrm>
          <a:prstGeom prst="rect">
            <a:avLst/>
          </a:prstGeom>
          <a:ln>
            <a:noFill/>
          </a:ln>
          <a:effectLst>
            <a:outerShdw blurRad="457200" dist="215900" dir="5580000" sx="103000" sy="103000" algn="tl" rotWithShape="0">
              <a:prstClr val="black">
                <a:alpha val="45000"/>
              </a:prstClr>
            </a:outerShdw>
            <a:softEdge rad="112500"/>
          </a:effectLst>
        </p:spPr>
      </p:pic>
      <p:cxnSp>
        <p:nvCxnSpPr>
          <p:cNvPr id="8" name="Straight Connector 7">
            <a:extLst>
              <a:ext uri="{FF2B5EF4-FFF2-40B4-BE49-F238E27FC236}">
                <a16:creationId xmlns:a16="http://schemas.microsoft.com/office/drawing/2014/main" id="{BECA52BD-D775-4D5A-8E24-97DBD96E0B3D}"/>
              </a:ext>
            </a:extLst>
          </p:cNvPr>
          <p:cNvCxnSpPr>
            <a:cxnSpLocks/>
          </p:cNvCxnSpPr>
          <p:nvPr/>
        </p:nvCxnSpPr>
        <p:spPr>
          <a:xfrm>
            <a:off x="4572000" y="3848100"/>
            <a:ext cx="100584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27C4B4EE-4296-4243-83A1-6B06741CAA7E}"/>
              </a:ext>
            </a:extLst>
          </p:cNvPr>
          <p:cNvCxnSpPr>
            <a:cxnSpLocks/>
          </p:cNvCxnSpPr>
          <p:nvPr/>
        </p:nvCxnSpPr>
        <p:spPr>
          <a:xfrm>
            <a:off x="3352800" y="4305300"/>
            <a:ext cx="1143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16" name="Group 15">
            <a:extLst>
              <a:ext uri="{FF2B5EF4-FFF2-40B4-BE49-F238E27FC236}">
                <a16:creationId xmlns:a16="http://schemas.microsoft.com/office/drawing/2014/main" id="{30F248B9-EAD5-423B-BE56-9816488EC73C}"/>
              </a:ext>
            </a:extLst>
          </p:cNvPr>
          <p:cNvGrpSpPr/>
          <p:nvPr/>
        </p:nvGrpSpPr>
        <p:grpSpPr>
          <a:xfrm>
            <a:off x="551191" y="2198018"/>
            <a:ext cx="17221200" cy="5155282"/>
            <a:chOff x="6172200" y="8191500"/>
            <a:chExt cx="6400800" cy="1676400"/>
          </a:xfrm>
          <a:effectLst>
            <a:outerShdw blurRad="482600" dist="596900" dir="2580000" algn="tl" rotWithShape="0">
              <a:prstClr val="black">
                <a:alpha val="47000"/>
              </a:prstClr>
            </a:outerShdw>
          </a:effectLst>
        </p:grpSpPr>
        <p:pic>
          <p:nvPicPr>
            <p:cNvPr id="13" name="Picture 12">
              <a:extLst>
                <a:ext uri="{FF2B5EF4-FFF2-40B4-BE49-F238E27FC236}">
                  <a16:creationId xmlns:a16="http://schemas.microsoft.com/office/drawing/2014/main" id="{143D1479-23FA-4402-83BC-1150947CF312}"/>
                </a:ext>
              </a:extLst>
            </p:cNvPr>
            <p:cNvPicPr>
              <a:picLocks noChangeAspect="1"/>
            </p:cNvPicPr>
            <p:nvPr/>
          </p:nvPicPr>
          <p:blipFill rotWithShape="1">
            <a:blip r:embed="rId7">
              <a:extLst>
                <a:ext uri="{28A0092B-C50C-407E-A947-70E740481C1C}">
                  <a14:useLocalDpi xmlns:a14="http://schemas.microsoft.com/office/drawing/2010/main" val="0"/>
                </a:ext>
              </a:extLst>
            </a:blip>
            <a:srcRect l="9138" t="79630" r="2853" b="4074"/>
            <a:stretch/>
          </p:blipFill>
          <p:spPr>
            <a:xfrm>
              <a:off x="6172200" y="8191500"/>
              <a:ext cx="6400800" cy="1676400"/>
            </a:xfrm>
            <a:prstGeom prst="rect">
              <a:avLst/>
            </a:prstGeom>
            <a:ln>
              <a:noFill/>
            </a:ln>
            <a:effectLst>
              <a:softEdge rad="112500"/>
            </a:effectLst>
          </p:spPr>
        </p:pic>
        <p:pic>
          <p:nvPicPr>
            <p:cNvPr id="15" name="Picture 14">
              <a:extLst>
                <a:ext uri="{FF2B5EF4-FFF2-40B4-BE49-F238E27FC236}">
                  <a16:creationId xmlns:a16="http://schemas.microsoft.com/office/drawing/2014/main" id="{FE4610E7-FF15-476C-98D4-344ACC1BA155}"/>
                </a:ext>
              </a:extLst>
            </p:cNvPr>
            <p:cNvPicPr>
              <a:picLocks noChangeAspect="1"/>
            </p:cNvPicPr>
            <p:nvPr/>
          </p:nvPicPr>
          <p:blipFill rotWithShape="1">
            <a:blip r:embed="rId3">
              <a:extLst>
                <a:ext uri="{28A0092B-C50C-407E-A947-70E740481C1C}">
                  <a14:useLocalDpi xmlns:a14="http://schemas.microsoft.com/office/drawing/2010/main" val="0"/>
                </a:ext>
              </a:extLst>
            </a:blip>
            <a:srcRect l="10361" t="8104" r="4355" b="88192"/>
            <a:stretch/>
          </p:blipFill>
          <p:spPr>
            <a:xfrm>
              <a:off x="6278876" y="9258300"/>
              <a:ext cx="6202545" cy="381000"/>
            </a:xfrm>
            <a:prstGeom prst="rect">
              <a:avLst/>
            </a:prstGeom>
            <a:ln>
              <a:noFill/>
            </a:ln>
            <a:effectLst/>
          </p:spPr>
        </p:pic>
      </p:grpSp>
      <p:sp>
        <p:nvSpPr>
          <p:cNvPr id="17" name="Rectangle 16">
            <a:extLst>
              <a:ext uri="{FF2B5EF4-FFF2-40B4-BE49-F238E27FC236}">
                <a16:creationId xmlns:a16="http://schemas.microsoft.com/office/drawing/2014/main" id="{658F2870-778B-4E7B-854A-F9A7F54DB2F3}"/>
              </a:ext>
            </a:extLst>
          </p:cNvPr>
          <p:cNvSpPr/>
          <p:nvPr/>
        </p:nvSpPr>
        <p:spPr>
          <a:xfrm>
            <a:off x="2971798" y="2400300"/>
            <a:ext cx="13639801" cy="59930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1138E3EA-8F7E-450A-B87E-546D7660F64B}"/>
              </a:ext>
            </a:extLst>
          </p:cNvPr>
          <p:cNvSpPr/>
          <p:nvPr/>
        </p:nvSpPr>
        <p:spPr>
          <a:xfrm>
            <a:off x="1483383" y="3009900"/>
            <a:ext cx="15128216" cy="38799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AA451C6C-0A93-4391-9C62-5E7E4642DD35}"/>
              </a:ext>
            </a:extLst>
          </p:cNvPr>
          <p:cNvSpPr/>
          <p:nvPr/>
        </p:nvSpPr>
        <p:spPr>
          <a:xfrm>
            <a:off x="1506205" y="3495562"/>
            <a:ext cx="14952995" cy="53339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id="{D9666C59-0C86-431A-B721-FF65925A99FB}"/>
              </a:ext>
            </a:extLst>
          </p:cNvPr>
          <p:cNvSpPr/>
          <p:nvPr/>
        </p:nvSpPr>
        <p:spPr>
          <a:xfrm>
            <a:off x="1447800" y="4113133"/>
            <a:ext cx="15011400" cy="66252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FA357CA8-A4E5-407C-91C5-8CF866A178C0}"/>
              </a:ext>
            </a:extLst>
          </p:cNvPr>
          <p:cNvSpPr/>
          <p:nvPr/>
        </p:nvSpPr>
        <p:spPr>
          <a:xfrm>
            <a:off x="1447800" y="4800600"/>
            <a:ext cx="15011400" cy="5334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87459FF4-F1BE-473D-9333-464300F07AC6}"/>
              </a:ext>
            </a:extLst>
          </p:cNvPr>
          <p:cNvSpPr/>
          <p:nvPr/>
        </p:nvSpPr>
        <p:spPr>
          <a:xfrm>
            <a:off x="1506205" y="5372100"/>
            <a:ext cx="13962395" cy="5334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5" name="Straight Connector 24">
            <a:extLst>
              <a:ext uri="{FF2B5EF4-FFF2-40B4-BE49-F238E27FC236}">
                <a16:creationId xmlns:a16="http://schemas.microsoft.com/office/drawing/2014/main" id="{087CA2DE-BA6D-4435-9AAC-6C74D91A3081}"/>
              </a:ext>
            </a:extLst>
          </p:cNvPr>
          <p:cNvCxnSpPr/>
          <p:nvPr/>
        </p:nvCxnSpPr>
        <p:spPr>
          <a:xfrm>
            <a:off x="2115805" y="8343900"/>
            <a:ext cx="573279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296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3.33333E-6 -4.93827E-6 L -0.00208 -0.52669 " pathEditMode="relative" rAng="0" ptsTypes="AA">
                                      <p:cBhvr>
                                        <p:cTn id="12" dur="2000" fill="hold"/>
                                        <p:tgtEl>
                                          <p:spTgt spid="3"/>
                                        </p:tgtEl>
                                        <p:attrNameLst>
                                          <p:attrName>ppt_x</p:attrName>
                                          <p:attrName>ppt_y</p:attrName>
                                        </p:attrNameLst>
                                      </p:cBhvr>
                                      <p:rCtr x="-104" y="-26343"/>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4000"/>
                            </p:stCondLst>
                            <p:childTnLst>
                              <p:par>
                                <p:cTn id="20" presetID="42" presetClass="path" presetSubtype="0" accel="50000" decel="50000" fill="hold" nodeType="afterEffect">
                                  <p:stCondLst>
                                    <p:cond delay="0"/>
                                  </p:stCondLst>
                                  <p:childTnLst>
                                    <p:animMotion origin="layout" path="M -3.33333E-6 1.11111E-6 L -0.19791 0.2662 " pathEditMode="relative" rAng="0" ptsTypes="AA">
                                      <p:cBhvr>
                                        <p:cTn id="21" dur="1000" fill="hold"/>
                                        <p:tgtEl>
                                          <p:spTgt spid="4"/>
                                        </p:tgtEl>
                                        <p:attrNameLst>
                                          <p:attrName>ppt_x</p:attrName>
                                          <p:attrName>ppt_y</p:attrName>
                                        </p:attrNameLst>
                                      </p:cBhvr>
                                      <p:rCtr x="-9896" y="13302"/>
                                    </p:animMotion>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1500"/>
                                        <p:tgtEl>
                                          <p:spTgt spid="25"/>
                                        </p:tgtEl>
                                      </p:cBhvr>
                                    </p:animEffect>
                                  </p:childTnLst>
                                </p:cTn>
                              </p:par>
                            </p:childTnLst>
                          </p:cTn>
                        </p:par>
                        <p:par>
                          <p:cTn id="34" fill="hold">
                            <p:stCondLst>
                              <p:cond delay="7000"/>
                            </p:stCondLst>
                            <p:childTnLst>
                              <p:par>
                                <p:cTn id="35" presetID="53" presetClass="entr" presetSubtype="16" fill="hold" nodeType="afterEffect">
                                  <p:stCondLst>
                                    <p:cond delay="30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Effect transition="in" filter="fade">
                                      <p:cBhvr>
                                        <p:cTn id="39" dur="1000"/>
                                        <p:tgtEl>
                                          <p:spTgt spid="6"/>
                                        </p:tgtEl>
                                      </p:cBhvr>
                                    </p:animEffect>
                                  </p:childTnLst>
                                </p:cTn>
                              </p:par>
                            </p:childTnLst>
                          </p:cTn>
                        </p:par>
                        <p:par>
                          <p:cTn id="40" fill="hold">
                            <p:stCondLst>
                              <p:cond delay="83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par>
                          <p:cTn id="44" fill="hold">
                            <p:stCondLst>
                              <p:cond delay="88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9300"/>
                            </p:stCondLst>
                            <p:childTnLst>
                              <p:par>
                                <p:cTn id="49" presetID="1" presetClass="exit" presetSubtype="0" fill="hold" nodeType="afterEffect">
                                  <p:stCondLst>
                                    <p:cond delay="2200"/>
                                  </p:stCondLst>
                                  <p:childTnLst>
                                    <p:set>
                                      <p:cBhvr>
                                        <p:cTn id="50" dur="1" fill="hold">
                                          <p:stCondLst>
                                            <p:cond delay="0"/>
                                          </p:stCondLst>
                                        </p:cTn>
                                        <p:tgtEl>
                                          <p:spTgt spid="6"/>
                                        </p:tgtEl>
                                        <p:attrNameLst>
                                          <p:attrName>style.visibility</p:attrName>
                                        </p:attrNameLst>
                                      </p:cBhvr>
                                      <p:to>
                                        <p:strVal val="hidden"/>
                                      </p:to>
                                    </p:set>
                                  </p:childTnLst>
                                </p:cTn>
                              </p:par>
                            </p:childTnLst>
                          </p:cTn>
                        </p:par>
                        <p:par>
                          <p:cTn id="51" fill="hold">
                            <p:stCondLst>
                              <p:cond delay="11500"/>
                            </p:stCondLst>
                            <p:childTnLst>
                              <p:par>
                                <p:cTn id="52" presetID="1" presetClass="exit" presetSubtype="0" fill="hold" nodeType="afterEffect">
                                  <p:stCondLst>
                                    <p:cond delay="0"/>
                                  </p:stCondLst>
                                  <p:childTnLst>
                                    <p:set>
                                      <p:cBhvr>
                                        <p:cTn id="53" dur="1" fill="hold">
                                          <p:stCondLst>
                                            <p:cond delay="0"/>
                                          </p:stCondLst>
                                        </p:cTn>
                                        <p:tgtEl>
                                          <p:spTgt spid="8"/>
                                        </p:tgtEl>
                                        <p:attrNameLst>
                                          <p:attrName>style.visibility</p:attrName>
                                        </p:attrNameLst>
                                      </p:cBhvr>
                                      <p:to>
                                        <p:strVal val="hidden"/>
                                      </p:to>
                                    </p:set>
                                  </p:childTnLst>
                                </p:cTn>
                              </p:par>
                            </p:childTnLst>
                          </p:cTn>
                        </p:par>
                        <p:par>
                          <p:cTn id="54" fill="hold">
                            <p:stCondLst>
                              <p:cond delay="11500"/>
                            </p:stCondLst>
                            <p:childTnLst>
                              <p:par>
                                <p:cTn id="55" presetID="1" presetClass="exit" presetSubtype="0" fill="hold" nodeType="after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par>
                          <p:cTn id="57" fill="hold">
                            <p:stCondLst>
                              <p:cond delay="11500"/>
                            </p:stCondLst>
                            <p:childTnLst>
                              <p:par>
                                <p:cTn id="58" presetID="53" presetClass="entr" presetSubtype="528"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anim calcmode="lin" valueType="num">
                                      <p:cBhvr>
                                        <p:cTn id="63" dur="500" fill="hold"/>
                                        <p:tgtEl>
                                          <p:spTgt spid="16"/>
                                        </p:tgtEl>
                                        <p:attrNameLst>
                                          <p:attrName>ppt_x</p:attrName>
                                        </p:attrNameLst>
                                      </p:cBhvr>
                                      <p:tavLst>
                                        <p:tav tm="0">
                                          <p:val>
                                            <p:fltVal val="0.5"/>
                                          </p:val>
                                        </p:tav>
                                        <p:tav tm="100000">
                                          <p:val>
                                            <p:strVal val="#ppt_x"/>
                                          </p:val>
                                        </p:tav>
                                      </p:tavLst>
                                    </p:anim>
                                    <p:anim calcmode="lin" valueType="num">
                                      <p:cBhvr>
                                        <p:cTn id="64" dur="500" fill="hold"/>
                                        <p:tgtEl>
                                          <p:spTgt spid="16"/>
                                        </p:tgtEl>
                                        <p:attrNameLst>
                                          <p:attrName>ppt_y</p:attrName>
                                        </p:attrNameLst>
                                      </p:cBhvr>
                                      <p:tavLst>
                                        <p:tav tm="0">
                                          <p:val>
                                            <p:fltVal val="0.5"/>
                                          </p:val>
                                        </p:tav>
                                        <p:tav tm="100000">
                                          <p:val>
                                            <p:strVal val="#ppt_y"/>
                                          </p:val>
                                        </p:tav>
                                      </p:tavLst>
                                    </p:anim>
                                  </p:childTnLst>
                                </p:cTn>
                              </p:par>
                            </p:childTnLst>
                          </p:cTn>
                        </p:par>
                        <p:par>
                          <p:cTn id="65" fill="hold">
                            <p:stCondLst>
                              <p:cond delay="12000"/>
                            </p:stCondLst>
                            <p:childTnLst>
                              <p:par>
                                <p:cTn id="66" presetID="2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125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par>
                          <p:cTn id="73" fill="hold">
                            <p:stCondLst>
                              <p:cond delay="13000"/>
                            </p:stCondLst>
                            <p:childTnLst>
                              <p:par>
                                <p:cTn id="74" presetID="22" presetClass="entr" presetSubtype="8"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p:stCondLst>
                              <p:cond delay="13500"/>
                            </p:stCondLst>
                            <p:childTnLst>
                              <p:par>
                                <p:cTn id="78" presetID="22" presetClass="entr" presetSubtype="8"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par>
                          <p:cTn id="81" fill="hold">
                            <p:stCondLst>
                              <p:cond delay="14000"/>
                            </p:stCondLst>
                            <p:childTnLst>
                              <p:par>
                                <p:cTn id="82" presetID="22" presetClass="entr" presetSubtype="8"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500"/>
                                        <p:tgtEl>
                                          <p:spTgt spid="21"/>
                                        </p:tgtEl>
                                      </p:cBhvr>
                                    </p:animEffect>
                                  </p:childTnLst>
                                </p:cTn>
                              </p:par>
                            </p:childTnLst>
                          </p:cTn>
                        </p:par>
                        <p:par>
                          <p:cTn id="85" fill="hold">
                            <p:stCondLst>
                              <p:cond delay="14500"/>
                            </p:stCondLst>
                            <p:childTnLst>
                              <p:par>
                                <p:cTn id="86" presetID="22" presetClass="entr" presetSubtype="8"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0303F5-1E32-4944-81E1-3B4F8AC1657C}"/>
              </a:ext>
            </a:extLst>
          </p:cNvPr>
          <p:cNvSpPr/>
          <p:nvPr/>
        </p:nvSpPr>
        <p:spPr>
          <a:xfrm>
            <a:off x="18288000" y="875888"/>
            <a:ext cx="7977554" cy="76612"/>
          </a:xfrm>
          <a:prstGeom prst="rect">
            <a:avLst/>
          </a:prstGeom>
          <a:solidFill>
            <a:srgbClr val="003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utoShape 2"/>
          <p:cNvSpPr/>
          <p:nvPr/>
        </p:nvSpPr>
        <p:spPr>
          <a:xfrm>
            <a:off x="0" y="9258300"/>
            <a:ext cx="18288000" cy="1028700"/>
          </a:xfrm>
          <a:prstGeom prst="rect">
            <a:avLst/>
          </a:prstGeom>
          <a:solidFill>
            <a:srgbClr val="153B0D"/>
          </a:solidFill>
        </p:spPr>
      </p:sp>
      <p:grpSp>
        <p:nvGrpSpPr>
          <p:cNvPr id="3" name="Group 3"/>
          <p:cNvGrpSpPr>
            <a:grpSpLocks noChangeAspect="1"/>
          </p:cNvGrpSpPr>
          <p:nvPr/>
        </p:nvGrpSpPr>
        <p:grpSpPr>
          <a:xfrm>
            <a:off x="1028700" y="1028700"/>
            <a:ext cx="1397812" cy="945228"/>
            <a:chOff x="0" y="0"/>
            <a:chExt cx="6221730" cy="4207256"/>
          </a:xfrm>
        </p:grpSpPr>
        <p:sp>
          <p:nvSpPr>
            <p:cNvPr id="4" name="Freeform 4"/>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
        <p:nvSpPr>
          <p:cNvPr id="15" name="TextBox 15"/>
          <p:cNvSpPr txBox="1"/>
          <p:nvPr/>
        </p:nvSpPr>
        <p:spPr>
          <a:xfrm>
            <a:off x="1192433" y="1234614"/>
            <a:ext cx="699661" cy="533400"/>
          </a:xfrm>
          <a:prstGeom prst="rect">
            <a:avLst/>
          </a:prstGeom>
        </p:spPr>
        <p:txBody>
          <a:bodyPr lIns="0" tIns="0" rIns="0" bIns="0" rtlCol="0" anchor="t">
            <a:spAutoFit/>
          </a:bodyPr>
          <a:lstStyle/>
          <a:p>
            <a:pPr algn="ctr">
              <a:lnSpc>
                <a:spcPts val="4200"/>
              </a:lnSpc>
            </a:pPr>
            <a:r>
              <a:rPr lang="en-US" sz="3500">
                <a:solidFill>
                  <a:srgbClr val="FFFFFF"/>
                </a:solidFill>
                <a:latin typeface="Muli Semi-Bold"/>
                <a:ea typeface="Muli Semi-Bold"/>
                <a:cs typeface="Muli Semi-Bold"/>
                <a:sym typeface="Muli Semi-Bold"/>
              </a:rPr>
              <a:t>02</a:t>
            </a:r>
          </a:p>
        </p:txBody>
      </p:sp>
      <p:sp>
        <p:nvSpPr>
          <p:cNvPr id="16" name="TextBox 15">
            <a:extLst>
              <a:ext uri="{FF2B5EF4-FFF2-40B4-BE49-F238E27FC236}">
                <a16:creationId xmlns:a16="http://schemas.microsoft.com/office/drawing/2014/main" id="{74F3335D-20FA-48A5-831C-0BC44023A5D0}"/>
              </a:ext>
            </a:extLst>
          </p:cNvPr>
          <p:cNvSpPr txBox="1"/>
          <p:nvPr/>
        </p:nvSpPr>
        <p:spPr>
          <a:xfrm>
            <a:off x="1192434" y="1486660"/>
            <a:ext cx="8370667" cy="6907019"/>
          </a:xfrm>
          <a:prstGeom prst="rect">
            <a:avLst/>
          </a:prstGeom>
          <a:noFill/>
        </p:spPr>
        <p:txBody>
          <a:bodyPr wrap="square">
            <a:spAutoFit/>
          </a:bodyPr>
          <a:lstStyle/>
          <a:p>
            <a:pPr indent="989013" algn="just">
              <a:lnSpc>
                <a:spcPct val="107000"/>
              </a:lnSpc>
              <a:spcAft>
                <a:spcPts val="800"/>
              </a:spcAft>
            </a:pPr>
            <a:r>
              <a:rPr lang="en-US" sz="3200" b="1">
                <a:latin typeface="Times New Roman" panose="02020603050405020304" pitchFamily="18" charset="0"/>
                <a:cs typeface="Times New Roman" panose="02020603050405020304" pitchFamily="18" charset="0"/>
              </a:rPr>
              <a:t>Với vai trò là cơ quan Thường trực Ban Chỉ đạo xây dựng xã hội học tập quận, Phòng Giáo dục và Đào tạo đã xây dựng văn bản hướng dẫn các đơn vị tổ chức thực hiện đảm bảo các nội dung, tiêu chí đánh giá Đơn vị học tập. Đồng thời thường xuyên liên hệ, phối hợp chặt chẽ với các đơn vị cấp quận để triển khai, theo dõi, hướng dẫn các đơn vị trong quá trình thực hiện; bên cạnh đó, Phòng Giáo dục và Đào tạo đã lập nhóm “Đơn vị học tập” trên zalo với sự tham gia của các thành viên là đại diện các đơn vị cấp quận trên địa bàn để hướng dẫn, hỗ trợ kịp thời.</a:t>
            </a:r>
            <a:endParaRPr lang="vi-VN" sz="48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AB98AF4-8200-4E22-BC8F-9BDEA50EE7A6}"/>
              </a:ext>
            </a:extLst>
          </p:cNvPr>
          <p:cNvSpPr/>
          <p:nvPr/>
        </p:nvSpPr>
        <p:spPr>
          <a:xfrm rot="5400000">
            <a:off x="5726517" y="14325394"/>
            <a:ext cx="7977554" cy="76612"/>
          </a:xfrm>
          <a:prstGeom prst="rect">
            <a:avLst/>
          </a:prstGeom>
          <a:solidFill>
            <a:srgbClr val="003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350C78E0-4CBC-421C-8E8E-70284C775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5205" y="5120640"/>
            <a:ext cx="7669754" cy="3973125"/>
          </a:xfrm>
          <a:prstGeom prst="rect">
            <a:avLst/>
          </a:prstGeom>
        </p:spPr>
      </p:pic>
      <p:pic>
        <p:nvPicPr>
          <p:cNvPr id="18" name="Picture 17">
            <a:extLst>
              <a:ext uri="{FF2B5EF4-FFF2-40B4-BE49-F238E27FC236}">
                <a16:creationId xmlns:a16="http://schemas.microsoft.com/office/drawing/2014/main" id="{D5AB0E27-224B-4921-B43D-86E91F788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37"/>
          <a:stretch/>
        </p:blipFill>
        <p:spPr>
          <a:xfrm>
            <a:off x="10026582" y="1092636"/>
            <a:ext cx="7727000" cy="4088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up)">
                                      <p:cBhvr>
                                        <p:cTn id="11" dur="500"/>
                                        <p:tgtEl>
                                          <p:spTgt spid="16">
                                            <p:txEl>
                                              <p:pRg st="0" end="0"/>
                                            </p:txEl>
                                          </p:spTgt>
                                        </p:tgtEl>
                                      </p:cBhvr>
                                    </p:animEffect>
                                  </p:childTnLst>
                                </p:cTn>
                              </p:par>
                            </p:childTnLst>
                          </p:cTn>
                        </p:par>
                        <p:par>
                          <p:cTn id="12" fill="hold">
                            <p:stCondLst>
                              <p:cond delay="1000"/>
                            </p:stCondLst>
                            <p:childTnLst>
                              <p:par>
                                <p:cTn id="13" presetID="3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800" decel="100000"/>
                                        <p:tgtEl>
                                          <p:spTgt spid="18"/>
                                        </p:tgtEl>
                                      </p:cBhvr>
                                    </p:animEffect>
                                    <p:anim calcmode="lin" valueType="num">
                                      <p:cBhvr>
                                        <p:cTn id="16" dur="800" decel="100000" fill="hold"/>
                                        <p:tgtEl>
                                          <p:spTgt spid="18"/>
                                        </p:tgtEl>
                                        <p:attrNameLst>
                                          <p:attrName>style.rotation</p:attrName>
                                        </p:attrNameLst>
                                      </p:cBhvr>
                                      <p:tavLst>
                                        <p:tav tm="0">
                                          <p:val>
                                            <p:fltVal val="-90"/>
                                          </p:val>
                                        </p:tav>
                                        <p:tav tm="100000">
                                          <p:val>
                                            <p:fltVal val="0"/>
                                          </p:val>
                                        </p:tav>
                                      </p:tavLst>
                                    </p:anim>
                                    <p:anim calcmode="lin" valueType="num">
                                      <p:cBhvr>
                                        <p:cTn id="17" dur="800" decel="100000" fill="hold"/>
                                        <p:tgtEl>
                                          <p:spTgt spid="18"/>
                                        </p:tgtEl>
                                        <p:attrNameLst>
                                          <p:attrName>ppt_x</p:attrName>
                                        </p:attrNameLst>
                                      </p:cBhvr>
                                      <p:tavLst>
                                        <p:tav tm="0">
                                          <p:val>
                                            <p:strVal val="#ppt_x+0.4"/>
                                          </p:val>
                                        </p:tav>
                                        <p:tav tm="100000">
                                          <p:val>
                                            <p:strVal val="#ppt_x-0.05"/>
                                          </p:val>
                                        </p:tav>
                                      </p:tavLst>
                                    </p:anim>
                                    <p:anim calcmode="lin" valueType="num">
                                      <p:cBhvr>
                                        <p:cTn id="18" dur="800" decel="100000" fill="hold"/>
                                        <p:tgtEl>
                                          <p:spTgt spid="1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800" decel="100000"/>
                                        <p:tgtEl>
                                          <p:spTgt spid="6"/>
                                        </p:tgtEl>
                                      </p:cBhvr>
                                    </p:animEffect>
                                    <p:anim calcmode="lin" valueType="num">
                                      <p:cBhvr>
                                        <p:cTn id="25" dur="800" decel="100000" fill="hold"/>
                                        <p:tgtEl>
                                          <p:spTgt spid="6"/>
                                        </p:tgtEl>
                                        <p:attrNameLst>
                                          <p:attrName>style.rotation</p:attrName>
                                        </p:attrNameLst>
                                      </p:cBhvr>
                                      <p:tavLst>
                                        <p:tav tm="0">
                                          <p:val>
                                            <p:fltVal val="-90"/>
                                          </p:val>
                                        </p:tav>
                                        <p:tav tm="100000">
                                          <p:val>
                                            <p:fltVal val="0"/>
                                          </p:val>
                                        </p:tav>
                                      </p:tavLst>
                                    </p:anim>
                                    <p:anim calcmode="lin" valueType="num">
                                      <p:cBhvr>
                                        <p:cTn id="26" dur="800" decel="100000" fill="hold"/>
                                        <p:tgtEl>
                                          <p:spTgt spid="6"/>
                                        </p:tgtEl>
                                        <p:attrNameLst>
                                          <p:attrName>ppt_x</p:attrName>
                                        </p:attrNameLst>
                                      </p:cBhvr>
                                      <p:tavLst>
                                        <p:tav tm="0">
                                          <p:val>
                                            <p:strVal val="#ppt_x+0.4"/>
                                          </p:val>
                                        </p:tav>
                                        <p:tav tm="100000">
                                          <p:val>
                                            <p:strVal val="#ppt_x-0.05"/>
                                          </p:val>
                                        </p:tav>
                                      </p:tavLst>
                                    </p:anim>
                                    <p:anim calcmode="lin" valueType="num">
                                      <p:cBhvr>
                                        <p:cTn id="27" dur="800" decel="100000" fill="hold"/>
                                        <p:tgtEl>
                                          <p:spTgt spid="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42" presetClass="path" presetSubtype="0" accel="50000" decel="50000" fill="hold" grpId="0" nodeType="afterEffect">
                                  <p:stCondLst>
                                    <p:cond delay="0"/>
                                  </p:stCondLst>
                                  <p:childTnLst>
                                    <p:animMotion origin="layout" path="M 4.44444E-6 1.11111E-6 L -0.48473 -0.0037 " pathEditMode="relative" rAng="0" ptsTypes="AA">
                                      <p:cBhvr>
                                        <p:cTn id="32" dur="1100" fill="hold"/>
                                        <p:tgtEl>
                                          <p:spTgt spid="24"/>
                                        </p:tgtEl>
                                        <p:attrNameLst>
                                          <p:attrName>ppt_x</p:attrName>
                                          <p:attrName>ppt_y</p:attrName>
                                        </p:attrNameLst>
                                      </p:cBhvr>
                                      <p:rCtr x="-24236" y="-185"/>
                                    </p:animMotion>
                                  </p:childTnLst>
                                </p:cTn>
                              </p:par>
                              <p:par>
                                <p:cTn id="33" presetID="42" presetClass="path" presetSubtype="0" accel="50000" decel="50000" fill="hold" grpId="0" nodeType="withEffect">
                                  <p:stCondLst>
                                    <p:cond delay="0"/>
                                  </p:stCondLst>
                                  <p:childTnLst>
                                    <p:animMotion origin="layout" path="M -0.00026 0.06666 L 0.00374 -0.94815 " pathEditMode="relative" rAng="0" ptsTypes="AA">
                                      <p:cBhvr>
                                        <p:cTn id="34" dur="1100" fill="hold"/>
                                        <p:tgtEl>
                                          <p:spTgt spid="25"/>
                                        </p:tgtEl>
                                        <p:attrNameLst>
                                          <p:attrName>ppt_x</p:attrName>
                                          <p:attrName>ppt_y</p:attrName>
                                        </p:attrNameLst>
                                      </p:cBhvr>
                                      <p:rCtr x="200" y="-5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build="p"/>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0" name="Group 10"/>
          <p:cNvGrpSpPr>
            <a:grpSpLocks noChangeAspect="1"/>
          </p:cNvGrpSpPr>
          <p:nvPr/>
        </p:nvGrpSpPr>
        <p:grpSpPr>
          <a:xfrm>
            <a:off x="9372600" y="779453"/>
            <a:ext cx="1397812" cy="945228"/>
            <a:chOff x="0" y="0"/>
            <a:chExt cx="6221730" cy="4207256"/>
          </a:xfrm>
        </p:grpSpPr>
        <p:sp>
          <p:nvSpPr>
            <p:cNvPr id="11" name="Freeform 11"/>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grpSp>
        <p:nvGrpSpPr>
          <p:cNvPr id="2" name="Group 2"/>
          <p:cNvGrpSpPr>
            <a:grpSpLocks noChangeAspect="1"/>
          </p:cNvGrpSpPr>
          <p:nvPr/>
        </p:nvGrpSpPr>
        <p:grpSpPr>
          <a:xfrm>
            <a:off x="0" y="-187982"/>
            <a:ext cx="9192350" cy="11013850"/>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153B0D"/>
            </a:solidFill>
            <a:ln w="12700">
              <a:solidFill>
                <a:srgbClr val="000000"/>
              </a:solidFill>
            </a:ln>
          </p:spPr>
        </p:sp>
      </p:grpSp>
      <p:sp>
        <p:nvSpPr>
          <p:cNvPr id="6" name="TextBox 6"/>
          <p:cNvSpPr txBox="1"/>
          <p:nvPr/>
        </p:nvSpPr>
        <p:spPr>
          <a:xfrm>
            <a:off x="7620000" y="1317502"/>
            <a:ext cx="10039313" cy="7515584"/>
          </a:xfrm>
          <a:prstGeom prst="rect">
            <a:avLst/>
          </a:prstGeom>
        </p:spPr>
        <p:txBody>
          <a:bodyPr wrap="square" lIns="0" tIns="0" rIns="0" bIns="0" rtlCol="0" anchor="t">
            <a:spAutoFit/>
          </a:bodyPr>
          <a:lstStyle/>
          <a:p>
            <a:pPr marL="1249363" indent="1798638" algn="just">
              <a:lnSpc>
                <a:spcPts val="4860"/>
              </a:lnSpc>
            </a:pPr>
            <a:r>
              <a:rPr lang="vi-VN" sz="4000" b="1">
                <a:solidFill>
                  <a:srgbClr val="000000"/>
                </a:solidFill>
                <a:latin typeface="+mj-lt"/>
                <a:ea typeface="Muli"/>
                <a:cs typeface="Muli"/>
                <a:sym typeface="Muli"/>
              </a:rPr>
              <a:t>Trong quá trình thực hiện, Phòng Giáo dục và Đào tạo luôn ghi nhận ý kiến của các thành viên trong nhóm “Đơn vị học tập” để kịp thời hỗ</a:t>
            </a:r>
          </a:p>
          <a:p>
            <a:pPr marL="990600" algn="just">
              <a:lnSpc>
                <a:spcPts val="4860"/>
              </a:lnSpc>
            </a:pPr>
            <a:r>
              <a:rPr lang="vi-VN" sz="4000" b="1">
                <a:solidFill>
                  <a:srgbClr val="000000"/>
                </a:solidFill>
                <a:latin typeface="+mj-lt"/>
                <a:ea typeface="Muli"/>
                <a:cs typeface="Muli"/>
                <a:sym typeface="Muli"/>
              </a:rPr>
              <a:t> trợ như: tạo các biểu mẫu thống nhất về Kế hoạch, Bản cam kết học tập suốt đời của từng thành viên trong đơn vị, Danh</a:t>
            </a:r>
          </a:p>
          <a:p>
            <a:pPr marL="441325" indent="274638" algn="just">
              <a:lnSpc>
                <a:spcPts val="4860"/>
              </a:lnSpc>
            </a:pPr>
            <a:r>
              <a:rPr lang="vi-VN" sz="4000" b="1">
                <a:solidFill>
                  <a:srgbClr val="000000"/>
                </a:solidFill>
                <a:latin typeface="+mj-lt"/>
                <a:ea typeface="Muli"/>
                <a:cs typeface="Muli"/>
                <a:sym typeface="Muli"/>
              </a:rPr>
              <a:t> sách tự học, Danh sách theo dõi việc học, kết quả học tập, trình độ các thành viên trong đơn vị, Bản tự chấm điểm “Đơn vị học tập”, Báo cáo kết quả tự đánh giá, xếp loại “Đơn vị học tập”, …v….v…</a:t>
            </a:r>
            <a:endParaRPr lang="en-US" sz="4000" b="1">
              <a:solidFill>
                <a:srgbClr val="000000"/>
              </a:solidFill>
              <a:latin typeface="+mj-lt"/>
              <a:ea typeface="Muli"/>
              <a:cs typeface="Muli"/>
              <a:sym typeface="Muli"/>
            </a:endParaRPr>
          </a:p>
        </p:txBody>
      </p:sp>
      <p:sp>
        <p:nvSpPr>
          <p:cNvPr id="12" name="TextBox 12"/>
          <p:cNvSpPr txBox="1"/>
          <p:nvPr/>
        </p:nvSpPr>
        <p:spPr>
          <a:xfrm>
            <a:off x="9536333" y="985366"/>
            <a:ext cx="699661" cy="533400"/>
          </a:xfrm>
          <a:prstGeom prst="rect">
            <a:avLst/>
          </a:prstGeom>
        </p:spPr>
        <p:txBody>
          <a:bodyPr lIns="0" tIns="0" rIns="0" bIns="0" rtlCol="0" anchor="t">
            <a:spAutoFit/>
          </a:bodyPr>
          <a:lstStyle/>
          <a:p>
            <a:pPr algn="ctr">
              <a:lnSpc>
                <a:spcPts val="4200"/>
              </a:lnSpc>
            </a:pPr>
            <a:r>
              <a:rPr lang="en-US" sz="3500">
                <a:solidFill>
                  <a:srgbClr val="FFFFFF"/>
                </a:solidFill>
                <a:latin typeface="Muli Semi-Bold"/>
                <a:ea typeface="Muli Semi-Bold"/>
                <a:cs typeface="Muli Semi-Bold"/>
                <a:sym typeface="Muli Semi-Bold"/>
              </a:rPr>
              <a:t>03</a:t>
            </a:r>
          </a:p>
        </p:txBody>
      </p:sp>
      <p:pic>
        <p:nvPicPr>
          <p:cNvPr id="13" name="Picture 12">
            <a:extLst>
              <a:ext uri="{FF2B5EF4-FFF2-40B4-BE49-F238E27FC236}">
                <a16:creationId xmlns:a16="http://schemas.microsoft.com/office/drawing/2014/main" id="{FE603CFA-C336-43B6-AF92-30FD86A10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0" t="24815" r="4128" b="-469"/>
          <a:stretch/>
        </p:blipFill>
        <p:spPr>
          <a:xfrm>
            <a:off x="857258" y="607825"/>
            <a:ext cx="7477833" cy="8934937"/>
          </a:xfrm>
          <a:custGeom>
            <a:avLst/>
            <a:gdLst>
              <a:gd name="connsiteX0" fmla="*/ 0 w 6513291"/>
              <a:gd name="connsiteY0" fmla="*/ 0 h 7782448"/>
              <a:gd name="connsiteX1" fmla="*/ 6513291 w 6513291"/>
              <a:gd name="connsiteY1" fmla="*/ 0 h 7782448"/>
              <a:gd name="connsiteX2" fmla="*/ 4767170 w 6513291"/>
              <a:gd name="connsiteY2" fmla="*/ 7782448 h 7782448"/>
              <a:gd name="connsiteX3" fmla="*/ 0 w 6513291"/>
              <a:gd name="connsiteY3" fmla="*/ 7782448 h 7782448"/>
            </a:gdLst>
            <a:ahLst/>
            <a:cxnLst>
              <a:cxn ang="0">
                <a:pos x="connsiteX0" y="connsiteY0"/>
              </a:cxn>
              <a:cxn ang="0">
                <a:pos x="connsiteX1" y="connsiteY1"/>
              </a:cxn>
              <a:cxn ang="0">
                <a:pos x="connsiteX2" y="connsiteY2"/>
              </a:cxn>
              <a:cxn ang="0">
                <a:pos x="connsiteX3" y="connsiteY3"/>
              </a:cxn>
            </a:cxnLst>
            <a:rect l="l" t="t" r="r" b="b"/>
            <a:pathLst>
              <a:path w="6513291" h="7782448">
                <a:moveTo>
                  <a:pt x="0" y="0"/>
                </a:moveTo>
                <a:lnTo>
                  <a:pt x="6513291" y="0"/>
                </a:lnTo>
                <a:lnTo>
                  <a:pt x="4767170" y="7782448"/>
                </a:lnTo>
                <a:lnTo>
                  <a:pt x="0" y="7782448"/>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7" presetClass="entr" presetSubtype="0"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7" presetClass="entr" presetSubtype="0" fill="hold" grpId="0"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1C5DA-1322-4A69-9FCB-8341FAF9E5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53"/>
          <a:stretch/>
        </p:blipFill>
        <p:spPr>
          <a:xfrm>
            <a:off x="6889121" y="3924300"/>
            <a:ext cx="11381238" cy="6324599"/>
          </a:xfrm>
          <a:prstGeom prst="rect">
            <a:avLst/>
          </a:prstGeom>
        </p:spPr>
      </p:pic>
      <p:pic>
        <p:nvPicPr>
          <p:cNvPr id="9" name="Picture 8">
            <a:extLst>
              <a:ext uri="{FF2B5EF4-FFF2-40B4-BE49-F238E27FC236}">
                <a16:creationId xmlns:a16="http://schemas.microsoft.com/office/drawing/2014/main" id="{958C5A2D-5B13-4B93-8876-8A517624AD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78"/>
          <a:stretch/>
        </p:blipFill>
        <p:spPr>
          <a:xfrm>
            <a:off x="8229600" y="-187983"/>
            <a:ext cx="10040759" cy="5941083"/>
          </a:xfrm>
          <a:prstGeom prst="rect">
            <a:avLst/>
          </a:prstGeom>
        </p:spPr>
      </p:pic>
      <p:grpSp>
        <p:nvGrpSpPr>
          <p:cNvPr id="2" name="Group 2"/>
          <p:cNvGrpSpPr>
            <a:grpSpLocks noChangeAspect="1"/>
          </p:cNvGrpSpPr>
          <p:nvPr/>
        </p:nvGrpSpPr>
        <p:grpSpPr>
          <a:xfrm>
            <a:off x="0" y="-187982"/>
            <a:ext cx="9545400" cy="10474982"/>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153B0D"/>
            </a:solidFill>
            <a:ln w="12700">
              <a:solidFill>
                <a:srgbClr val="000000"/>
              </a:solidFill>
            </a:ln>
          </p:spPr>
        </p:sp>
      </p:grpSp>
      <p:sp>
        <p:nvSpPr>
          <p:cNvPr id="10" name="TextBox 10"/>
          <p:cNvSpPr txBox="1"/>
          <p:nvPr/>
        </p:nvSpPr>
        <p:spPr>
          <a:xfrm>
            <a:off x="609599" y="671121"/>
            <a:ext cx="7772401" cy="8215839"/>
          </a:xfrm>
          <a:prstGeom prst="rect">
            <a:avLst/>
          </a:prstGeom>
        </p:spPr>
        <p:txBody>
          <a:bodyPr wrap="square" lIns="0" tIns="0" rIns="0" bIns="0" rtlCol="0" anchor="t">
            <a:spAutoFit/>
          </a:bodyPr>
          <a:lstStyle/>
          <a:p>
            <a:pPr indent="1619250"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Phòng Giáo dục và Đào tạo triển khai thực hiện nghiêm túc nguyên tắc đánh giá, xếp loại Đơn vị học tập trên cơ sở Đề cao trách nhiệm tự đánh giá, xếp loại của các đơn vị và trách nhiệm tổng hợp, đánh giá, xếp loại. </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Trên cơ sở đó, các đơn vị luôn chủ </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động triển khai thực hiện các nội</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dung và hình thức học tập phù hợp</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 với tình hình đội ngũ và tình hình</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 công tác của đơn vị, đảm bảo các</a:t>
            </a:r>
          </a:p>
          <a:p>
            <a:pPr algn="just">
              <a:lnSpc>
                <a:spcPct val="150000"/>
              </a:lnSpc>
            </a:pPr>
            <a:r>
              <a:rPr lang="vi-VN" sz="3000" b="1" dirty="0">
                <a:solidFill>
                  <a:srgbClr val="FFFFFF"/>
                </a:solidFill>
                <a:latin typeface="Tahoma" panose="020B0604030504040204" pitchFamily="34" charset="0"/>
                <a:ea typeface="Tahoma" panose="020B0604030504040204" pitchFamily="34" charset="0"/>
                <a:cs typeface="Tahoma" panose="020B0604030504040204" pitchFamily="34" charset="0"/>
                <a:sym typeface="Muli"/>
              </a:rPr>
              <a:t> tiêu chí sau:</a:t>
            </a:r>
          </a:p>
        </p:txBody>
      </p:sp>
      <p:grpSp>
        <p:nvGrpSpPr>
          <p:cNvPr id="15" name="Group 14">
            <a:extLst>
              <a:ext uri="{FF2B5EF4-FFF2-40B4-BE49-F238E27FC236}">
                <a16:creationId xmlns:a16="http://schemas.microsoft.com/office/drawing/2014/main" id="{D88EA66C-340E-48C4-A838-64F6245D6D4C}"/>
              </a:ext>
            </a:extLst>
          </p:cNvPr>
          <p:cNvGrpSpPr/>
          <p:nvPr/>
        </p:nvGrpSpPr>
        <p:grpSpPr>
          <a:xfrm>
            <a:off x="760020" y="465207"/>
            <a:ext cx="1397812" cy="945228"/>
            <a:chOff x="1028700" y="2479174"/>
            <a:chExt cx="1397812" cy="945228"/>
          </a:xfrm>
        </p:grpSpPr>
        <p:grpSp>
          <p:nvGrpSpPr>
            <p:cNvPr id="11" name="Group 11"/>
            <p:cNvGrpSpPr>
              <a:grpSpLocks noChangeAspect="1"/>
            </p:cNvGrpSpPr>
            <p:nvPr/>
          </p:nvGrpSpPr>
          <p:grpSpPr>
            <a:xfrm>
              <a:off x="1028700" y="2479174"/>
              <a:ext cx="1397812" cy="945228"/>
              <a:chOff x="0" y="0"/>
              <a:chExt cx="6221730" cy="4207256"/>
            </a:xfrm>
          </p:grpSpPr>
          <p:sp>
            <p:nvSpPr>
              <p:cNvPr id="12" name="Freeform 12"/>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
          <p:nvSpPr>
            <p:cNvPr id="13" name="TextBox 13"/>
            <p:cNvSpPr txBox="1"/>
            <p:nvPr/>
          </p:nvSpPr>
          <p:spPr>
            <a:xfrm>
              <a:off x="1192433" y="2685088"/>
              <a:ext cx="699661" cy="533400"/>
            </a:xfrm>
            <a:prstGeom prst="rect">
              <a:avLst/>
            </a:prstGeom>
          </p:spPr>
          <p:txBody>
            <a:bodyPr lIns="0" tIns="0" rIns="0" bIns="0" rtlCol="0" anchor="t">
              <a:spAutoFit/>
            </a:bodyPr>
            <a:lstStyle/>
            <a:p>
              <a:pPr algn="ctr">
                <a:lnSpc>
                  <a:spcPts val="4200"/>
                </a:lnSpc>
              </a:pPr>
              <a:r>
                <a:rPr lang="en-US" sz="3500">
                  <a:solidFill>
                    <a:srgbClr val="FFFFFF"/>
                  </a:solidFill>
                  <a:latin typeface="Muli Semi-Bold"/>
                  <a:ea typeface="Muli Semi-Bold"/>
                  <a:cs typeface="Muli Semi-Bold"/>
                  <a:sym typeface="Muli Semi-Bold"/>
                </a:rPr>
                <a:t>04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1000"/>
                                        <p:tgtEl>
                                          <p:spTgt spid="10">
                                            <p:txEl>
                                              <p:pRg st="0" end="0"/>
                                            </p:txEl>
                                          </p:spTgt>
                                        </p:tgtEl>
                                      </p:cBhvr>
                                    </p:animEffect>
                                    <p:anim calcmode="lin" valueType="num">
                                      <p:cBhvr>
                                        <p:cTn id="3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1000"/>
                                        <p:tgtEl>
                                          <p:spTgt spid="10">
                                            <p:txEl>
                                              <p:pRg st="1" end="1"/>
                                            </p:txEl>
                                          </p:spTgt>
                                        </p:tgtEl>
                                      </p:cBhvr>
                                    </p:animEffect>
                                    <p:anim calcmode="lin" valueType="num">
                                      <p:cBhvr>
                                        <p:cTn id="3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7" presetClass="entr" presetSubtype="0" fill="hold" grpId="0" nodeType="after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fade">
                                      <p:cBhvr>
                                        <p:cTn id="41" dur="1000"/>
                                        <p:tgtEl>
                                          <p:spTgt spid="10">
                                            <p:txEl>
                                              <p:pRg st="2" end="2"/>
                                            </p:txEl>
                                          </p:spTgt>
                                        </p:tgtEl>
                                      </p:cBhvr>
                                    </p:animEffect>
                                    <p:anim calcmode="lin" valueType="num">
                                      <p:cBhvr>
                                        <p:cTn id="4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7" presetClass="entr" presetSubtype="0" fill="hold" grpId="0" nodeType="after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fade">
                                      <p:cBhvr>
                                        <p:cTn id="47" dur="1000"/>
                                        <p:tgtEl>
                                          <p:spTgt spid="10">
                                            <p:txEl>
                                              <p:pRg st="3" end="3"/>
                                            </p:txEl>
                                          </p:spTgt>
                                        </p:tgtEl>
                                      </p:cBhvr>
                                    </p:animEffect>
                                    <p:anim calcmode="lin" valueType="num">
                                      <p:cBhvr>
                                        <p:cTn id="4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47" presetClass="entr" presetSubtype="0" fill="hold" grpId="0" nodeType="afterEffect">
                                  <p:stCondLst>
                                    <p:cond delay="0"/>
                                  </p:stCondLst>
                                  <p:childTnLst>
                                    <p:set>
                                      <p:cBhvr>
                                        <p:cTn id="52" dur="1" fill="hold">
                                          <p:stCondLst>
                                            <p:cond delay="0"/>
                                          </p:stCondLst>
                                        </p:cTn>
                                        <p:tgtEl>
                                          <p:spTgt spid="10">
                                            <p:txEl>
                                              <p:pRg st="4" end="4"/>
                                            </p:txEl>
                                          </p:spTgt>
                                        </p:tgtEl>
                                        <p:attrNameLst>
                                          <p:attrName>style.visibility</p:attrName>
                                        </p:attrNameLst>
                                      </p:cBhvr>
                                      <p:to>
                                        <p:strVal val="visible"/>
                                      </p:to>
                                    </p:set>
                                    <p:animEffect transition="in" filter="fade">
                                      <p:cBhvr>
                                        <p:cTn id="53" dur="1000"/>
                                        <p:tgtEl>
                                          <p:spTgt spid="10">
                                            <p:txEl>
                                              <p:pRg st="4" end="4"/>
                                            </p:txEl>
                                          </p:spTgt>
                                        </p:tgtEl>
                                      </p:cBhvr>
                                    </p:animEffect>
                                    <p:anim calcmode="lin" valueType="num">
                                      <p:cBhvr>
                                        <p:cTn id="5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47" presetClass="entr" presetSubtype="0" fill="hold" grpId="0" nodeType="afterEffect">
                                  <p:stCondLst>
                                    <p:cond delay="0"/>
                                  </p:stCondLst>
                                  <p:childTnLst>
                                    <p:set>
                                      <p:cBhvr>
                                        <p:cTn id="58" dur="1" fill="hold">
                                          <p:stCondLst>
                                            <p:cond delay="0"/>
                                          </p:stCondLst>
                                        </p:cTn>
                                        <p:tgtEl>
                                          <p:spTgt spid="10">
                                            <p:txEl>
                                              <p:pRg st="5" end="5"/>
                                            </p:txEl>
                                          </p:spTgt>
                                        </p:tgtEl>
                                        <p:attrNameLst>
                                          <p:attrName>style.visibility</p:attrName>
                                        </p:attrNameLst>
                                      </p:cBhvr>
                                      <p:to>
                                        <p:strVal val="visible"/>
                                      </p:to>
                                    </p:set>
                                    <p:animEffect transition="in" filter="fade">
                                      <p:cBhvr>
                                        <p:cTn id="59" dur="1000"/>
                                        <p:tgtEl>
                                          <p:spTgt spid="10">
                                            <p:txEl>
                                              <p:pRg st="5" end="5"/>
                                            </p:txEl>
                                          </p:spTgt>
                                        </p:tgtEl>
                                      </p:cBhvr>
                                    </p:animEffect>
                                    <p:anim calcmode="lin" valueType="num">
                                      <p:cBhvr>
                                        <p:cTn id="6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62" fill="hold">
                            <p:stCondLst>
                              <p:cond delay="9000"/>
                            </p:stCondLst>
                            <p:childTnLst>
                              <p:par>
                                <p:cTn id="63" presetID="47" presetClass="entr" presetSubtype="0" fill="hold" grpId="0" nodeType="after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Effect transition="in" filter="fade">
                                      <p:cBhvr>
                                        <p:cTn id="65" dur="1000"/>
                                        <p:tgtEl>
                                          <p:spTgt spid="10">
                                            <p:txEl>
                                              <p:pRg st="6" end="6"/>
                                            </p:txEl>
                                          </p:spTgt>
                                        </p:tgtEl>
                                      </p:cBhvr>
                                    </p:animEffect>
                                    <p:anim calcmode="lin" valueType="num">
                                      <p:cBhvr>
                                        <p:cTn id="6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0063FD7-6438-4DC4-B91C-5F825ECD7020}"/>
              </a:ext>
            </a:extLst>
          </p:cNvPr>
          <p:cNvSpPr/>
          <p:nvPr/>
        </p:nvSpPr>
        <p:spPr>
          <a:xfrm>
            <a:off x="1" y="0"/>
            <a:ext cx="10545353" cy="10287000"/>
          </a:xfrm>
          <a:custGeom>
            <a:avLst/>
            <a:gdLst>
              <a:gd name="connsiteX0" fmla="*/ 0 w 10545353"/>
              <a:gd name="connsiteY0" fmla="*/ 0 h 10287000"/>
              <a:gd name="connsiteX1" fmla="*/ 7968871 w 10545353"/>
              <a:gd name="connsiteY1" fmla="*/ 0 h 10287000"/>
              <a:gd name="connsiteX2" fmla="*/ 10545353 w 10545353"/>
              <a:gd name="connsiteY2" fmla="*/ 10287000 h 10287000"/>
              <a:gd name="connsiteX3" fmla="*/ 0 w 1054535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0545353" h="10287000">
                <a:moveTo>
                  <a:pt x="0" y="0"/>
                </a:moveTo>
                <a:lnTo>
                  <a:pt x="7968871" y="0"/>
                </a:lnTo>
                <a:lnTo>
                  <a:pt x="10545353" y="10287000"/>
                </a:lnTo>
                <a:lnTo>
                  <a:pt x="0" y="10287000"/>
                </a:lnTo>
                <a:close/>
              </a:path>
            </a:pathLst>
          </a:custGeom>
          <a:solidFill>
            <a:srgbClr val="003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6" name="TextBox 15">
            <a:extLst>
              <a:ext uri="{FF2B5EF4-FFF2-40B4-BE49-F238E27FC236}">
                <a16:creationId xmlns:a16="http://schemas.microsoft.com/office/drawing/2014/main" id="{5964A2E2-126B-4A98-BC68-AC972FDCD5FF}"/>
              </a:ext>
            </a:extLst>
          </p:cNvPr>
          <p:cNvSpPr txBox="1"/>
          <p:nvPr/>
        </p:nvSpPr>
        <p:spPr>
          <a:xfrm>
            <a:off x="8299880" y="266700"/>
            <a:ext cx="9607120" cy="2539157"/>
          </a:xfrm>
          <a:prstGeom prst="rect">
            <a:avLst/>
          </a:prstGeom>
          <a:noFill/>
        </p:spPr>
        <p:txBody>
          <a:bodyPr wrap="square">
            <a:spAutoFit/>
          </a:bodyPr>
          <a:lstStyle/>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chủ</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trương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xuyên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p>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nhằm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p>
          <a:p>
            <a:pPr marL="269875" indent="-269875"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tâm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tư</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bao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gồm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tài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chính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cơ</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sở</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trang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kiện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đảm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đáp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nhu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p>
          <a:p>
            <a:pPr algn="just">
              <a:spcBef>
                <a:spcPts val="600"/>
              </a:spcBef>
            </a:pPr>
            <a:r>
              <a:rPr lang="en-US" sz="2400" b="1">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8581BD7A-A2B4-49E1-BDF4-373D694F2835}"/>
              </a:ext>
            </a:extLst>
          </p:cNvPr>
          <p:cNvGrpSpPr/>
          <p:nvPr/>
        </p:nvGrpSpPr>
        <p:grpSpPr>
          <a:xfrm>
            <a:off x="6974021" y="2361235"/>
            <a:ext cx="2273174" cy="3955824"/>
            <a:chOff x="6974021" y="2361235"/>
            <a:chExt cx="2273174" cy="3955824"/>
          </a:xfrm>
        </p:grpSpPr>
        <p:pic>
          <p:nvPicPr>
            <p:cNvPr id="22" name="Graphic 21" descr="A Lily">
              <a:extLst>
                <a:ext uri="{FF2B5EF4-FFF2-40B4-BE49-F238E27FC236}">
                  <a16:creationId xmlns:a16="http://schemas.microsoft.com/office/drawing/2014/main" id="{246A5F8D-61F3-4265-81FE-FA941A6415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377117" y="4248958"/>
              <a:ext cx="1870078" cy="2068101"/>
            </a:xfrm>
            <a:prstGeom prst="rect">
              <a:avLst/>
            </a:prstGeom>
          </p:spPr>
        </p:pic>
        <p:pic>
          <p:nvPicPr>
            <p:cNvPr id="14" name="Graphic 13" descr="A Lily">
              <a:extLst>
                <a:ext uri="{FF2B5EF4-FFF2-40B4-BE49-F238E27FC236}">
                  <a16:creationId xmlns:a16="http://schemas.microsoft.com/office/drawing/2014/main" id="{BBAD6C48-C70D-4A7C-8211-942A98DA0E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83513" flipH="1">
              <a:off x="6974021" y="2361235"/>
              <a:ext cx="1542671" cy="1706025"/>
            </a:xfrm>
            <a:prstGeom prst="rect">
              <a:avLst/>
            </a:prstGeom>
          </p:spPr>
        </p:pic>
        <p:pic>
          <p:nvPicPr>
            <p:cNvPr id="20" name="Graphic 19" descr="A Lily">
              <a:extLst>
                <a:ext uri="{FF2B5EF4-FFF2-40B4-BE49-F238E27FC236}">
                  <a16:creationId xmlns:a16="http://schemas.microsoft.com/office/drawing/2014/main" id="{30712DAD-EFB8-4B60-A46D-36B04B726B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5430" y="3241144"/>
              <a:ext cx="1753334" cy="1938994"/>
            </a:xfrm>
            <a:prstGeom prst="rect">
              <a:avLst/>
            </a:prstGeom>
          </p:spPr>
        </p:pic>
      </p:grpSp>
      <p:pic>
        <p:nvPicPr>
          <p:cNvPr id="27" name="Graphic 26" descr="Hearts">
            <a:extLst>
              <a:ext uri="{FF2B5EF4-FFF2-40B4-BE49-F238E27FC236}">
                <a16:creationId xmlns:a16="http://schemas.microsoft.com/office/drawing/2014/main" id="{CA3AFFC4-DF0A-4950-8FD7-98875F5EFA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7744" y="7543485"/>
            <a:ext cx="3232511" cy="3232511"/>
          </a:xfrm>
          <a:prstGeom prst="rect">
            <a:avLst/>
          </a:prstGeom>
        </p:spPr>
      </p:pic>
      <p:pic>
        <p:nvPicPr>
          <p:cNvPr id="5" name="Picture 4">
            <a:extLst>
              <a:ext uri="{FF2B5EF4-FFF2-40B4-BE49-F238E27FC236}">
                <a16:creationId xmlns:a16="http://schemas.microsoft.com/office/drawing/2014/main" id="{65FE8BA4-1020-45DC-952A-BFBBE55E8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266700"/>
            <a:ext cx="6865514" cy="3200399"/>
          </a:xfrm>
          <a:prstGeom prst="rect">
            <a:avLst/>
          </a:prstGeom>
        </p:spPr>
      </p:pic>
      <p:pic>
        <p:nvPicPr>
          <p:cNvPr id="7" name="Picture 6">
            <a:extLst>
              <a:ext uri="{FF2B5EF4-FFF2-40B4-BE49-F238E27FC236}">
                <a16:creationId xmlns:a16="http://schemas.microsoft.com/office/drawing/2014/main" id="{DCD69C32-49A9-4085-982A-E596CE4CBF9F}"/>
              </a:ext>
            </a:extLst>
          </p:cNvPr>
          <p:cNvPicPr>
            <a:picLocks noChangeAspect="1"/>
          </p:cNvPicPr>
          <p:nvPr/>
        </p:nvPicPr>
        <p:blipFill rotWithShape="1">
          <a:blip r:embed="rId7">
            <a:extLst>
              <a:ext uri="{28A0092B-C50C-407E-A947-70E740481C1C}">
                <a14:useLocalDpi xmlns:a14="http://schemas.microsoft.com/office/drawing/2010/main" val="0"/>
              </a:ext>
            </a:extLst>
          </a:blip>
          <a:srcRect l="3393"/>
          <a:stretch/>
        </p:blipFill>
        <p:spPr>
          <a:xfrm>
            <a:off x="241176" y="3314700"/>
            <a:ext cx="6865515" cy="3200400"/>
          </a:xfrm>
          <a:prstGeom prst="rect">
            <a:avLst/>
          </a:prstGeom>
        </p:spPr>
      </p:pic>
      <p:pic>
        <p:nvPicPr>
          <p:cNvPr id="25" name="Picture 24">
            <a:extLst>
              <a:ext uri="{FF2B5EF4-FFF2-40B4-BE49-F238E27FC236}">
                <a16:creationId xmlns:a16="http://schemas.microsoft.com/office/drawing/2014/main" id="{675293A3-AF45-4137-BA2C-33031EB514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261257" y="6014950"/>
            <a:ext cx="9339943" cy="4125038"/>
          </a:xfrm>
          <a:custGeom>
            <a:avLst/>
            <a:gdLst>
              <a:gd name="connsiteX0" fmla="*/ 0 w 9339943"/>
              <a:gd name="connsiteY0" fmla="*/ 0 h 4125038"/>
              <a:gd name="connsiteX1" fmla="*/ 8825664 w 9339943"/>
              <a:gd name="connsiteY1" fmla="*/ 0 h 4125038"/>
              <a:gd name="connsiteX2" fmla="*/ 9339943 w 9339943"/>
              <a:gd name="connsiteY2" fmla="*/ 2043585 h 4125038"/>
              <a:gd name="connsiteX3" fmla="*/ 9339943 w 9339943"/>
              <a:gd name="connsiteY3" fmla="*/ 4125038 h 4125038"/>
              <a:gd name="connsiteX4" fmla="*/ 0 w 9339943"/>
              <a:gd name="connsiteY4" fmla="*/ 4125038 h 4125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9943" h="4125038">
                <a:moveTo>
                  <a:pt x="0" y="0"/>
                </a:moveTo>
                <a:lnTo>
                  <a:pt x="8825664" y="0"/>
                </a:lnTo>
                <a:lnTo>
                  <a:pt x="9339943" y="2043585"/>
                </a:lnTo>
                <a:lnTo>
                  <a:pt x="9339943" y="4125038"/>
                </a:lnTo>
                <a:lnTo>
                  <a:pt x="0" y="4125038"/>
                </a:lnTo>
                <a:close/>
              </a:path>
            </a:pathLst>
          </a:custGeom>
        </p:spPr>
      </p:pic>
      <p:sp>
        <p:nvSpPr>
          <p:cNvPr id="17" name="TextBox 16">
            <a:extLst>
              <a:ext uri="{FF2B5EF4-FFF2-40B4-BE49-F238E27FC236}">
                <a16:creationId xmlns:a16="http://schemas.microsoft.com/office/drawing/2014/main" id="{3415104D-DC29-4037-8D0C-348E90C3C638}"/>
              </a:ext>
            </a:extLst>
          </p:cNvPr>
          <p:cNvSpPr txBox="1"/>
          <p:nvPr/>
        </p:nvSpPr>
        <p:spPr>
          <a:xfrm>
            <a:off x="9621281" y="5638116"/>
            <a:ext cx="8194279" cy="830997"/>
          </a:xfrm>
          <a:prstGeom prst="rect">
            <a:avLst/>
          </a:prstGeom>
          <a:noFill/>
        </p:spPr>
        <p:txBody>
          <a:bodyPr wrap="square">
            <a:spAutoFit/>
          </a:bodyPr>
          <a:lstStyle/>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đáp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đầy</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đủ</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D65A8F2-488D-4967-B1EA-2356227A89EA}"/>
              </a:ext>
            </a:extLst>
          </p:cNvPr>
          <p:cNvSpPr txBox="1"/>
          <p:nvPr/>
        </p:nvSpPr>
        <p:spPr>
          <a:xfrm>
            <a:off x="9062803" y="2324100"/>
            <a:ext cx="8844197" cy="2462213"/>
          </a:xfrm>
          <a:prstGeom prst="rect">
            <a:avLst/>
          </a:prstGeom>
          <a:noFill/>
        </p:spPr>
        <p:txBody>
          <a:bodyPr wrap="square">
            <a:spAutoFit/>
          </a:bodyPr>
          <a:lstStyle/>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bồi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dưỡng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hàng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lãnh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đạo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phê</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duyệt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tuân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thủ</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kỷ</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luật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lao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thần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trao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đổi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60363" indent="-360363"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hoàn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đầy</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đủ</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chương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trình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bồi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dưỡng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bắt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buộc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EE12836-7A6D-40AC-91EF-76CC61167643}"/>
              </a:ext>
            </a:extLst>
          </p:cNvPr>
          <p:cNvSpPr txBox="1"/>
          <p:nvPr/>
        </p:nvSpPr>
        <p:spPr>
          <a:xfrm>
            <a:off x="9601200" y="4762500"/>
            <a:ext cx="8229600" cy="830997"/>
          </a:xfrm>
          <a:prstGeom prst="rect">
            <a:avLst/>
          </a:prstGeom>
          <a:noFill/>
        </p:spPr>
        <p:txBody>
          <a:bodyPr wrap="square">
            <a:spAutoFit/>
          </a:bodyPr>
          <a:lstStyle/>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danh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hiệu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“Lao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C788DFBA-BEA6-4F26-9389-D18A899C5123}"/>
              </a:ext>
            </a:extLst>
          </p:cNvPr>
          <p:cNvSpPr txBox="1"/>
          <p:nvPr/>
        </p:nvSpPr>
        <p:spPr>
          <a:xfrm>
            <a:off x="9862457" y="6469113"/>
            <a:ext cx="8044544" cy="1646605"/>
          </a:xfrm>
          <a:prstGeom prst="rect">
            <a:avLst/>
          </a:prstGeom>
          <a:noFill/>
        </p:spPr>
        <p:txBody>
          <a:bodyPr wrap="square">
            <a:spAutoFit/>
          </a:bodyPr>
          <a:lstStyle/>
          <a:p>
            <a:pPr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danh</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hiệu</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lao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182563" indent="92075" algn="just">
              <a:spcBef>
                <a:spcPts val="600"/>
              </a:spcBef>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Góp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môi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chia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sẻ</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tri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9" name="Graphic 18" descr="A flower arrangement as ornament">
            <a:extLst>
              <a:ext uri="{FF2B5EF4-FFF2-40B4-BE49-F238E27FC236}">
                <a16:creationId xmlns:a16="http://schemas.microsoft.com/office/drawing/2014/main" id="{EA7B9E52-B900-4651-905B-8FDFABF2A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47838" y="6762318"/>
            <a:ext cx="4680477" cy="4680477"/>
          </a:xfrm>
          <a:prstGeom prst="rect">
            <a:avLst/>
          </a:prstGeom>
        </p:spPr>
      </p:pic>
    </p:spTree>
    <p:extLst>
      <p:ext uri="{BB962C8B-B14F-4D97-AF65-F5344CB8AC3E}">
        <p14:creationId xmlns:p14="http://schemas.microsoft.com/office/powerpoint/2010/main" val="360515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1000"/>
                                        <p:tgtEl>
                                          <p:spTgt spid="16">
                                            <p:txEl>
                                              <p:pRg st="1" end="1"/>
                                            </p:txEl>
                                          </p:spTgt>
                                        </p:tgtEl>
                                      </p:cBhvr>
                                    </p:animEffect>
                                    <p:anim calcmode="lin" valueType="num">
                                      <p:cBhvr>
                                        <p:cTn id="2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7" presetClass="entr" presetSubtype="0" fill="hold" grpId="0" nodeType="after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fade">
                                      <p:cBhvr>
                                        <p:cTn id="33" dur="1000"/>
                                        <p:tgtEl>
                                          <p:spTgt spid="16">
                                            <p:txEl>
                                              <p:pRg st="2" end="2"/>
                                            </p:txEl>
                                          </p:spTgt>
                                        </p:tgtEl>
                                      </p:cBhvr>
                                    </p:animEffect>
                                    <p:anim calcmode="lin" valueType="num">
                                      <p:cBhvr>
                                        <p:cTn id="34"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7" presetClass="entr" presetSubtype="0" fill="hold" grpId="0" nodeType="after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fade">
                                      <p:cBhvr>
                                        <p:cTn id="45" dur="1000"/>
                                        <p:tgtEl>
                                          <p:spTgt spid="11">
                                            <p:txEl>
                                              <p:pRg st="1" end="1"/>
                                            </p:txEl>
                                          </p:spTgt>
                                        </p:tgtEl>
                                      </p:cBhvr>
                                    </p:animEffect>
                                    <p:anim calcmode="lin" valueType="num">
                                      <p:cBhvr>
                                        <p:cTn id="4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7" presetClass="entr" presetSubtype="0" fill="hold" grpId="0" nodeType="after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1000"/>
                                        <p:tgtEl>
                                          <p:spTgt spid="11">
                                            <p:txEl>
                                              <p:pRg st="2" end="2"/>
                                            </p:txEl>
                                          </p:spTgt>
                                        </p:tgtEl>
                                      </p:cBhvr>
                                    </p:animEffect>
                                    <p:anim calcmode="lin" valueType="num">
                                      <p:cBhvr>
                                        <p:cTn id="5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47" presetClass="entr" presetSubtype="0" fill="hold" grpId="0" nodeType="after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1000"/>
                                        <p:tgtEl>
                                          <p:spTgt spid="17">
                                            <p:txEl>
                                              <p:pRg st="0" end="0"/>
                                            </p:txEl>
                                          </p:spTgt>
                                        </p:tgtEl>
                                      </p:cBhvr>
                                    </p:animEffect>
                                    <p:anim calcmode="lin" valueType="num">
                                      <p:cBhvr>
                                        <p:cTn id="5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8000"/>
                            </p:stCondLst>
                            <p:childTnLst>
                              <p:par>
                                <p:cTn id="61" presetID="47"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47" presetClass="entr" presetSubtype="0" fill="hold" grpId="0" nodeType="after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fade">
                                      <p:cBhvr>
                                        <p:cTn id="69" dur="1000"/>
                                        <p:tgtEl>
                                          <p:spTgt spid="15">
                                            <p:txEl>
                                              <p:pRg st="0" end="0"/>
                                            </p:txEl>
                                          </p:spTgt>
                                        </p:tgtEl>
                                      </p:cBhvr>
                                    </p:animEffect>
                                    <p:anim calcmode="lin" valueType="num">
                                      <p:cBhvr>
                                        <p:cTn id="7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0000"/>
                            </p:stCondLst>
                            <p:childTnLst>
                              <p:par>
                                <p:cTn id="73" presetID="47" presetClass="entr" presetSubtype="0" fill="hold" grpId="0" nodeType="afterEffect">
                                  <p:stCondLst>
                                    <p:cond delay="0"/>
                                  </p:stCondLst>
                                  <p:childTnLst>
                                    <p:set>
                                      <p:cBhvr>
                                        <p:cTn id="74" dur="1" fill="hold">
                                          <p:stCondLst>
                                            <p:cond delay="0"/>
                                          </p:stCondLst>
                                        </p:cTn>
                                        <p:tgtEl>
                                          <p:spTgt spid="15">
                                            <p:txEl>
                                              <p:pRg st="1" end="1"/>
                                            </p:txEl>
                                          </p:spTgt>
                                        </p:tgtEl>
                                        <p:attrNameLst>
                                          <p:attrName>style.visibility</p:attrName>
                                        </p:attrNameLst>
                                      </p:cBhvr>
                                      <p:to>
                                        <p:strVal val="visible"/>
                                      </p:to>
                                    </p:set>
                                    <p:animEffect transition="in" filter="fade">
                                      <p:cBhvr>
                                        <p:cTn id="75" dur="1000"/>
                                        <p:tgtEl>
                                          <p:spTgt spid="15">
                                            <p:txEl>
                                              <p:pRg st="1" end="1"/>
                                            </p:txEl>
                                          </p:spTgt>
                                        </p:tgtEl>
                                      </p:cBhvr>
                                    </p:animEffect>
                                    <p:anim calcmode="lin" valueType="num">
                                      <p:cBhvr>
                                        <p:cTn id="76"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22" presetClass="entr" presetSubtype="1"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up)">
                                      <p:cBhvr>
                                        <p:cTn id="81" dur="18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uiExpand="1" build="p"/>
      <p:bldP spid="11" grpId="0" build="p"/>
      <p:bldP spid="13" grpId="0"/>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15&quot;/&gt;&lt;property id=&quot;20307&quot; value=&quot;260&quot;/&gt;&lt;/object&gt;&lt;object type=&quot;3&quot; unique_id=&quot;10008&quot;&gt;&lt;property id=&quot;20148&quot; value=&quot;5&quot;/&gt;&lt;property id=&quot;20300&quot; value=&quot;Slide 16&quot;/&gt;&lt;property id=&quot;20307&quot; value=&quot;261&quot;/&gt;&lt;/object&gt;&lt;object type=&quot;3&quot; unique_id=&quot;10012&quot;&gt;&lt;property id=&quot;20148&quot; value=&quot;5&quot;/&gt;&lt;property id=&quot;20300&quot; value=&quot;Slide 6&quot;/&gt;&lt;property id=&quot;20307&quot; value=&quot;265&quot;/&gt;&lt;/object&gt;&lt;object type=&quot;3&quot; unique_id=&quot;10013&quot;&gt;&lt;property id=&quot;20148&quot; value=&quot;5&quot;/&gt;&lt;property id=&quot;20300&quot; value=&quot;Slide 7&quot;/&gt;&lt;property id=&quot;20307&quot; value=&quot;266&quot;/&gt;&lt;/object&gt;&lt;object type=&quot;3&quot; unique_id=&quot;10014&quot;&gt;&lt;property id=&quot;20148&quot; value=&quot;5&quot;/&gt;&lt;property id=&quot;20300&quot; value=&quot;Slide 12&quot;/&gt;&lt;property id=&quot;20307&quot; value=&quot;267&quot;/&gt;&lt;/object&gt;&lt;object type=&quot;3&quot; unique_id=&quot;10020&quot;&gt;&lt;property id=&quot;20148&quot; value=&quot;5&quot;/&gt;&lt;property id=&quot;20300&quot; value=&quot;Slide 8&quot;/&gt;&lt;property id=&quot;20307&quot; value=&quot;273&quot;/&gt;&lt;/object&gt;&lt;object type=&quot;3&quot; unique_id=&quot;10026&quot;&gt;&lt;property id=&quot;20148&quot; value=&quot;5&quot;/&gt;&lt;property id=&quot;20300&quot; value=&quot;Slide 17&quot;/&gt;&lt;property id=&quot;20307&quot; value=&quot;279&quot;/&gt;&lt;/object&gt;&lt;object type=&quot;3&quot; unique_id=&quot;10141&quot;&gt;&lt;property id=&quot;20148&quot; value=&quot;5&quot;/&gt;&lt;property id=&quot;20300&quot; value=&quot;Slide 4&quot;/&gt;&lt;property id=&quot;20307&quot; value=&quot;282&quot;/&gt;&lt;/object&gt;&lt;object type=&quot;3&quot; unique_id=&quot;10247&quot;&gt;&lt;property id=&quot;20148&quot; value=&quot;5&quot;/&gt;&lt;property id=&quot;20300&quot; value=&quot;Slide 5&quot;/&gt;&lt;property id=&quot;20307&quot; value=&quot;283&quot;/&gt;&lt;/object&gt;&lt;object type=&quot;3&quot; unique_id=&quot;10333&quot;&gt;&lt;property id=&quot;20148&quot; value=&quot;5&quot;/&gt;&lt;property id=&quot;20300&quot; value=&quot;Slide 14&quot;/&gt;&lt;property id=&quot;20307&quot; value=&quot;284&quot;/&gt;&lt;/object&gt;&lt;object type=&quot;3&quot; unique_id=&quot;10379&quot;&gt;&lt;property id=&quot;20148&quot; value=&quot;5&quot;/&gt;&lt;property id=&quot;20300&quot; value=&quot;Slide 10&quot;/&gt;&lt;property id=&quot;20307&quot; value=&quot;285&quot;/&gt;&lt;/object&gt;&lt;object type=&quot;3&quot; unique_id=&quot;10444&quot;&gt;&lt;property id=&quot;20148&quot; value=&quot;5&quot;/&gt;&lt;property id=&quot;20300&quot; value=&quot;Slide 11&quot;/&gt;&lt;property id=&quot;20307&quot; value=&quot;287&quot;/&gt;&lt;/object&gt;&lt;object type=&quot;3&quot; unique_id=&quot;10445&quot;&gt;&lt;property id=&quot;20148&quot; value=&quot;5&quot;/&gt;&lt;property id=&quot;20300&quot; value=&quot;Slide 13&quot;/&gt;&lt;property id=&quot;20307&quot; value=&quot;286&quot;/&gt;&lt;/object&gt;&lt;object type=&quot;3&quot; unique_id=&quot;10502&quot;&gt;&lt;property id=&quot;20148&quot; value=&quot;5&quot;/&gt;&lt;property id=&quot;20300&quot; value=&quot;Slide 9&quot;/&gt;&lt;property id=&quot;20307&quot; value=&quot;289&quot;/&gt;&lt;/object&gt;&lt;/object&gt;&lt;object type=&quot;8&quot; unique_id=&quot;1005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1607</Words>
  <Application>Microsoft Office PowerPoint</Application>
  <PresentationFormat>Custom</PresentationFormat>
  <Paragraphs>56</Paragraphs>
  <Slides>17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Tahoma</vt:lpstr>
      <vt:lpstr>Muli</vt:lpstr>
      <vt:lpstr>Times New Roman</vt:lpstr>
      <vt:lpstr>Muli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đậm và Trắng Khối Đường chéo Người mua Bất động sản Bản thuyết trình Niêm yết</dc:title>
  <dc:creator>TRẦN BÙI NHẤT THÀNH</dc:creator>
  <cp:lastModifiedBy>Windows 11</cp:lastModifiedBy>
  <cp:revision>29</cp:revision>
  <dcterms:created xsi:type="dcterms:W3CDTF">2006-08-16T00:00:00Z</dcterms:created>
  <dcterms:modified xsi:type="dcterms:W3CDTF">2024-08-02T06:36:41Z</dcterms:modified>
  <dc:identifier>DAGMYl2IxNA</dc:identifier>
</cp:coreProperties>
</file>