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9"/>
  </p:notesMasterIdLst>
  <p:sldIdLst>
    <p:sldId id="270" r:id="rId2"/>
    <p:sldId id="315" r:id="rId3"/>
    <p:sldId id="301" r:id="rId4"/>
    <p:sldId id="316" r:id="rId5"/>
    <p:sldId id="317" r:id="rId6"/>
    <p:sldId id="318" r:id="rId7"/>
    <p:sldId id="319" r:id="rId8"/>
    <p:sldId id="311" r:id="rId9"/>
    <p:sldId id="320" r:id="rId10"/>
    <p:sldId id="326" r:id="rId11"/>
    <p:sldId id="321" r:id="rId12"/>
    <p:sldId id="322" r:id="rId13"/>
    <p:sldId id="323" r:id="rId14"/>
    <p:sldId id="307" r:id="rId15"/>
    <p:sldId id="324" r:id="rId16"/>
    <p:sldId id="325" r:id="rId17"/>
    <p:sldId id="271" r:id="rId18"/>
  </p:sldIdLst>
  <p:sldSz cx="12192000" cy="6858000"/>
  <p:notesSz cx="6858000" cy="9144000"/>
  <p:embeddedFontLst>
    <p:embeddedFont>
      <p:font typeface="Aptos" panose="020B0004020202020204" pitchFamily="34" charset="0"/>
      <p:regular r:id="rId20"/>
      <p:bold r:id="rId21"/>
      <p:italic r:id="rId22"/>
      <p:boldItalic r:id="rId23"/>
    </p:embeddedFont>
    <p:embeddedFont>
      <p:font typeface="NTR"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boto Slab" pitchFamily="2" charset="0"/>
      <p:regular r:id="rId32"/>
      <p:bold r:id="rId33"/>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2AD24C-E251-2C2D-20D2-1456EA853BC3}" name="Linh Ho" initials="LH" userId="74ee7a338cc2710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B1337D"/>
    <a:srgbClr val="8557A7"/>
    <a:srgbClr val="F47B50"/>
    <a:srgbClr val="FF66FF"/>
    <a:srgbClr val="A0E0E0"/>
    <a:srgbClr val="99FF99"/>
    <a:srgbClr val="005595"/>
    <a:srgbClr val="4D8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78737" autoAdjust="0"/>
  </p:normalViewPr>
  <p:slideViewPr>
    <p:cSldViewPr snapToGrid="0">
      <p:cViewPr varScale="1">
        <p:scale>
          <a:sx n="92" d="100"/>
          <a:sy n="92" d="100"/>
        </p:scale>
        <p:origin x="1880" y="192"/>
      </p:cViewPr>
      <p:guideLst/>
    </p:cSldViewPr>
  </p:slideViewPr>
  <p:notesTextViewPr>
    <p:cViewPr>
      <p:scale>
        <a:sx n="200" d="100"/>
        <a:sy n="200" d="100"/>
      </p:scale>
      <p:origin x="0" y="0"/>
    </p:cViewPr>
  </p:notesTextViewPr>
  <p:notesViewPr>
    <p:cSldViewPr snapToGrid="0" showGuides="1">
      <p:cViewPr varScale="1">
        <p:scale>
          <a:sx n="129" d="100"/>
          <a:sy n="129" d="100"/>
        </p:scale>
        <p:origin x="3654" y="1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on.lehuu\Documents\Zalo%20Received%20Files\DS%20KDC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rgbClr val="FF0000"/>
                </a:solidFill>
              </a:rPr>
              <a:t>SỐ LƯỢNG CÁC CHƯƠNG TRÌNH ĐÀO TẠO ĐẠT KIỂM ĐỊNH CHẤT LƯỢNG QUỐC TẾ </a:t>
            </a:r>
            <a:br>
              <a:rPr lang="en-US" sz="1800" dirty="0"/>
            </a:br>
            <a:r>
              <a:rPr lang="en-US" sz="1600" i="1" dirty="0">
                <a:solidFill>
                  <a:schemeClr val="tx1">
                    <a:lumMod val="50000"/>
                  </a:schemeClr>
                </a:solidFill>
              </a:rPr>
              <a:t>(</a:t>
            </a:r>
            <a:r>
              <a:rPr lang="en-US" sz="1600" i="1" dirty="0" err="1">
                <a:solidFill>
                  <a:schemeClr val="tx1">
                    <a:lumMod val="50000"/>
                  </a:schemeClr>
                </a:solidFill>
              </a:rPr>
              <a:t>theo</a:t>
            </a:r>
            <a:r>
              <a:rPr lang="en-US" sz="1600" i="1" dirty="0">
                <a:solidFill>
                  <a:schemeClr val="tx1">
                    <a:lumMod val="50000"/>
                  </a:schemeClr>
                </a:solidFill>
              </a:rPr>
              <a:t> thống </a:t>
            </a:r>
            <a:r>
              <a:rPr lang="en-US" sz="1600" i="1" dirty="0" err="1">
                <a:solidFill>
                  <a:schemeClr val="tx1">
                    <a:lumMod val="50000"/>
                  </a:schemeClr>
                </a:solidFill>
              </a:rPr>
              <a:t>kê</a:t>
            </a:r>
            <a:r>
              <a:rPr lang="en-US" sz="1600" i="1" dirty="0">
                <a:solidFill>
                  <a:schemeClr val="tx1">
                    <a:lumMod val="50000"/>
                  </a:schemeClr>
                </a:solidFill>
              </a:rPr>
              <a:t> của </a:t>
            </a:r>
            <a:r>
              <a:rPr lang="en-US" sz="1600" i="1" dirty="0" err="1">
                <a:solidFill>
                  <a:schemeClr val="tx1">
                    <a:lumMod val="50000"/>
                  </a:schemeClr>
                </a:solidFill>
              </a:rPr>
              <a:t>Cục</a:t>
            </a:r>
            <a:r>
              <a:rPr lang="en-US" sz="1600" i="1" dirty="0">
                <a:solidFill>
                  <a:schemeClr val="tx1">
                    <a:lumMod val="50000"/>
                  </a:schemeClr>
                </a:solidFill>
              </a:rPr>
              <a:t>. QLCL </a:t>
            </a:r>
            <a:r>
              <a:rPr lang="en-US" sz="1600" i="1" dirty="0" err="1">
                <a:solidFill>
                  <a:schemeClr val="tx1">
                    <a:lumMod val="50000"/>
                  </a:schemeClr>
                </a:solidFill>
              </a:rPr>
              <a:t>ngày</a:t>
            </a:r>
            <a:r>
              <a:rPr lang="en-US" sz="1600" i="1" dirty="0">
                <a:solidFill>
                  <a:schemeClr val="tx1">
                    <a:lumMod val="50000"/>
                  </a:schemeClr>
                </a:solidFill>
              </a:rPr>
              <a:t> 31/12/2023)</a:t>
            </a:r>
            <a:endParaRPr lang="en-US" i="1" dirty="0">
              <a:solidFill>
                <a:schemeClr val="tx1">
                  <a:lumMod val="50000"/>
                </a:schemeClr>
              </a:solidFill>
            </a:endParaRPr>
          </a:p>
        </c:rich>
      </c:tx>
      <c:layout>
        <c:manualLayout>
          <c:xMode val="edge"/>
          <c:yMode val="edge"/>
          <c:x val="8.9611592668563486E-2"/>
          <c:y val="1.9299218039754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manualLayout>
          <c:layoutTarget val="inner"/>
          <c:xMode val="edge"/>
          <c:yMode val="edge"/>
          <c:x val="2.6125919780389441E-2"/>
          <c:y val="0.12039102951070783"/>
          <c:w val="0.96202318601577519"/>
          <c:h val="0.62377485106740249"/>
        </c:manualLayout>
      </c:layout>
      <c:barChart>
        <c:barDir val="col"/>
        <c:grouping val="clustered"/>
        <c:varyColors val="0"/>
        <c:ser>
          <c:idx val="0"/>
          <c:order val="0"/>
          <c:tx>
            <c:strRef>
              <c:f>Sheet4!$B$18</c:f>
              <c:strCache>
                <c:ptCount val="1"/>
                <c:pt idx="0">
                  <c:v>AACSB</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Sheet4!$B$19:$B$24</c:f>
              <c:numCache>
                <c:formatCode>General</c:formatCode>
                <c:ptCount val="6"/>
                <c:pt idx="0">
                  <c:v>1</c:v>
                </c:pt>
              </c:numCache>
            </c:numRef>
          </c:val>
          <c:extLst>
            <c:ext xmlns:c16="http://schemas.microsoft.com/office/drawing/2014/chart" uri="{C3380CC4-5D6E-409C-BE32-E72D297353CC}">
              <c16:uniqueId val="{00000000-B469-4D65-A016-9E9DE41E7EEE}"/>
            </c:ext>
          </c:extLst>
        </c:ser>
        <c:ser>
          <c:idx val="1"/>
          <c:order val="1"/>
          <c:tx>
            <c:strRef>
              <c:f>Sheet4!$C$18</c:f>
              <c:strCache>
                <c:ptCount val="1"/>
                <c:pt idx="0">
                  <c:v>ABET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Sheet4!$C$19:$C$24</c:f>
              <c:numCache>
                <c:formatCode>General</c:formatCode>
                <c:ptCount val="6"/>
                <c:pt idx="0">
                  <c:v>4</c:v>
                </c:pt>
                <c:pt idx="3">
                  <c:v>2</c:v>
                </c:pt>
              </c:numCache>
            </c:numRef>
          </c:val>
          <c:extLst>
            <c:ext xmlns:c16="http://schemas.microsoft.com/office/drawing/2014/chart" uri="{C3380CC4-5D6E-409C-BE32-E72D297353CC}">
              <c16:uniqueId val="{00000001-B469-4D65-A016-9E9DE41E7EEE}"/>
            </c:ext>
          </c:extLst>
        </c:ser>
        <c:ser>
          <c:idx val="2"/>
          <c:order val="2"/>
          <c:tx>
            <c:strRef>
              <c:f>Sheet4!$D$18</c:f>
              <c:strCache>
                <c:ptCount val="1"/>
                <c:pt idx="0">
                  <c:v>ACBSP</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Sheet4!$D$19:$D$24</c:f>
              <c:numCache>
                <c:formatCode>General</c:formatCode>
                <c:ptCount val="6"/>
                <c:pt idx="0">
                  <c:v>1</c:v>
                </c:pt>
                <c:pt idx="2">
                  <c:v>5</c:v>
                </c:pt>
              </c:numCache>
            </c:numRef>
          </c:val>
          <c:extLst>
            <c:ext xmlns:c16="http://schemas.microsoft.com/office/drawing/2014/chart" uri="{C3380CC4-5D6E-409C-BE32-E72D297353CC}">
              <c16:uniqueId val="{00000002-B469-4D65-A016-9E9DE41E7EEE}"/>
            </c:ext>
          </c:extLst>
        </c:ser>
        <c:ser>
          <c:idx val="3"/>
          <c:order val="3"/>
          <c:tx>
            <c:strRef>
              <c:f>Sheet4!$E$18</c:f>
              <c:strCache>
                <c:ptCount val="1"/>
                <c:pt idx="0">
                  <c:v>AMBA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Sheet4!$E$19:$E$24</c:f>
              <c:numCache>
                <c:formatCode>General</c:formatCode>
                <c:ptCount val="6"/>
                <c:pt idx="0">
                  <c:v>1</c:v>
                </c:pt>
              </c:numCache>
            </c:numRef>
          </c:val>
          <c:extLst>
            <c:ext xmlns:c16="http://schemas.microsoft.com/office/drawing/2014/chart" uri="{C3380CC4-5D6E-409C-BE32-E72D297353CC}">
              <c16:uniqueId val="{00000003-B469-4D65-A016-9E9DE41E7EEE}"/>
            </c:ext>
          </c:extLst>
        </c:ser>
        <c:ser>
          <c:idx val="4"/>
          <c:order val="4"/>
          <c:tx>
            <c:strRef>
              <c:f>Sheet4!$F$18</c:f>
              <c:strCache>
                <c:ptCount val="1"/>
                <c:pt idx="0">
                  <c:v>AQAS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Sheet4!$F$19:$F$24</c:f>
              <c:numCache>
                <c:formatCode>General</c:formatCode>
                <c:ptCount val="6"/>
                <c:pt idx="0">
                  <c:v>4</c:v>
                </c:pt>
              </c:numCache>
            </c:numRef>
          </c:val>
          <c:extLst>
            <c:ext xmlns:c16="http://schemas.microsoft.com/office/drawing/2014/chart" uri="{C3380CC4-5D6E-409C-BE32-E72D297353CC}">
              <c16:uniqueId val="{00000004-B469-4D65-A016-9E9DE41E7EEE}"/>
            </c:ext>
          </c:extLst>
        </c:ser>
        <c:ser>
          <c:idx val="5"/>
          <c:order val="5"/>
          <c:tx>
            <c:strRef>
              <c:f>Sheet4!$G$18</c:f>
              <c:strCache>
                <c:ptCount val="1"/>
                <c:pt idx="0">
                  <c:v>ASIIN</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Sheet4!$G$19:$G$24</c:f>
              <c:numCache>
                <c:formatCode>General</c:formatCode>
                <c:ptCount val="6"/>
                <c:pt idx="0">
                  <c:v>10</c:v>
                </c:pt>
                <c:pt idx="3">
                  <c:v>4</c:v>
                </c:pt>
              </c:numCache>
            </c:numRef>
          </c:val>
          <c:extLst>
            <c:ext xmlns:c16="http://schemas.microsoft.com/office/drawing/2014/chart" uri="{C3380CC4-5D6E-409C-BE32-E72D297353CC}">
              <c16:uniqueId val="{00000005-B469-4D65-A016-9E9DE41E7EEE}"/>
            </c:ext>
          </c:extLst>
        </c:ser>
        <c:ser>
          <c:idx val="6"/>
          <c:order val="6"/>
          <c:tx>
            <c:strRef>
              <c:f>Sheet4!$H$18</c:f>
              <c:strCache>
                <c:ptCount val="1"/>
                <c:pt idx="0">
                  <c:v>AUN-QA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Sheet4!$H$19:$H$24</c:f>
              <c:numCache>
                <c:formatCode>General</c:formatCode>
                <c:ptCount val="6"/>
                <c:pt idx="0">
                  <c:v>27</c:v>
                </c:pt>
                <c:pt idx="1">
                  <c:v>7</c:v>
                </c:pt>
                <c:pt idx="2">
                  <c:v>8</c:v>
                </c:pt>
                <c:pt idx="3">
                  <c:v>14</c:v>
                </c:pt>
                <c:pt idx="4">
                  <c:v>9</c:v>
                </c:pt>
                <c:pt idx="5">
                  <c:v>8</c:v>
                </c:pt>
              </c:numCache>
            </c:numRef>
          </c:val>
          <c:extLst>
            <c:ext xmlns:c16="http://schemas.microsoft.com/office/drawing/2014/chart" uri="{C3380CC4-5D6E-409C-BE32-E72D297353CC}">
              <c16:uniqueId val="{00000006-B469-4D65-A016-9E9DE41E7EEE}"/>
            </c:ext>
          </c:extLst>
        </c:ser>
        <c:ser>
          <c:idx val="7"/>
          <c:order val="7"/>
          <c:tx>
            <c:strRef>
              <c:f>Sheet4!$I$18</c:f>
              <c:strCache>
                <c:ptCount val="1"/>
                <c:pt idx="0">
                  <c:v>CTI</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Sheet4!$I$19:$I$24</c:f>
              <c:numCache>
                <c:formatCode>General</c:formatCode>
                <c:ptCount val="6"/>
                <c:pt idx="0">
                  <c:v>7</c:v>
                </c:pt>
              </c:numCache>
            </c:numRef>
          </c:val>
          <c:extLst>
            <c:ext xmlns:c16="http://schemas.microsoft.com/office/drawing/2014/chart" uri="{C3380CC4-5D6E-409C-BE32-E72D297353CC}">
              <c16:uniqueId val="{00000007-B469-4D65-A016-9E9DE41E7EEE}"/>
            </c:ext>
          </c:extLst>
        </c:ser>
        <c:ser>
          <c:idx val="8"/>
          <c:order val="8"/>
          <c:tx>
            <c:strRef>
              <c:f>Sheet4!$J$18</c:f>
              <c:strCache>
                <c:ptCount val="1"/>
                <c:pt idx="0">
                  <c:v>FIBAA</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Sheet4!$J$19:$J$24</c:f>
              <c:numCache>
                <c:formatCode>General</c:formatCode>
                <c:ptCount val="6"/>
                <c:pt idx="0">
                  <c:v>2</c:v>
                </c:pt>
                <c:pt idx="1">
                  <c:v>13</c:v>
                </c:pt>
                <c:pt idx="2">
                  <c:v>3</c:v>
                </c:pt>
              </c:numCache>
            </c:numRef>
          </c:val>
          <c:extLst>
            <c:ext xmlns:c16="http://schemas.microsoft.com/office/drawing/2014/chart" uri="{C3380CC4-5D6E-409C-BE32-E72D297353CC}">
              <c16:uniqueId val="{00000008-B469-4D65-A016-9E9DE41E7EEE}"/>
            </c:ext>
          </c:extLst>
        </c:ser>
        <c:ser>
          <c:idx val="9"/>
          <c:order val="9"/>
          <c:tx>
            <c:strRef>
              <c:f>Sheet4!$K$18</c:f>
              <c:strCache>
                <c:ptCount val="1"/>
                <c:pt idx="0">
                  <c:v>IACBE</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Sheet4!$K$19:$K$24</c:f>
              <c:numCache>
                <c:formatCode>General</c:formatCode>
                <c:ptCount val="6"/>
                <c:pt idx="0">
                  <c:v>1</c:v>
                </c:pt>
              </c:numCache>
            </c:numRef>
          </c:val>
          <c:extLst>
            <c:ext xmlns:c16="http://schemas.microsoft.com/office/drawing/2014/chart" uri="{C3380CC4-5D6E-409C-BE32-E72D297353CC}">
              <c16:uniqueId val="{00000009-B469-4D65-A016-9E9DE41E7EEE}"/>
            </c:ext>
          </c:extLst>
        </c:ser>
        <c:ser>
          <c:idx val="10"/>
          <c:order val="10"/>
          <c:tx>
            <c:strRef>
              <c:f>Sheet4!$L$18</c:f>
              <c:strCache>
                <c:ptCount val="1"/>
                <c:pt idx="0">
                  <c:v>NEAS</c:v>
                </c:pt>
              </c:strCache>
            </c:strRef>
          </c:tx>
          <c:spPr>
            <a:solidFill>
              <a:schemeClr val="accent3">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Sheet4!$A$19:$A$24</c:f>
              <c:strCache>
                <c:ptCount val="6"/>
                <c:pt idx="0">
                  <c:v>Trường ĐH Bách khoa - ĐHQG TP.HCM</c:v>
                </c:pt>
                <c:pt idx="1">
                  <c:v>ĐH Kinh tế TP.HCM</c:v>
                </c:pt>
                <c:pt idx="2">
                  <c:v>Trường ĐH Hoa Sen</c:v>
                </c:pt>
                <c:pt idx="3">
                  <c:v>Trường ĐH Quốc tế - ĐHQG TP.HCM</c:v>
                </c:pt>
                <c:pt idx="4">
                  <c:v>Trường ĐH Kinh tế Luật - ĐHQG TP.HCM</c:v>
                </c:pt>
                <c:pt idx="5">
                  <c:v>Trường ĐH Nguyễn Tất Thành</c:v>
                </c:pt>
              </c:strCache>
            </c:strRef>
          </c:cat>
          <c:val>
            <c:numRef>
              <c:f>Sheet4!$L$19:$L$24</c:f>
              <c:numCache>
                <c:formatCode>General</c:formatCode>
                <c:ptCount val="6"/>
                <c:pt idx="2">
                  <c:v>1</c:v>
                </c:pt>
              </c:numCache>
            </c:numRef>
          </c:val>
          <c:extLst>
            <c:ext xmlns:c16="http://schemas.microsoft.com/office/drawing/2014/chart" uri="{C3380CC4-5D6E-409C-BE32-E72D297353CC}">
              <c16:uniqueId val="{0000000A-B469-4D65-A016-9E9DE41E7EEE}"/>
            </c:ext>
          </c:extLst>
        </c:ser>
        <c:dLbls>
          <c:dLblPos val="outEnd"/>
          <c:showLegendKey val="0"/>
          <c:showVal val="1"/>
          <c:showCatName val="0"/>
          <c:showSerName val="0"/>
          <c:showPercent val="0"/>
          <c:showBubbleSize val="0"/>
        </c:dLbls>
        <c:gapWidth val="219"/>
        <c:overlap val="-27"/>
        <c:axId val="1472434623"/>
        <c:axId val="1472432959"/>
      </c:barChart>
      <c:catAx>
        <c:axId val="1472434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VN"/>
          </a:p>
        </c:txPr>
        <c:crossAx val="1472432959"/>
        <c:crosses val="autoZero"/>
        <c:auto val="1"/>
        <c:lblAlgn val="ctr"/>
        <c:lblOffset val="100"/>
        <c:noMultiLvlLbl val="0"/>
      </c:catAx>
      <c:valAx>
        <c:axId val="1472432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VN"/>
          </a:p>
        </c:txPr>
        <c:crossAx val="1472434623"/>
        <c:crosses val="autoZero"/>
        <c:crossBetween val="between"/>
      </c:valAx>
      <c:spPr>
        <a:noFill/>
        <a:ln>
          <a:noFill/>
        </a:ln>
        <a:effectLst/>
      </c:spPr>
    </c:plotArea>
    <c:legend>
      <c:legendPos val="b"/>
      <c:layout>
        <c:manualLayout>
          <c:xMode val="edge"/>
          <c:yMode val="edge"/>
          <c:x val="5.0599161530148096E-2"/>
          <c:y val="0.93485849076315874"/>
          <c:w val="0.89772432292117343"/>
          <c:h val="6.272910698187203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VN"/>
        </a:p>
      </c:txPr>
    </c:legend>
    <c:plotVisOnly val="1"/>
    <c:dispBlanksAs val="gap"/>
    <c:showDLblsOverMax val="0"/>
  </c:chart>
  <c:spPr>
    <a:noFill/>
    <a:ln>
      <a:noFill/>
    </a:ln>
    <a:effectLst/>
  </c:spPr>
  <c:txPr>
    <a:bodyPr/>
    <a:lstStyle/>
    <a:p>
      <a:pPr>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Google Shape;3;n">
            <a:extLst>
              <a:ext uri="{FF2B5EF4-FFF2-40B4-BE49-F238E27FC236}">
                <a16:creationId xmlns:a16="http://schemas.microsoft.com/office/drawing/2014/main" id="{D569A229-28C6-FD30-45E8-5536F58C6829}"/>
              </a:ext>
            </a:extLst>
          </p:cNvPr>
          <p:cNvSpPr txBox="1">
            <a:spLocks noGrp="1" noChangeArrowheads="1"/>
          </p:cNvSpPr>
          <p:nvPr>
            <p:ph type="hdr" idx="2"/>
          </p:nvPr>
        </p:nvSpPr>
        <p:spPr bwMode="auto">
          <a:xfrm>
            <a:off x="0" y="0"/>
            <a:ext cx="2971800" cy="458788"/>
          </a:xfrm>
          <a:prstGeom prst="rect">
            <a:avLst/>
          </a:prstGeom>
          <a:noFill/>
          <a:ln>
            <a:noFill/>
          </a:ln>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vl1pPr>
          </a:lstStyle>
          <a:p>
            <a:pPr>
              <a:defRPr/>
            </a:pPr>
            <a:endParaRPr lang="en-VN" altLang="en-VN"/>
          </a:p>
        </p:txBody>
      </p:sp>
      <p:sp>
        <p:nvSpPr>
          <p:cNvPr id="17411" name="Google Shape;4;n">
            <a:extLst>
              <a:ext uri="{FF2B5EF4-FFF2-40B4-BE49-F238E27FC236}">
                <a16:creationId xmlns:a16="http://schemas.microsoft.com/office/drawing/2014/main" id="{38C09A2D-FFDB-8958-31AE-915916CCB5BC}"/>
              </a:ext>
            </a:extLst>
          </p:cNvPr>
          <p:cNvSpPr txBox="1">
            <a:spLocks noGrp="1" noChangeArrowheads="1"/>
          </p:cNvSpPr>
          <p:nvPr>
            <p:ph type="dt" idx="10"/>
          </p:nvPr>
        </p:nvSpPr>
        <p:spPr bwMode="auto">
          <a:xfrm>
            <a:off x="3884613" y="0"/>
            <a:ext cx="2971800" cy="458788"/>
          </a:xfrm>
          <a:prstGeom prst="rect">
            <a:avLst/>
          </a:prstGeom>
          <a:noFill/>
          <a:ln>
            <a:noFill/>
          </a:ln>
        </p:spPr>
        <p:txBody>
          <a:bodyPr vert="horz" wrap="square" lIns="91425" tIns="45700" rIns="91425" bIns="45700"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vl1pPr>
          </a:lstStyle>
          <a:p>
            <a:pPr>
              <a:defRPr/>
            </a:pPr>
            <a:endParaRPr lang="en-VN" altLang="en-VN"/>
          </a:p>
        </p:txBody>
      </p:sp>
      <p:sp>
        <p:nvSpPr>
          <p:cNvPr id="12292" name="Google Shape;5;n">
            <a:extLst>
              <a:ext uri="{FF2B5EF4-FFF2-40B4-BE49-F238E27FC236}">
                <a16:creationId xmlns:a16="http://schemas.microsoft.com/office/drawing/2014/main" id="{871E423C-5871-87A6-D844-E7F211B8FFF7}"/>
              </a:ext>
            </a:extLst>
          </p:cNvPr>
          <p:cNvSpPr>
            <a:spLocks noGrp="1" noRot="1" noChangeAspect="1"/>
          </p:cNvSpPr>
          <p:nvPr>
            <p:ph type="sldImg" idx="3"/>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2293" name="Google Shape;6;n">
            <a:extLst>
              <a:ext uri="{FF2B5EF4-FFF2-40B4-BE49-F238E27FC236}">
                <a16:creationId xmlns:a16="http://schemas.microsoft.com/office/drawing/2014/main" id="{9E6AD892-9E05-4B65-5B47-AE2048CDCA6C}"/>
              </a:ext>
            </a:extLst>
          </p:cNvPr>
          <p:cNvSpPr txBox="1">
            <a:spLocks noGrp="1" noChangeArrowheads="1"/>
          </p:cNvSpPr>
          <p:nvPr>
            <p:ph type="body" idx="1"/>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7414" name="Google Shape;7;n">
            <a:extLst>
              <a:ext uri="{FF2B5EF4-FFF2-40B4-BE49-F238E27FC236}">
                <a16:creationId xmlns:a16="http://schemas.microsoft.com/office/drawing/2014/main" id="{DE6149F6-3E52-6821-F8EF-88427E9233F5}"/>
              </a:ext>
            </a:extLst>
          </p:cNvPr>
          <p:cNvSpPr txBox="1">
            <a:spLocks noGrp="1" noChangeArrowheads="1"/>
          </p:cNvSpPr>
          <p:nvPr>
            <p:ph type="ftr" idx="11"/>
          </p:nvPr>
        </p:nvSpPr>
        <p:spPr bwMode="auto">
          <a:xfrm>
            <a:off x="0" y="8685213"/>
            <a:ext cx="2971800" cy="458787"/>
          </a:xfrm>
          <a:prstGeom prst="rect">
            <a:avLst/>
          </a:prstGeom>
          <a:noFill/>
          <a:ln>
            <a:noFill/>
          </a:ln>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vl1pPr>
          </a:lstStyle>
          <a:p>
            <a:pPr>
              <a:defRPr/>
            </a:pPr>
            <a:endParaRPr lang="en-VN" altLang="en-VN"/>
          </a:p>
        </p:txBody>
      </p:sp>
      <p:sp>
        <p:nvSpPr>
          <p:cNvPr id="17415" name="Google Shape;8;n">
            <a:extLst>
              <a:ext uri="{FF2B5EF4-FFF2-40B4-BE49-F238E27FC236}">
                <a16:creationId xmlns:a16="http://schemas.microsoft.com/office/drawing/2014/main" id="{10AD7282-AE27-BA84-0AF5-D766E52D25FA}"/>
              </a:ext>
            </a:extLst>
          </p:cNvPr>
          <p:cNvSpPr txBox="1">
            <a:spLocks noGrp="1" noChangeArrowheads="1"/>
          </p:cNvSpPr>
          <p:nvPr>
            <p:ph type="sldNum" idx="12"/>
          </p:nvPr>
        </p:nvSpPr>
        <p:spPr bwMode="auto">
          <a:xfrm>
            <a:off x="3884613" y="8685213"/>
            <a:ext cx="2971800" cy="458787"/>
          </a:xfrm>
          <a:prstGeom prst="rect">
            <a:avLst/>
          </a:prstGeom>
          <a:noFill/>
          <a:ln>
            <a:noFill/>
          </a:ln>
        </p:spPr>
        <p:txBody>
          <a:bodyPr vert="horz" wrap="square" lIns="91425" tIns="45700" rIns="91425" bIns="45700" numCol="1" anchor="b" anchorCtr="0" compatLnSpc="1">
            <a:prstTxWarp prst="textNoShape">
              <a:avLst/>
            </a:prstTxWarp>
          </a:bodyPr>
          <a:lstStyle>
            <a:lvl1pPr algn="r" eaLnBrk="1" hangingPunct="1">
              <a:buClr>
                <a:srgbClr val="000000"/>
              </a:buClr>
              <a:buSzPts val="1200"/>
              <a:buFont typeface="Arial" panose="020B0604020202020204" pitchFamily="34" charset="0"/>
              <a:buNone/>
              <a:defRPr sz="1200"/>
            </a:lvl1pPr>
          </a:lstStyle>
          <a:p>
            <a:pPr>
              <a:defRPr/>
            </a:pPr>
            <a:fld id="{19E8FCA2-7A02-E14C-9F84-DB796B0E4BE1}" type="slidenum">
              <a:rPr lang="en-US" altLang="en-VN"/>
              <a:pPr>
                <a:defRPr/>
              </a:pPr>
              <a:t>‹#›</a:t>
            </a:fld>
            <a:endParaRPr lang="en-VN" altLang="en-VN"/>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Google Shape;269;p1:notes">
            <a:extLst>
              <a:ext uri="{FF2B5EF4-FFF2-40B4-BE49-F238E27FC236}">
                <a16:creationId xmlns:a16="http://schemas.microsoft.com/office/drawing/2014/main" id="{8525ECAB-1CE7-51B1-0128-9389F4B94F36}"/>
              </a:ext>
            </a:extLst>
          </p:cNvPr>
          <p:cNvSpPr txBox="1">
            <a:spLocks noGrp="1" noChangeArrowheads="1"/>
          </p:cNvSpPr>
          <p:nvPr>
            <p:ph type="body" idx="1"/>
          </p:nvPr>
        </p:nvSpPr>
        <p:spPr>
          <a:noFill/>
        </p:spPr>
        <p:txBody>
          <a:bodyPr/>
          <a:lstStyle/>
          <a:p>
            <a:pPr marL="0" indent="0" eaLnBrk="1" hangingPunct="1">
              <a:buSzPts val="1400"/>
            </a:pPr>
            <a:endParaRPr lang="en-US" altLang="en-US" sz="1200" dirty="0">
              <a:latin typeface="Arial" panose="020B0604020202020204" pitchFamily="34" charset="0"/>
              <a:cs typeface="Arial" panose="020B0604020202020204" pitchFamily="34" charset="0"/>
            </a:endParaRPr>
          </a:p>
        </p:txBody>
      </p:sp>
      <p:sp>
        <p:nvSpPr>
          <p:cNvPr id="14338" name="Google Shape;270;p1:notes">
            <a:extLst>
              <a:ext uri="{FF2B5EF4-FFF2-40B4-BE49-F238E27FC236}">
                <a16:creationId xmlns:a16="http://schemas.microsoft.com/office/drawing/2014/main" id="{B5D538A3-F681-2385-1DE5-DAB4AAE673B0}"/>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fld id="{19E8FCA2-7A02-E14C-9F84-DB796B0E4BE1}" type="slidenum">
              <a:rPr lang="en-US" altLang="en-VN" smtClean="0"/>
              <a:pPr>
                <a:defRPr/>
              </a:pPr>
              <a:t>13</a:t>
            </a:fld>
            <a:endParaRPr lang="en-VN" altLang="en-VN"/>
          </a:p>
        </p:txBody>
      </p:sp>
    </p:spTree>
    <p:extLst>
      <p:ext uri="{BB962C8B-B14F-4D97-AF65-F5344CB8AC3E}">
        <p14:creationId xmlns:p14="http://schemas.microsoft.com/office/powerpoint/2010/main" val="264137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BFC0ECB8-B387-AED3-3020-02848815EC02}"/>
              </a:ext>
            </a:extLst>
          </p:cNvPr>
          <p:cNvSpPr>
            <a:spLocks noGrp="1" noRot="1" noChangeAspect="1" noTextEdit="1"/>
          </p:cNvSpPr>
          <p:nvPr>
            <p:ph type="sldImg"/>
          </p:nvPr>
        </p:nvSpPr>
        <p:spPr>
          <a:ln>
            <a:headEnd/>
            <a:tailEnd/>
          </a:ln>
        </p:spPr>
      </p:sp>
      <p:sp>
        <p:nvSpPr>
          <p:cNvPr id="43010" name="Notes Placeholder 2">
            <a:extLst>
              <a:ext uri="{FF2B5EF4-FFF2-40B4-BE49-F238E27FC236}">
                <a16:creationId xmlns:a16="http://schemas.microsoft.com/office/drawing/2014/main" id="{CE24D34E-99CC-E0AB-9D2B-EE921E479302}"/>
              </a:ext>
            </a:extLst>
          </p:cNvPr>
          <p:cNvSpPr txBox="1">
            <a:spLocks noGrp="1" noChangeArrowheads="1"/>
          </p:cNvSpPr>
          <p:nvPr>
            <p:ph type="body" idx="1"/>
          </p:nvPr>
        </p:nvSpPr>
        <p:spPr/>
        <p:txBody>
          <a:bodyPr/>
          <a:lstStyle/>
          <a:p>
            <a:pPr eaLnBrk="1" hangingPunct="1">
              <a:buSzPts val="1400"/>
              <a:buFont typeface="Arial" panose="020B0604020202020204" pitchFamily="34" charset="0"/>
              <a:buChar char="•"/>
            </a:pPr>
            <a:r>
              <a:rPr lang="en-US" altLang="en-US" sz="1200" dirty="0" err="1">
                <a:latin typeface="Arial" panose="020B0604020202020204" pitchFamily="34" charset="0"/>
                <a:cs typeface="Arial" panose="020B0604020202020204" pitchFamily="34" charset="0"/>
              </a:rPr>
              <a:t>Hơn</a:t>
            </a:r>
            <a:r>
              <a:rPr lang="en-US" altLang="en-US" sz="1200" dirty="0">
                <a:latin typeface="Arial" panose="020B0604020202020204" pitchFamily="34" charset="0"/>
                <a:cs typeface="Arial" panose="020B0604020202020204" pitchFamily="34" charset="0"/>
              </a:rPr>
              <a:t> 10 </a:t>
            </a:r>
            <a:r>
              <a:rPr lang="en-US" altLang="en-US" sz="1200" dirty="0" err="1">
                <a:latin typeface="Arial" panose="020B0604020202020204" pitchFamily="34" charset="0"/>
                <a:cs typeface="Arial" panose="020B0604020202020204" pitchFamily="34" charset="0"/>
              </a:rPr>
              <a:t>năm</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cũng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chỉ</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có</a:t>
            </a:r>
            <a:r>
              <a:rPr lang="en-US" altLang="en-US" sz="1200" dirty="0">
                <a:latin typeface="Arial" panose="020B0604020202020204" pitchFamily="34" charset="0"/>
                <a:cs typeface="Arial" panose="020B0604020202020204" pitchFamily="34" charset="0"/>
              </a:rPr>
              <a:t> 1 RMIT </a:t>
            </a:r>
            <a:r>
              <a:rPr lang="en-US" altLang="en-US" sz="1200" dirty="0" err="1">
                <a:latin typeface="Arial" panose="020B0604020202020204" pitchFamily="34" charset="0"/>
                <a:cs typeface="Arial" panose="020B0604020202020204" pitchFamily="34" charset="0"/>
              </a:rPr>
              <a:t>tại</a:t>
            </a:r>
            <a:r>
              <a:rPr lang="en-US" altLang="en-US" sz="1200" dirty="0">
                <a:latin typeface="Arial" panose="020B0604020202020204" pitchFamily="34" charset="0"/>
                <a:cs typeface="Arial" panose="020B0604020202020204" pitchFamily="34" charset="0"/>
              </a:rPr>
              <a:t> Việt Nam, </a:t>
            </a:r>
            <a:r>
              <a:rPr lang="en-US" altLang="en-US" sz="1200" dirty="0" err="1">
                <a:latin typeface="Arial" panose="020B0604020202020204" pitchFamily="34" charset="0"/>
                <a:cs typeface="Arial" panose="020B0604020202020204" pitchFamily="34" charset="0"/>
              </a:rPr>
              <a:t>tại</a:t>
            </a:r>
            <a:r>
              <a:rPr lang="en-US" altLang="en-US" sz="1200" dirty="0">
                <a:latin typeface="Arial" panose="020B0604020202020204" pitchFamily="34" charset="0"/>
                <a:cs typeface="Arial" panose="020B0604020202020204" pitchFamily="34" charset="0"/>
              </a:rPr>
              <a:t> TP. HCM</a:t>
            </a:r>
          </a:p>
          <a:p>
            <a:pPr eaLnBrk="1" hangingPunct="1">
              <a:buSzPts val="1400"/>
              <a:buFont typeface="Arial" panose="020B0604020202020204" pitchFamily="34" charset="0"/>
              <a:buChar char="•"/>
            </a:pPr>
            <a:r>
              <a:rPr lang="en-US" altLang="en-US" sz="1200" dirty="0" err="1">
                <a:latin typeface="Arial" panose="020B0604020202020204" pitchFamily="34" charset="0"/>
                <a:cs typeface="Arial" panose="020B0604020202020204" pitchFamily="34" charset="0"/>
              </a:rPr>
              <a:t>Các</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trường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lớn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một</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trong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lý</a:t>
            </a:r>
            <a:r>
              <a:rPr lang="en-US" altLang="en-US" sz="1200" dirty="0">
                <a:latin typeface="Arial" panose="020B0604020202020204" pitchFamily="34" charset="0"/>
                <a:cs typeface="Arial" panose="020B0604020202020204" pitchFamily="34" charset="0"/>
              </a:rPr>
              <a:t> do </a:t>
            </a:r>
            <a:r>
              <a:rPr lang="en-US" altLang="en-US" sz="1200" dirty="0" err="1">
                <a:latin typeface="Arial" panose="020B0604020202020204" pitchFamily="34" charset="0"/>
                <a:cs typeface="Arial" panose="020B0604020202020204" pitchFamily="34" charset="0"/>
              </a:rPr>
              <a:t>từ</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chối</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đó</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là</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thiếu</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đáp</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ứng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cơ</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sở</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vật</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chất</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đủ</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chuẩn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quốc</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tế</a:t>
            </a:r>
            <a:endParaRPr lang="en-US" altLang="en-US" sz="1200" dirty="0">
              <a:latin typeface="Arial" panose="020B0604020202020204" pitchFamily="34" charset="0"/>
              <a:cs typeface="Arial" panose="020B0604020202020204" pitchFamily="34" charset="0"/>
            </a:endParaRPr>
          </a:p>
          <a:p>
            <a:pPr eaLnBrk="1" hangingPunct="1">
              <a:buSzPts val="1400"/>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Work permit – </a:t>
            </a:r>
            <a:r>
              <a:rPr lang="en-US" altLang="en-US" sz="1200" dirty="0" err="1">
                <a:latin typeface="Arial" panose="020B0604020202020204" pitchFamily="34" charset="0"/>
                <a:cs typeface="Arial" panose="020B0604020202020204" pitchFamily="34" charset="0"/>
              </a:rPr>
              <a:t>đã</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đề</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cập</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lần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trước</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và</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được</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Chủ</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tịch</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chỉ</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đạo</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Sở</a:t>
            </a:r>
            <a:r>
              <a:rPr lang="en-US" altLang="en-US" sz="1200" dirty="0">
                <a:latin typeface="Arial" panose="020B0604020202020204" pitchFamily="34" charset="0"/>
                <a:cs typeface="Arial" panose="020B0604020202020204" pitchFamily="34" charset="0"/>
              </a:rPr>
              <a:t> LĐTB-XH </a:t>
            </a:r>
            <a:r>
              <a:rPr lang="en-US" altLang="en-US" sz="1200" dirty="0" err="1">
                <a:latin typeface="Arial" panose="020B0604020202020204" pitchFamily="34" charset="0"/>
                <a:cs typeface="Arial" panose="020B0604020202020204" pitchFamily="34" charset="0"/>
              </a:rPr>
              <a:t>có</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công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văn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xin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cơ</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chế</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riêng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cho</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các</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trường</a:t>
            </a:r>
            <a:r>
              <a:rPr lang="en-US" altLang="en-US" sz="1200" dirty="0">
                <a:latin typeface="Arial" panose="020B0604020202020204" pitchFamily="34" charset="0"/>
                <a:cs typeface="Arial" panose="020B0604020202020204" pitchFamily="34" charset="0"/>
              </a:rPr>
              <a:t> ĐH </a:t>
            </a:r>
            <a:r>
              <a:rPr lang="en-US" altLang="en-US" sz="1200" dirty="0" err="1">
                <a:latin typeface="Arial" panose="020B0604020202020204" pitchFamily="34" charset="0"/>
                <a:cs typeface="Arial" panose="020B0604020202020204" pitchFamily="34" charset="0"/>
              </a:rPr>
              <a:t>trong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địa</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bàn</a:t>
            </a:r>
            <a:r>
              <a:rPr lang="en-US" altLang="en-US" sz="1200" dirty="0">
                <a:latin typeface="Arial" panose="020B0604020202020204" pitchFamily="34" charset="0"/>
                <a:cs typeface="Arial" panose="020B0604020202020204" pitchFamily="34" charset="0"/>
              </a:rPr>
              <a:t> TP. </a:t>
            </a:r>
          </a:p>
        </p:txBody>
      </p:sp>
      <p:sp>
        <p:nvSpPr>
          <p:cNvPr id="43011" name="Slide Number Placeholder 3">
            <a:extLst>
              <a:ext uri="{FF2B5EF4-FFF2-40B4-BE49-F238E27FC236}">
                <a16:creationId xmlns:a16="http://schemas.microsoft.com/office/drawing/2014/main" id="{6AFB6C92-B6B5-B0B8-CD75-97858219538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38F3939-B637-B941-B6FB-2649AB8B2CE7}" type="slidenum">
              <a:rPr lang="en-US" altLang="en-US" sz="1200" smtClean="0"/>
              <a:pPr/>
              <a:t>14</a:t>
            </a:fld>
            <a:endParaRPr lang="en-US" altLang="en-US" sz="1200"/>
          </a:p>
        </p:txBody>
      </p:sp>
    </p:spTree>
    <p:extLst>
      <p:ext uri="{BB962C8B-B14F-4D97-AF65-F5344CB8AC3E}">
        <p14:creationId xmlns:p14="http://schemas.microsoft.com/office/powerpoint/2010/main" val="288834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BFC0ECB8-B387-AED3-3020-02848815EC02}"/>
              </a:ext>
            </a:extLst>
          </p:cNvPr>
          <p:cNvSpPr>
            <a:spLocks noGrp="1" noRot="1" noChangeAspect="1" noTextEdit="1"/>
          </p:cNvSpPr>
          <p:nvPr>
            <p:ph type="sldImg"/>
          </p:nvPr>
        </p:nvSpPr>
        <p:spPr>
          <a:ln>
            <a:headEnd/>
            <a:tailEnd/>
          </a:ln>
        </p:spPr>
      </p:sp>
      <p:sp>
        <p:nvSpPr>
          <p:cNvPr id="43010" name="Notes Placeholder 2">
            <a:extLst>
              <a:ext uri="{FF2B5EF4-FFF2-40B4-BE49-F238E27FC236}">
                <a16:creationId xmlns:a16="http://schemas.microsoft.com/office/drawing/2014/main" id="{CE24D34E-99CC-E0AB-9D2B-EE921E479302}"/>
              </a:ext>
            </a:extLst>
          </p:cNvPr>
          <p:cNvSpPr txBox="1">
            <a:spLocks noGrp="1" noChangeArrowheads="1"/>
          </p:cNvSpPr>
          <p:nvPr>
            <p:ph type="body" idx="1"/>
          </p:nvPr>
        </p:nvSpPr>
        <p:spPr/>
        <p:txBody>
          <a:bodyPr/>
          <a:lstStyle/>
          <a:p>
            <a:pPr eaLnBrk="1" hangingPunct="1">
              <a:buSzPts val="1400"/>
            </a:pP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Quỹ</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học</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bổng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mang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tên</a:t>
            </a:r>
            <a:r>
              <a:rPr lang="en-US" altLang="en-US" sz="1200" dirty="0">
                <a:latin typeface="Arial" panose="020B0604020202020204" pitchFamily="34" charset="0"/>
                <a:cs typeface="Arial" panose="020B0604020202020204" pitchFamily="34" charset="0"/>
              </a:rPr>
              <a:t> TP: </a:t>
            </a:r>
            <a:r>
              <a:rPr lang="en-US" altLang="en-US" sz="1200" dirty="0" err="1">
                <a:latin typeface="Arial" panose="020B0604020202020204" pitchFamily="34" charset="0"/>
                <a:cs typeface="Arial" panose="020B0604020202020204" pitchFamily="34" charset="0"/>
              </a:rPr>
              <a:t>Từ</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ý</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kiến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đồng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thuận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trong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phiên</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họp</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trù</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bị</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Chỗ</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thầy</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Sơn</a:t>
            </a:r>
            <a:r>
              <a:rPr lang="en-US" altLang="en-US" sz="1200" dirty="0">
                <a:latin typeface="Arial" panose="020B0604020202020204" pitchFamily="34" charset="0"/>
                <a:cs typeface="Arial" panose="020B0604020202020204" pitchFamily="34" charset="0"/>
              </a:rPr>
              <a:t> – </a:t>
            </a:r>
            <a:r>
              <a:rPr lang="en-US" altLang="en-US" sz="1200" dirty="0" err="1">
                <a:latin typeface="Arial" panose="020B0604020202020204" pitchFamily="34" charset="0"/>
                <a:cs typeface="Arial" panose="020B0604020202020204" pitchFamily="34" charset="0"/>
              </a:rPr>
              <a:t>Hiệu</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trưởng</a:t>
            </a:r>
            <a:r>
              <a:rPr lang="en-US" altLang="en-US" sz="1200" dirty="0">
                <a:latin typeface="Arial" panose="020B0604020202020204" pitchFamily="34" charset="0"/>
                <a:cs typeface="Arial" panose="020B0604020202020204" pitchFamily="34" charset="0"/>
              </a:rPr>
              <a:t> ĐH </a:t>
            </a:r>
            <a:r>
              <a:rPr lang="en-US" altLang="en-US" sz="1200" dirty="0" err="1">
                <a:latin typeface="Arial" panose="020B0604020202020204" pitchFamily="34" charset="0"/>
                <a:cs typeface="Arial" panose="020B0604020202020204" pitchFamily="34" charset="0"/>
              </a:rPr>
              <a:t>Sư</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phạm</a:t>
            </a:r>
            <a:endParaRPr lang="en-US" altLang="en-US" sz="1200" dirty="0">
              <a:latin typeface="Arial" panose="020B0604020202020204" pitchFamily="34" charset="0"/>
              <a:cs typeface="Arial" panose="020B0604020202020204" pitchFamily="34" charset="0"/>
            </a:endParaRPr>
          </a:p>
        </p:txBody>
      </p:sp>
      <p:sp>
        <p:nvSpPr>
          <p:cNvPr id="43011" name="Slide Number Placeholder 3">
            <a:extLst>
              <a:ext uri="{FF2B5EF4-FFF2-40B4-BE49-F238E27FC236}">
                <a16:creationId xmlns:a16="http://schemas.microsoft.com/office/drawing/2014/main" id="{6AFB6C92-B6B5-B0B8-CD75-97858219538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38F3939-B637-B941-B6FB-2649AB8B2CE7}" type="slidenum">
              <a:rPr lang="en-US" altLang="en-US" sz="1200" smtClean="0"/>
              <a:pPr/>
              <a:t>15</a:t>
            </a:fld>
            <a:endParaRPr lang="en-US" altLang="en-US" sz="1200"/>
          </a:p>
        </p:txBody>
      </p:sp>
    </p:spTree>
    <p:extLst>
      <p:ext uri="{BB962C8B-B14F-4D97-AF65-F5344CB8AC3E}">
        <p14:creationId xmlns:p14="http://schemas.microsoft.com/office/powerpoint/2010/main" val="2314227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BFC0ECB8-B387-AED3-3020-02848815EC02}"/>
              </a:ext>
            </a:extLst>
          </p:cNvPr>
          <p:cNvSpPr>
            <a:spLocks noGrp="1" noRot="1" noChangeAspect="1" noTextEdit="1"/>
          </p:cNvSpPr>
          <p:nvPr>
            <p:ph type="sldImg"/>
          </p:nvPr>
        </p:nvSpPr>
        <p:spPr>
          <a:ln>
            <a:headEnd/>
            <a:tailEnd/>
          </a:ln>
        </p:spPr>
      </p:sp>
      <p:sp>
        <p:nvSpPr>
          <p:cNvPr id="43010" name="Notes Placeholder 2">
            <a:extLst>
              <a:ext uri="{FF2B5EF4-FFF2-40B4-BE49-F238E27FC236}">
                <a16:creationId xmlns:a16="http://schemas.microsoft.com/office/drawing/2014/main" id="{CE24D34E-99CC-E0AB-9D2B-EE921E479302}"/>
              </a:ext>
            </a:extLst>
          </p:cNvPr>
          <p:cNvSpPr txBox="1">
            <a:spLocks noGrp="1" noChangeArrowheads="1"/>
          </p:cNvSpPr>
          <p:nvPr>
            <p:ph type="body" idx="1"/>
          </p:nvPr>
        </p:nvSpPr>
        <p:spPr/>
        <p:txBody>
          <a:bodyPr/>
          <a:lstStyle/>
          <a:p>
            <a:pPr eaLnBrk="1" hangingPunct="1">
              <a:buSzPts val="1400"/>
            </a:pPr>
            <a:r>
              <a:rPr lang="en-US" altLang="en-US" sz="1200" dirty="0" err="1">
                <a:latin typeface="Arial" panose="020B0604020202020204" pitchFamily="34" charset="0"/>
                <a:cs typeface="Arial" panose="020B0604020202020204" pitchFamily="34" charset="0"/>
              </a:rPr>
              <a:t>Hơn</a:t>
            </a:r>
            <a:r>
              <a:rPr lang="en-US" altLang="en-US" sz="1200" dirty="0">
                <a:latin typeface="Arial" panose="020B0604020202020204" pitchFamily="34" charset="0"/>
                <a:cs typeface="Arial" panose="020B0604020202020204" pitchFamily="34" charset="0"/>
              </a:rPr>
              <a:t> 10 </a:t>
            </a:r>
            <a:r>
              <a:rPr lang="en-US" altLang="en-US" sz="1200" dirty="0" err="1">
                <a:latin typeface="Arial" panose="020B0604020202020204" pitchFamily="34" charset="0"/>
                <a:cs typeface="Arial" panose="020B0604020202020204" pitchFamily="34" charset="0"/>
              </a:rPr>
              <a:t>năm</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cũng</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chỉ</a:t>
            </a:r>
            <a:r>
              <a:rPr lang="en-US" altLang="en-US" sz="1200" dirty="0">
                <a:latin typeface="Arial" panose="020B0604020202020204" pitchFamily="34" charset="0"/>
                <a:cs typeface="Arial" panose="020B0604020202020204" pitchFamily="34" charset="0"/>
              </a:rPr>
              <a:t> </a:t>
            </a:r>
            <a:r>
              <a:rPr lang="en-US" altLang="en-US" sz="1200" dirty="0" err="1">
                <a:latin typeface="Arial" panose="020B0604020202020204" pitchFamily="34" charset="0"/>
                <a:cs typeface="Arial" panose="020B0604020202020204" pitchFamily="34" charset="0"/>
              </a:rPr>
              <a:t>có</a:t>
            </a:r>
            <a:r>
              <a:rPr lang="en-US" altLang="en-US" sz="1200" dirty="0">
                <a:latin typeface="Arial" panose="020B0604020202020204" pitchFamily="34" charset="0"/>
                <a:cs typeface="Arial" panose="020B0604020202020204" pitchFamily="34" charset="0"/>
              </a:rPr>
              <a:t> 1 RMIT </a:t>
            </a:r>
            <a:r>
              <a:rPr lang="en-US" altLang="en-US" sz="1200" dirty="0" err="1">
                <a:latin typeface="Arial" panose="020B0604020202020204" pitchFamily="34" charset="0"/>
                <a:cs typeface="Arial" panose="020B0604020202020204" pitchFamily="34" charset="0"/>
              </a:rPr>
              <a:t>tại</a:t>
            </a:r>
            <a:r>
              <a:rPr lang="en-US" altLang="en-US" sz="1200" dirty="0">
                <a:latin typeface="Arial" panose="020B0604020202020204" pitchFamily="34" charset="0"/>
                <a:cs typeface="Arial" panose="020B0604020202020204" pitchFamily="34" charset="0"/>
              </a:rPr>
              <a:t> Việt Nam, </a:t>
            </a:r>
            <a:r>
              <a:rPr lang="en-US" altLang="en-US" sz="1200" dirty="0" err="1">
                <a:latin typeface="Arial" panose="020B0604020202020204" pitchFamily="34" charset="0"/>
                <a:cs typeface="Arial" panose="020B0604020202020204" pitchFamily="34" charset="0"/>
              </a:rPr>
              <a:t>tại</a:t>
            </a:r>
            <a:r>
              <a:rPr lang="en-US" altLang="en-US" sz="1200" dirty="0">
                <a:latin typeface="Arial" panose="020B0604020202020204" pitchFamily="34" charset="0"/>
                <a:cs typeface="Arial" panose="020B0604020202020204" pitchFamily="34" charset="0"/>
              </a:rPr>
              <a:t> TP. HCM</a:t>
            </a:r>
          </a:p>
        </p:txBody>
      </p:sp>
      <p:sp>
        <p:nvSpPr>
          <p:cNvPr id="43011" name="Slide Number Placeholder 3">
            <a:extLst>
              <a:ext uri="{FF2B5EF4-FFF2-40B4-BE49-F238E27FC236}">
                <a16:creationId xmlns:a16="http://schemas.microsoft.com/office/drawing/2014/main" id="{6AFB6C92-B6B5-B0B8-CD75-97858219538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38F3939-B637-B941-B6FB-2649AB8B2CE7}" type="slidenum">
              <a:rPr lang="en-US" altLang="en-US" sz="1200" smtClean="0"/>
              <a:pPr/>
              <a:t>16</a:t>
            </a:fld>
            <a:endParaRPr lang="en-US" altLang="en-US" sz="1200"/>
          </a:p>
        </p:txBody>
      </p:sp>
    </p:spTree>
    <p:extLst>
      <p:ext uri="{BB962C8B-B14F-4D97-AF65-F5344CB8AC3E}">
        <p14:creationId xmlns:p14="http://schemas.microsoft.com/office/powerpoint/2010/main" val="409099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275;p13:notes">
            <a:extLst>
              <a:ext uri="{FF2B5EF4-FFF2-40B4-BE49-F238E27FC236}">
                <a16:creationId xmlns:a16="http://schemas.microsoft.com/office/drawing/2014/main" id="{0CF6D8CE-A604-A41E-8181-51698E3880B7}"/>
              </a:ext>
            </a:extLst>
          </p:cNvPr>
          <p:cNvSpPr txBox="1">
            <a:spLocks noGrp="1" noChangeArrowheads="1"/>
          </p:cNvSpPr>
          <p:nvPr>
            <p:ph type="body" idx="1"/>
          </p:nvPr>
        </p:nvSpPr>
        <p:spPr>
          <a:noFill/>
        </p:spPr>
        <p:txBody>
          <a:bodyPr/>
          <a:lstStyle/>
          <a:p>
            <a:pPr marL="0" indent="0" eaLnBrk="1" hangingPunct="1">
              <a:buSzPts val="1400"/>
            </a:pPr>
            <a:endParaRPr lang="en-US" altLang="en-US" sz="1200">
              <a:latin typeface="Arial" panose="020B0604020202020204" pitchFamily="34" charset="0"/>
              <a:cs typeface="Arial" panose="020B0604020202020204" pitchFamily="34" charset="0"/>
            </a:endParaRPr>
          </a:p>
        </p:txBody>
      </p:sp>
      <p:sp>
        <p:nvSpPr>
          <p:cNvPr id="45058" name="Google Shape;276;p13:notes">
            <a:extLst>
              <a:ext uri="{FF2B5EF4-FFF2-40B4-BE49-F238E27FC236}">
                <a16:creationId xmlns:a16="http://schemas.microsoft.com/office/drawing/2014/main" id="{80A33706-0223-4FE3-07CE-C6C6890747E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903B4E2-F1CC-CEA9-9644-C3CD341FA574}"/>
              </a:ext>
            </a:extLst>
          </p:cNvPr>
          <p:cNvSpPr>
            <a:spLocks noGrp="1" noRot="1" noChangeAspect="1" noTextEdit="1"/>
          </p:cNvSpPr>
          <p:nvPr>
            <p:ph type="sldImg"/>
          </p:nvPr>
        </p:nvSpPr>
        <p:spPr>
          <a:ln>
            <a:headEnd/>
            <a:tailEnd/>
          </a:ln>
        </p:spPr>
      </p:sp>
      <p:sp>
        <p:nvSpPr>
          <p:cNvPr id="16386" name="Notes Placeholder 2">
            <a:extLst>
              <a:ext uri="{FF2B5EF4-FFF2-40B4-BE49-F238E27FC236}">
                <a16:creationId xmlns:a16="http://schemas.microsoft.com/office/drawing/2014/main" id="{260600AA-6203-9E7E-E102-B423A6BFF4FC}"/>
              </a:ext>
            </a:extLst>
          </p:cNvPr>
          <p:cNvSpPr txBox="1">
            <a:spLocks noGrp="1" noChangeArrowheads="1"/>
          </p:cNvSpPr>
          <p:nvPr>
            <p:ph type="body" idx="1"/>
          </p:nvPr>
        </p:nvSpPr>
        <p:spPr/>
        <p:txBody>
          <a:bodyPr/>
          <a:lstStyle/>
          <a:p>
            <a:r>
              <a:rPr lang="en-US" altLang="en-US" b="1" i="1">
                <a:latin typeface="Arial" panose="020B0604020202020204" pitchFamily="34" charset="0"/>
                <a:cs typeface="Arial" panose="020B0604020202020204" pitchFamily="34" charset="0"/>
              </a:rPr>
              <a:t>Các chỉ tiêu phát triển chủ yếu nhiệm kỳ 2020 - 2025</a:t>
            </a:r>
            <a:endParaRPr lang="vi-VN"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16387" name="Slide Number Placeholder 3">
            <a:extLst>
              <a:ext uri="{FF2B5EF4-FFF2-40B4-BE49-F238E27FC236}">
                <a16:creationId xmlns:a16="http://schemas.microsoft.com/office/drawing/2014/main" id="{3BDF2F4C-997B-B930-1211-BF9D3310A6A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C856E193-5F7F-5749-9CC1-B968D52B5F94}" type="slidenum">
              <a:rPr lang="en-US" altLang="en-US" sz="1200" smtClean="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903B4E2-F1CC-CEA9-9644-C3CD341FA574}"/>
              </a:ext>
            </a:extLst>
          </p:cNvPr>
          <p:cNvSpPr>
            <a:spLocks noGrp="1" noRot="1" noChangeAspect="1" noTextEdit="1"/>
          </p:cNvSpPr>
          <p:nvPr>
            <p:ph type="sldImg"/>
          </p:nvPr>
        </p:nvSpPr>
        <p:spPr>
          <a:ln>
            <a:headEnd/>
            <a:tailEnd/>
          </a:ln>
        </p:spPr>
      </p:sp>
      <p:sp>
        <p:nvSpPr>
          <p:cNvPr id="16386" name="Notes Placeholder 2">
            <a:extLst>
              <a:ext uri="{FF2B5EF4-FFF2-40B4-BE49-F238E27FC236}">
                <a16:creationId xmlns:a16="http://schemas.microsoft.com/office/drawing/2014/main" id="{260600AA-6203-9E7E-E102-B423A6BFF4FC}"/>
              </a:ext>
            </a:extLst>
          </p:cNvPr>
          <p:cNvSpPr txBox="1">
            <a:spLocks noGrp="1" noChangeArrowheads="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
        <p:nvSpPr>
          <p:cNvPr id="16387" name="Slide Number Placeholder 3">
            <a:extLst>
              <a:ext uri="{FF2B5EF4-FFF2-40B4-BE49-F238E27FC236}">
                <a16:creationId xmlns:a16="http://schemas.microsoft.com/office/drawing/2014/main" id="{3BDF2F4C-997B-B930-1211-BF9D3310A6A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C856E193-5F7F-5749-9CC1-B968D52B5F94}" type="slidenum">
              <a:rPr lang="en-US" altLang="en-US" sz="1200" smtClean="0"/>
              <a:pPr/>
              <a:t>3</a:t>
            </a:fld>
            <a:endParaRPr lang="en-US" altLang="en-US" sz="1200"/>
          </a:p>
        </p:txBody>
      </p:sp>
    </p:spTree>
    <p:extLst>
      <p:ext uri="{BB962C8B-B14F-4D97-AF65-F5344CB8AC3E}">
        <p14:creationId xmlns:p14="http://schemas.microsoft.com/office/powerpoint/2010/main" val="332663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400" dirty="0">
                <a:solidFill>
                  <a:srgbClr val="FF0000"/>
                </a:solidFill>
              </a:rPr>
              <a:t>ĐƯA VÍ DỤ MỘT SỐ TẦM NHÌN CỦA MỘT SỐ TRƯỜNG ĐẠI HỌC DƯỚI ĐÂY</a:t>
            </a:r>
            <a:br>
              <a:rPr lang="en-US" sz="1400" dirty="0">
                <a:solidFill>
                  <a:srgbClr val="FF0000"/>
                </a:solidFill>
              </a:rPr>
            </a:br>
            <a:br>
              <a:rPr lang="en-US" sz="1400" dirty="0">
                <a:solidFill>
                  <a:srgbClr val="FF0000"/>
                </a:solidFill>
              </a:rPr>
            </a:br>
            <a:br>
              <a:rPr lang="en-US" sz="1400" dirty="0">
                <a:solidFill>
                  <a:srgbClr val="FF0000"/>
                </a:solidFill>
              </a:rPr>
            </a:br>
            <a:r>
              <a:rPr lang="en-US" sz="1400" dirty="0">
                <a:solidFill>
                  <a:srgbClr val="FF0000"/>
                </a:solidFill>
              </a:rPr>
              <a:t>CÓ THỂ THAY TÊN BĂNG LOGO CHO GỌN </a:t>
            </a:r>
          </a:p>
          <a:p>
            <a:endParaRPr lang="en-US" dirty="0"/>
          </a:p>
        </p:txBody>
      </p:sp>
      <p:sp>
        <p:nvSpPr>
          <p:cNvPr id="4" name="Slide Number Placeholder 3"/>
          <p:cNvSpPr>
            <a:spLocks noGrp="1"/>
          </p:cNvSpPr>
          <p:nvPr>
            <p:ph type="sldNum" idx="12"/>
          </p:nvPr>
        </p:nvSpPr>
        <p:spPr/>
        <p:txBody>
          <a:bodyPr/>
          <a:lstStyle/>
          <a:p>
            <a:pPr>
              <a:defRPr/>
            </a:pPr>
            <a:fld id="{19E8FCA2-7A02-E14C-9F84-DB796B0E4BE1}" type="slidenum">
              <a:rPr lang="en-US" altLang="en-VN" smtClean="0"/>
              <a:pPr>
                <a:defRPr/>
              </a:pPr>
              <a:t>4</a:t>
            </a:fld>
            <a:endParaRPr lang="en-VN" altLang="en-VN"/>
          </a:p>
        </p:txBody>
      </p:sp>
    </p:spTree>
    <p:extLst>
      <p:ext uri="{BB962C8B-B14F-4D97-AF65-F5344CB8AC3E}">
        <p14:creationId xmlns:p14="http://schemas.microsoft.com/office/powerpoint/2010/main" val="414231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400A93D-672A-E332-C234-B4D21EE49690}"/>
              </a:ext>
            </a:extLst>
          </p:cNvPr>
          <p:cNvSpPr>
            <a:spLocks noGrp="1" noRot="1" noChangeAspect="1" noTextEdit="1"/>
          </p:cNvSpPr>
          <p:nvPr>
            <p:ph type="sldImg"/>
          </p:nvPr>
        </p:nvSpPr>
        <p:spPr>
          <a:ln>
            <a:headEnd/>
            <a:tailEnd/>
          </a:ln>
        </p:spPr>
      </p:sp>
      <p:sp>
        <p:nvSpPr>
          <p:cNvPr id="31746" name="Notes Placeholder 2">
            <a:extLst>
              <a:ext uri="{FF2B5EF4-FFF2-40B4-BE49-F238E27FC236}">
                <a16:creationId xmlns:a16="http://schemas.microsoft.com/office/drawing/2014/main" id="{C9ECE036-B1DD-8546-C250-4698F5BE8F54}"/>
              </a:ext>
            </a:extLst>
          </p:cNvPr>
          <p:cNvSpPr txBox="1">
            <a:spLocks noGrp="1" noChangeArrowheads="1"/>
          </p:cNvSpPr>
          <p:nvPr>
            <p:ph type="body" idx="1"/>
          </p:nvPr>
        </p:nvSpPr>
        <p:spPr/>
        <p:txBody>
          <a:bodyPr/>
          <a:lstStyle/>
          <a:p>
            <a:r>
              <a:rPr lang="en-US" altLang="en-US">
                <a:latin typeface="Arial" panose="020B0604020202020204" pitchFamily="34" charset="0"/>
                <a:cs typeface="Arial" panose="020B0604020202020204" pitchFamily="34" charset="0"/>
              </a:rPr>
              <a:t>CHI PHÍ ĐẦU TƯ – NGUỒN LỰC, NHÂN LỰC, TÀI LỰC</a:t>
            </a:r>
          </a:p>
        </p:txBody>
      </p:sp>
      <p:sp>
        <p:nvSpPr>
          <p:cNvPr id="31747" name="Slide Number Placeholder 3">
            <a:extLst>
              <a:ext uri="{FF2B5EF4-FFF2-40B4-BE49-F238E27FC236}">
                <a16:creationId xmlns:a16="http://schemas.microsoft.com/office/drawing/2014/main" id="{6D36FD74-C066-5265-ABC2-71264853CCA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C0C89E7-C16D-3F42-8555-3D51D93CECFC}" type="slidenum">
              <a:rPr lang="en-US" altLang="en-US" sz="1200" smtClean="0"/>
              <a:pPr/>
              <a:t>5</a:t>
            </a:fld>
            <a:endParaRPr lang="en-US" altLang="en-US" sz="1200"/>
          </a:p>
        </p:txBody>
      </p:sp>
    </p:spTree>
    <p:extLst>
      <p:ext uri="{BB962C8B-B14F-4D97-AF65-F5344CB8AC3E}">
        <p14:creationId xmlns:p14="http://schemas.microsoft.com/office/powerpoint/2010/main" val="190412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400A93D-672A-E332-C234-B4D21EE49690}"/>
              </a:ext>
            </a:extLst>
          </p:cNvPr>
          <p:cNvSpPr>
            <a:spLocks noGrp="1" noRot="1" noChangeAspect="1" noTextEdit="1"/>
          </p:cNvSpPr>
          <p:nvPr>
            <p:ph type="sldImg"/>
          </p:nvPr>
        </p:nvSpPr>
        <p:spPr>
          <a:ln>
            <a:headEnd/>
            <a:tailEnd/>
          </a:ln>
        </p:spPr>
      </p:sp>
      <p:sp>
        <p:nvSpPr>
          <p:cNvPr id="31746" name="Notes Placeholder 2">
            <a:extLst>
              <a:ext uri="{FF2B5EF4-FFF2-40B4-BE49-F238E27FC236}">
                <a16:creationId xmlns:a16="http://schemas.microsoft.com/office/drawing/2014/main" id="{C9ECE036-B1DD-8546-C250-4698F5BE8F54}"/>
              </a:ext>
            </a:extLst>
          </p:cNvPr>
          <p:cNvSpPr txBox="1">
            <a:spLocks noGrp="1" noChangeArrowheads="1"/>
          </p:cNvSpPr>
          <p:nvPr>
            <p:ph type="body" idx="1"/>
          </p:nvPr>
        </p:nvSpPr>
        <p:spPr/>
        <p:txBody>
          <a:bodyPr/>
          <a:lstStyle/>
          <a:p>
            <a:r>
              <a:rPr lang="en-US" altLang="en-US">
                <a:latin typeface="Arial" panose="020B0604020202020204" pitchFamily="34" charset="0"/>
                <a:cs typeface="Arial" panose="020B0604020202020204" pitchFamily="34" charset="0"/>
              </a:rPr>
              <a:t>CHI PHÍ ĐẦU TƯ – NGUỒN LỰC, NHÂN LỰC, TÀI LỰC</a:t>
            </a:r>
          </a:p>
        </p:txBody>
      </p:sp>
      <p:sp>
        <p:nvSpPr>
          <p:cNvPr id="31747" name="Slide Number Placeholder 3">
            <a:extLst>
              <a:ext uri="{FF2B5EF4-FFF2-40B4-BE49-F238E27FC236}">
                <a16:creationId xmlns:a16="http://schemas.microsoft.com/office/drawing/2014/main" id="{6D36FD74-C066-5265-ABC2-71264853CCA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C0C89E7-C16D-3F42-8555-3D51D93CECFC}" type="slidenum">
              <a:rPr lang="en-US" altLang="en-US" sz="1200" smtClean="0"/>
              <a:pPr/>
              <a:t>6</a:t>
            </a:fld>
            <a:endParaRPr lang="en-US" altLang="en-US" sz="1200"/>
          </a:p>
        </p:txBody>
      </p:sp>
    </p:spTree>
    <p:extLst>
      <p:ext uri="{BB962C8B-B14F-4D97-AF65-F5344CB8AC3E}">
        <p14:creationId xmlns:p14="http://schemas.microsoft.com/office/powerpoint/2010/main" val="102442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400A93D-672A-E332-C234-B4D21EE49690}"/>
              </a:ext>
            </a:extLst>
          </p:cNvPr>
          <p:cNvSpPr>
            <a:spLocks noGrp="1" noRot="1" noChangeAspect="1" noTextEdit="1"/>
          </p:cNvSpPr>
          <p:nvPr>
            <p:ph type="sldImg"/>
          </p:nvPr>
        </p:nvSpPr>
        <p:spPr>
          <a:ln>
            <a:headEnd/>
            <a:tailEnd/>
          </a:ln>
        </p:spPr>
      </p:sp>
      <p:sp>
        <p:nvSpPr>
          <p:cNvPr id="31746" name="Notes Placeholder 2">
            <a:extLst>
              <a:ext uri="{FF2B5EF4-FFF2-40B4-BE49-F238E27FC236}">
                <a16:creationId xmlns:a16="http://schemas.microsoft.com/office/drawing/2014/main" id="{C9ECE036-B1DD-8546-C250-4698F5BE8F54}"/>
              </a:ext>
            </a:extLst>
          </p:cNvPr>
          <p:cNvSpPr txBox="1">
            <a:spLocks noGrp="1" noChangeArrowheads="1"/>
          </p:cNvSpPr>
          <p:nvPr>
            <p:ph type="body" idx="1"/>
          </p:nvPr>
        </p:nvSpPr>
        <p:spPr/>
        <p:txBody>
          <a:bodyPr/>
          <a:lstStyle/>
          <a:p>
            <a:r>
              <a:rPr lang="en-US" altLang="en-US">
                <a:latin typeface="Arial" panose="020B0604020202020204" pitchFamily="34" charset="0"/>
                <a:cs typeface="Arial" panose="020B0604020202020204" pitchFamily="34" charset="0"/>
              </a:rPr>
              <a:t>CHI PHÍ ĐẦU TƯ – NGUỒN LỰC, NHÂN LỰC, TÀI LỰC</a:t>
            </a:r>
          </a:p>
        </p:txBody>
      </p:sp>
      <p:sp>
        <p:nvSpPr>
          <p:cNvPr id="31747" name="Slide Number Placeholder 3">
            <a:extLst>
              <a:ext uri="{FF2B5EF4-FFF2-40B4-BE49-F238E27FC236}">
                <a16:creationId xmlns:a16="http://schemas.microsoft.com/office/drawing/2014/main" id="{6D36FD74-C066-5265-ABC2-71264853CCA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C0C89E7-C16D-3F42-8555-3D51D93CECFC}" type="slidenum">
              <a:rPr lang="en-US" altLang="en-US" sz="1200" smtClean="0"/>
              <a:pPr/>
              <a:t>7</a:t>
            </a:fld>
            <a:endParaRPr lang="en-US" altLang="en-US" sz="1200"/>
          </a:p>
        </p:txBody>
      </p:sp>
    </p:spTree>
    <p:extLst>
      <p:ext uri="{BB962C8B-B14F-4D97-AF65-F5344CB8AC3E}">
        <p14:creationId xmlns:p14="http://schemas.microsoft.com/office/powerpoint/2010/main" val="345531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EC7A6FF-BBB7-3403-83EC-4CD35B472281}"/>
              </a:ext>
            </a:extLst>
          </p:cNvPr>
          <p:cNvSpPr>
            <a:spLocks noGrp="1" noRot="1" noChangeAspect="1" noTextEdit="1"/>
          </p:cNvSpPr>
          <p:nvPr>
            <p:ph type="sldImg"/>
          </p:nvPr>
        </p:nvSpPr>
        <p:spPr>
          <a:ln>
            <a:headEnd/>
            <a:tailEnd/>
          </a:ln>
        </p:spPr>
      </p:sp>
      <p:sp>
        <p:nvSpPr>
          <p:cNvPr id="29698" name="Notes Placeholder 2">
            <a:extLst>
              <a:ext uri="{FF2B5EF4-FFF2-40B4-BE49-F238E27FC236}">
                <a16:creationId xmlns:a16="http://schemas.microsoft.com/office/drawing/2014/main" id="{DC295D55-3D20-309D-1EF5-397631CC73FA}"/>
              </a:ext>
            </a:extLst>
          </p:cNvPr>
          <p:cNvSpPr txBox="1">
            <a:spLocks noGrp="1" noChangeArrowheads="1"/>
          </p:cNvSpPr>
          <p:nvPr>
            <p:ph type="body" idx="1"/>
          </p:nvPr>
        </p:nvSpPr>
        <p:spPr/>
        <p:txBody>
          <a:bodyPr/>
          <a:lstStyle/>
          <a:p>
            <a:endParaRPr lang="en-US" altLang="en-US">
              <a:latin typeface="Arial" panose="020B0604020202020204" pitchFamily="34" charset="0"/>
              <a:cs typeface="Arial" panose="020B0604020202020204" pitchFamily="34" charset="0"/>
            </a:endParaRPr>
          </a:p>
        </p:txBody>
      </p:sp>
      <p:sp>
        <p:nvSpPr>
          <p:cNvPr id="29699" name="Slide Number Placeholder 3">
            <a:extLst>
              <a:ext uri="{FF2B5EF4-FFF2-40B4-BE49-F238E27FC236}">
                <a16:creationId xmlns:a16="http://schemas.microsoft.com/office/drawing/2014/main" id="{839B3810-FAE6-E6F0-A282-FD521157BDE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7A05485-99FF-AB40-B703-CFF8085EFA43}" type="slidenum">
              <a:rPr lang="en-US" altLang="en-VN" sz="1200" smtClean="0"/>
              <a:pPr/>
              <a:t>10</a:t>
            </a:fld>
            <a:endParaRPr lang="en-VN" altLang="en-VN" sz="1200"/>
          </a:p>
        </p:txBody>
      </p:sp>
    </p:spTree>
    <p:extLst>
      <p:ext uri="{BB962C8B-B14F-4D97-AF65-F5344CB8AC3E}">
        <p14:creationId xmlns:p14="http://schemas.microsoft.com/office/powerpoint/2010/main" val="39207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Trường</a:t>
            </a:r>
            <a:r>
              <a:rPr lang="en-US" dirty="0"/>
              <a:t> </a:t>
            </a:r>
            <a:r>
              <a:rPr lang="en-US" dirty="0" err="1"/>
              <a:t>tư</a:t>
            </a:r>
            <a:r>
              <a:rPr lang="en-US" dirty="0"/>
              <a:t> </a:t>
            </a:r>
            <a:r>
              <a:rPr lang="en-US" dirty="0" err="1"/>
              <a:t>nhanh</a:t>
            </a:r>
            <a:r>
              <a:rPr lang="en-US" dirty="0"/>
              <a:t> </a:t>
            </a:r>
            <a:r>
              <a:rPr lang="en-US" dirty="0" err="1"/>
              <a:t>hơn</a:t>
            </a:r>
            <a:r>
              <a:rPr lang="en-US" dirty="0"/>
              <a:t> </a:t>
            </a:r>
            <a:r>
              <a:rPr lang="en-US" dirty="0" err="1"/>
              <a:t>vì</a:t>
            </a:r>
            <a:r>
              <a:rPr lang="en-US" dirty="0"/>
              <a:t> </a:t>
            </a:r>
            <a:r>
              <a:rPr lang="en-US" dirty="0" err="1"/>
              <a:t>chúng</a:t>
            </a:r>
            <a:r>
              <a:rPr lang="en-US" dirty="0"/>
              <a:t> </a:t>
            </a:r>
            <a:r>
              <a:rPr lang="en-US" dirty="0" err="1"/>
              <a:t>tôi</a:t>
            </a:r>
            <a:r>
              <a:rPr lang="en-US" dirty="0"/>
              <a:t> </a:t>
            </a:r>
            <a:r>
              <a:rPr lang="en-US" dirty="0" err="1"/>
              <a:t>ko</a:t>
            </a:r>
            <a:r>
              <a:rPr lang="en-US" dirty="0"/>
              <a:t> </a:t>
            </a:r>
            <a:r>
              <a:rPr lang="en-US" dirty="0" err="1"/>
              <a:t>cần</a:t>
            </a:r>
            <a:r>
              <a:rPr lang="en-US" dirty="0"/>
              <a:t> </a:t>
            </a:r>
            <a:r>
              <a:rPr lang="en-US" dirty="0" err="1"/>
              <a:t>có</a:t>
            </a:r>
            <a:r>
              <a:rPr lang="en-US" dirty="0"/>
              <a:t> </a:t>
            </a:r>
            <a:r>
              <a:rPr lang="en-US" dirty="0" err="1"/>
              <a:t>quy</a:t>
            </a:r>
            <a:r>
              <a:rPr lang="en-US" dirty="0"/>
              <a:t> </a:t>
            </a:r>
            <a:r>
              <a:rPr lang="en-US" dirty="0" err="1"/>
              <a:t>hoạch</a:t>
            </a:r>
            <a:r>
              <a:rPr lang="en-US" dirty="0"/>
              <a:t> </a:t>
            </a:r>
            <a:r>
              <a:rPr lang="en-US" dirty="0" err="1"/>
              <a:t>các</a:t>
            </a:r>
            <a:r>
              <a:rPr lang="en-US" dirty="0"/>
              <a:t> </a:t>
            </a:r>
            <a:r>
              <a:rPr lang="en-US" dirty="0" err="1"/>
              <a:t>bước</a:t>
            </a:r>
            <a:r>
              <a:rPr lang="en-US" dirty="0"/>
              <a:t>, </a:t>
            </a:r>
            <a:r>
              <a:rPr lang="en-US" dirty="0" err="1"/>
              <a:t>chúng</a:t>
            </a:r>
            <a:r>
              <a:rPr lang="en-US" dirty="0"/>
              <a:t> </a:t>
            </a:r>
            <a:r>
              <a:rPr lang="en-US" dirty="0" err="1"/>
              <a:t>tôi</a:t>
            </a:r>
            <a:r>
              <a:rPr lang="en-US" dirty="0"/>
              <a:t> </a:t>
            </a:r>
            <a:r>
              <a:rPr lang="en-US" dirty="0" err="1"/>
              <a:t>ko</a:t>
            </a:r>
            <a:r>
              <a:rPr lang="en-US" dirty="0"/>
              <a:t> rang </a:t>
            </a:r>
            <a:r>
              <a:rPr lang="en-US" dirty="0" err="1"/>
              <a:t>về</a:t>
            </a:r>
            <a:r>
              <a:rPr lang="en-US" dirty="0"/>
              <a:t> </a:t>
            </a:r>
            <a:r>
              <a:rPr lang="en-US" dirty="0" err="1"/>
              <a:t>khung</a:t>
            </a:r>
            <a:r>
              <a:rPr lang="en-US" dirty="0"/>
              <a:t> </a:t>
            </a:r>
            <a:r>
              <a:rPr lang="en-US" dirty="0" err="1"/>
              <a:t>lương</a:t>
            </a:r>
            <a:r>
              <a:rPr lang="en-US" dirty="0"/>
              <a:t>, </a:t>
            </a:r>
            <a:r>
              <a:rPr lang="en-US" dirty="0" err="1"/>
              <a:t>việc</a:t>
            </a:r>
            <a:r>
              <a:rPr lang="en-US" dirty="0"/>
              <a:t> </a:t>
            </a:r>
            <a:r>
              <a:rPr lang="en-US" dirty="0" err="1"/>
              <a:t>mở</a:t>
            </a:r>
            <a:r>
              <a:rPr lang="en-US" dirty="0"/>
              <a:t> them </a:t>
            </a:r>
            <a:r>
              <a:rPr lang="en-US" dirty="0" err="1"/>
              <a:t>một</a:t>
            </a:r>
            <a:r>
              <a:rPr lang="en-US" dirty="0"/>
              <a:t> </a:t>
            </a:r>
            <a:r>
              <a:rPr lang="en-US" dirty="0" err="1"/>
              <a:t>khoa</a:t>
            </a:r>
            <a:r>
              <a:rPr lang="en-US" dirty="0"/>
              <a:t>, </a:t>
            </a:r>
            <a:r>
              <a:rPr lang="en-US" dirty="0" err="1"/>
              <a:t>một</a:t>
            </a:r>
            <a:r>
              <a:rPr lang="en-US" dirty="0"/>
              <a:t> </a:t>
            </a:r>
            <a:r>
              <a:rPr lang="en-US" dirty="0" err="1"/>
              <a:t>viện</a:t>
            </a:r>
            <a:r>
              <a:rPr lang="en-US" dirty="0"/>
              <a:t> </a:t>
            </a:r>
            <a:r>
              <a:rPr lang="en-US" dirty="0" err="1"/>
              <a:t>chỉ</a:t>
            </a:r>
            <a:r>
              <a:rPr lang="en-US" dirty="0"/>
              <a:t> </a:t>
            </a:r>
            <a:r>
              <a:rPr lang="en-US" dirty="0" err="1"/>
              <a:t>cần</a:t>
            </a:r>
            <a:r>
              <a:rPr lang="en-US" dirty="0"/>
              <a:t> </a:t>
            </a:r>
            <a:r>
              <a:rPr lang="en-US" dirty="0" err="1"/>
              <a:t>Hiệu</a:t>
            </a:r>
            <a:r>
              <a:rPr lang="en-US" dirty="0"/>
              <a:t> </a:t>
            </a:r>
            <a:r>
              <a:rPr lang="en-US" dirty="0" err="1"/>
              <a:t>trưởng</a:t>
            </a:r>
            <a:r>
              <a:rPr lang="en-US" dirty="0"/>
              <a:t> </a:t>
            </a:r>
            <a:r>
              <a:rPr lang="en-US" dirty="0" err="1"/>
              <a:t>quyết</a:t>
            </a:r>
            <a:r>
              <a:rPr lang="en-US" dirty="0"/>
              <a:t> </a:t>
            </a:r>
            <a:r>
              <a:rPr lang="en-US" dirty="0" err="1"/>
              <a:t>khi</a:t>
            </a:r>
            <a:r>
              <a:rPr lang="en-US" dirty="0"/>
              <a:t> </a:t>
            </a:r>
            <a:r>
              <a:rPr lang="en-US" dirty="0" err="1"/>
              <a:t>có</a:t>
            </a:r>
            <a:r>
              <a:rPr lang="en-US" dirty="0"/>
              <a:t> </a:t>
            </a:r>
            <a:r>
              <a:rPr lang="en-US" dirty="0" err="1"/>
              <a:t>nhân</a:t>
            </a:r>
            <a:r>
              <a:rPr lang="en-US" dirty="0"/>
              <a:t> </a:t>
            </a:r>
            <a:r>
              <a:rPr lang="en-US" dirty="0" err="1"/>
              <a:t>tài</a:t>
            </a:r>
            <a:r>
              <a:rPr lang="en-US" dirty="0"/>
              <a:t> </a:t>
            </a:r>
            <a:r>
              <a:rPr lang="en-US" dirty="0" err="1"/>
              <a:t>phù</a:t>
            </a:r>
            <a:r>
              <a:rPr lang="en-US" dirty="0"/>
              <a:t> </a:t>
            </a:r>
            <a:r>
              <a:rPr lang="en-US" dirty="0" err="1"/>
              <a:t>hợp</a:t>
            </a:r>
            <a:r>
              <a:rPr lang="en-US" dirty="0"/>
              <a:t>, Ban </a:t>
            </a:r>
            <a:r>
              <a:rPr lang="en-US" dirty="0" err="1"/>
              <a:t>cố</a:t>
            </a:r>
            <a:r>
              <a:rPr lang="en-US" dirty="0"/>
              <a:t> </a:t>
            </a:r>
            <a:r>
              <a:rPr lang="en-US" dirty="0" err="1"/>
              <a:t>vấn</a:t>
            </a:r>
            <a:r>
              <a:rPr lang="en-US" dirty="0"/>
              <a:t>, </a:t>
            </a:r>
            <a:r>
              <a:rPr lang="en-US" dirty="0" err="1"/>
              <a:t>Hội</a:t>
            </a:r>
            <a:r>
              <a:rPr lang="en-US" dirty="0"/>
              <a:t> </a:t>
            </a:r>
            <a:r>
              <a:rPr lang="en-US" dirty="0" err="1"/>
              <a:t>đồng</a:t>
            </a:r>
            <a:r>
              <a:rPr lang="en-US" dirty="0"/>
              <a:t> </a:t>
            </a:r>
            <a:r>
              <a:rPr lang="en-US" dirty="0" err="1"/>
              <a:t>cấp</a:t>
            </a:r>
            <a:r>
              <a:rPr lang="en-US" dirty="0"/>
              <a:t> </a:t>
            </a:r>
            <a:r>
              <a:rPr lang="en-US" dirty="0" err="1"/>
              <a:t>cao</a:t>
            </a:r>
            <a:r>
              <a:rPr lang="en-US" dirty="0"/>
              <a:t>. </a:t>
            </a:r>
            <a:r>
              <a:rPr lang="en-US" dirty="0" err="1"/>
              <a:t>Nên</a:t>
            </a:r>
            <a:r>
              <a:rPr lang="en-US" dirty="0"/>
              <a:t> </a:t>
            </a:r>
            <a:r>
              <a:rPr lang="en-US" dirty="0" err="1"/>
              <a:t>chúng</a:t>
            </a:r>
            <a:r>
              <a:rPr lang="en-US" dirty="0"/>
              <a:t> </a:t>
            </a:r>
            <a:r>
              <a:rPr lang="en-US" dirty="0" err="1"/>
              <a:t>tôi</a:t>
            </a:r>
            <a:r>
              <a:rPr lang="en-US" dirty="0"/>
              <a:t> </a:t>
            </a:r>
            <a:r>
              <a:rPr lang="en-US" dirty="0" err="1"/>
              <a:t>thuận</a:t>
            </a:r>
            <a:r>
              <a:rPr lang="en-US" dirty="0"/>
              <a:t> </a:t>
            </a:r>
            <a:r>
              <a:rPr lang="en-US" dirty="0" err="1"/>
              <a:t>lợi</a:t>
            </a:r>
            <a:r>
              <a:rPr lang="en-US" dirty="0"/>
              <a:t> </a:t>
            </a:r>
            <a:r>
              <a:rPr lang="en-US" dirty="0" err="1"/>
              <a:t>hơn</a:t>
            </a:r>
            <a:r>
              <a:rPr lang="en-US" dirty="0"/>
              <a:t> </a:t>
            </a:r>
            <a:r>
              <a:rPr lang="en-US" dirty="0" err="1"/>
              <a:t>trường</a:t>
            </a:r>
            <a:r>
              <a:rPr lang="en-US" dirty="0"/>
              <a:t> </a:t>
            </a:r>
            <a:r>
              <a:rPr lang="en-US" dirty="0" err="1"/>
              <a:t>công</a:t>
            </a:r>
            <a:r>
              <a:rPr lang="en-US" dirty="0"/>
              <a:t> </a:t>
            </a:r>
            <a:r>
              <a:rPr lang="en-US" dirty="0" err="1"/>
              <a:t>về</a:t>
            </a:r>
            <a:r>
              <a:rPr lang="en-US" dirty="0"/>
              <a:t> </a:t>
            </a:r>
            <a:r>
              <a:rPr lang="en-US" dirty="0" err="1"/>
              <a:t>thu</a:t>
            </a:r>
            <a:r>
              <a:rPr lang="en-US" dirty="0"/>
              <a:t> </a:t>
            </a:r>
            <a:r>
              <a:rPr lang="en-US" dirty="0" err="1"/>
              <a:t>hút</a:t>
            </a:r>
            <a:r>
              <a:rPr lang="en-US" dirty="0"/>
              <a:t> </a:t>
            </a:r>
            <a:r>
              <a:rPr lang="en-US" dirty="0" err="1"/>
              <a:t>nhân</a:t>
            </a:r>
            <a:r>
              <a:rPr lang="en-US" dirty="0"/>
              <a:t> </a:t>
            </a:r>
            <a:r>
              <a:rPr lang="en-US" dirty="0" err="1"/>
              <a:t>sự</a:t>
            </a:r>
            <a:r>
              <a:rPr lang="en-US" dirty="0"/>
              <a:t>. </a:t>
            </a:r>
            <a:r>
              <a:rPr lang="en-US" dirty="0" err="1"/>
              <a:t>Cái</a:t>
            </a:r>
            <a:r>
              <a:rPr lang="en-US" dirty="0"/>
              <a:t> </a:t>
            </a:r>
            <a:r>
              <a:rPr lang="en-US" dirty="0" err="1"/>
              <a:t>khó</a:t>
            </a:r>
            <a:r>
              <a:rPr lang="en-US" dirty="0"/>
              <a:t> </a:t>
            </a:r>
            <a:r>
              <a:rPr lang="en-US" dirty="0" err="1"/>
              <a:t>là</a:t>
            </a:r>
            <a:r>
              <a:rPr lang="en-US" dirty="0"/>
              <a:t> </a:t>
            </a:r>
            <a:r>
              <a:rPr lang="en-US" dirty="0" err="1"/>
              <a:t>trường</a:t>
            </a:r>
            <a:r>
              <a:rPr lang="en-US" dirty="0"/>
              <a:t> </a:t>
            </a:r>
            <a:r>
              <a:rPr lang="en-US" dirty="0" err="1"/>
              <a:t>tư</a:t>
            </a:r>
            <a:r>
              <a:rPr lang="en-US" dirty="0"/>
              <a:t> </a:t>
            </a:r>
            <a:r>
              <a:rPr lang="en-US" dirty="0" err="1"/>
              <a:t>ko</a:t>
            </a:r>
            <a:r>
              <a:rPr lang="en-US" dirty="0"/>
              <a:t> </a:t>
            </a:r>
            <a:r>
              <a:rPr lang="en-US" dirty="0" err="1"/>
              <a:t>được</a:t>
            </a:r>
            <a:r>
              <a:rPr lang="en-US" dirty="0"/>
              <a:t> …</a:t>
            </a:r>
            <a:r>
              <a:rPr lang="en-US" dirty="0" err="1"/>
              <a:t>và</a:t>
            </a:r>
            <a:r>
              <a:rPr lang="en-US" dirty="0"/>
              <a:t> </a:t>
            </a:r>
            <a:r>
              <a:rPr lang="en-US" dirty="0" err="1"/>
              <a:t>đóng</a:t>
            </a:r>
            <a:r>
              <a:rPr lang="en-US" dirty="0"/>
              <a:t> </a:t>
            </a:r>
            <a:r>
              <a:rPr lang="en-US" dirty="0" err="1"/>
              <a:t>thuế</a:t>
            </a:r>
            <a:r>
              <a:rPr lang="en-US" dirty="0"/>
              <a:t> </a:t>
            </a:r>
            <a:r>
              <a:rPr lang="en-US" dirty="0" err="1"/>
              <a:t>nên</a:t>
            </a:r>
            <a:r>
              <a:rPr lang="en-US" dirty="0"/>
              <a:t> chi </a:t>
            </a:r>
            <a:r>
              <a:rPr lang="en-US" dirty="0" err="1"/>
              <a:t>phí</a:t>
            </a:r>
            <a:r>
              <a:rPr lang="en-US" dirty="0"/>
              <a:t> </a:t>
            </a:r>
            <a:r>
              <a:rPr lang="en-US" dirty="0" err="1"/>
              <a:t>để</a:t>
            </a:r>
            <a:r>
              <a:rPr lang="en-US" dirty="0"/>
              <a:t> </a:t>
            </a:r>
            <a:r>
              <a:rPr lang="en-US" dirty="0" err="1"/>
              <a:t>có</a:t>
            </a:r>
            <a:r>
              <a:rPr lang="en-US" dirty="0"/>
              <a:t> </a:t>
            </a:r>
            <a:r>
              <a:rPr lang="en-US" dirty="0" err="1"/>
              <a:t>chính</a:t>
            </a:r>
            <a:r>
              <a:rPr lang="en-US" dirty="0"/>
              <a:t> </a:t>
            </a:r>
            <a:r>
              <a:rPr lang="en-US" dirty="0" err="1"/>
              <a:t>sách</a:t>
            </a:r>
            <a:r>
              <a:rPr lang="en-US" dirty="0"/>
              <a:t> </a:t>
            </a:r>
            <a:r>
              <a:rPr lang="en-US" dirty="0" err="1"/>
              <a:t>ttốt</a:t>
            </a:r>
            <a:r>
              <a:rPr lang="en-US" dirty="0"/>
              <a:t> </a:t>
            </a:r>
            <a:r>
              <a:rPr lang="en-US" dirty="0" err="1"/>
              <a:t>là</a:t>
            </a:r>
            <a:r>
              <a:rPr lang="en-US" dirty="0"/>
              <a:t> chi </a:t>
            </a:r>
            <a:r>
              <a:rPr lang="en-US" dirty="0" err="1"/>
              <a:t>phí</a:t>
            </a:r>
            <a:r>
              <a:rPr lang="en-US" dirty="0"/>
              <a:t> </a:t>
            </a:r>
            <a:r>
              <a:rPr lang="en-US" dirty="0" err="1"/>
              <a:t>rất</a:t>
            </a:r>
            <a:r>
              <a:rPr lang="en-US" dirty="0"/>
              <a:t> </a:t>
            </a:r>
            <a:r>
              <a:rPr lang="en-US" dirty="0" err="1"/>
              <a:t>lớn</a:t>
            </a:r>
            <a:r>
              <a:rPr lang="en-US" dirty="0"/>
              <a:t>, </a:t>
            </a:r>
            <a:r>
              <a:rPr lang="en-US" dirty="0" err="1"/>
              <a:t>trong</a:t>
            </a:r>
            <a:r>
              <a:rPr lang="en-US" dirty="0"/>
              <a:t> </a:t>
            </a:r>
            <a:r>
              <a:rPr lang="en-US" dirty="0" err="1"/>
              <a:t>khi</a:t>
            </a:r>
            <a:r>
              <a:rPr lang="en-US" dirty="0"/>
              <a:t> </a:t>
            </a:r>
            <a:r>
              <a:rPr lang="en-US" dirty="0" err="1"/>
              <a:t>việc</a:t>
            </a:r>
            <a:r>
              <a:rPr lang="en-US" dirty="0"/>
              <a:t> </a:t>
            </a:r>
            <a:r>
              <a:rPr lang="en-US" dirty="0" err="1"/>
              <a:t>công</a:t>
            </a:r>
            <a:r>
              <a:rPr lang="en-US" dirty="0"/>
              <a:t> </a:t>
            </a:r>
            <a:r>
              <a:rPr lang="en-US" dirty="0" err="1"/>
              <a:t>tư</a:t>
            </a:r>
            <a:r>
              <a:rPr lang="en-US" dirty="0"/>
              <a:t> </a:t>
            </a:r>
            <a:r>
              <a:rPr lang="en-US" dirty="0" err="1"/>
              <a:t>vẫn</a:t>
            </a:r>
            <a:r>
              <a:rPr lang="en-US" dirty="0"/>
              <a:t> </a:t>
            </a:r>
            <a:r>
              <a:rPr lang="en-US" dirty="0" err="1"/>
              <a:t>chưa</a:t>
            </a:r>
            <a:r>
              <a:rPr lang="en-US" dirty="0"/>
              <a:t> </a:t>
            </a:r>
            <a:r>
              <a:rPr lang="en-US" dirty="0" err="1"/>
              <a:t>thực</a:t>
            </a:r>
            <a:r>
              <a:rPr lang="en-US" dirty="0"/>
              <a:t> </a:t>
            </a:r>
            <a:r>
              <a:rPr lang="en-US" dirty="0" err="1"/>
              <a:t>sự</a:t>
            </a:r>
            <a:r>
              <a:rPr lang="en-US" dirty="0"/>
              <a:t> </a:t>
            </a:r>
            <a:r>
              <a:rPr lang="en-US" dirty="0" err="1"/>
              <a:t>được</a:t>
            </a:r>
            <a:r>
              <a:rPr lang="en-US" dirty="0"/>
              <a:t> </a:t>
            </a:r>
            <a:r>
              <a:rPr lang="en-US" dirty="0" err="1"/>
              <a:t>xã</a:t>
            </a:r>
            <a:r>
              <a:rPr lang="en-US" dirty="0"/>
              <a:t> </a:t>
            </a:r>
            <a:r>
              <a:rPr lang="en-US" dirty="0" err="1"/>
              <a:t>hội</a:t>
            </a:r>
            <a:r>
              <a:rPr lang="en-US" dirty="0"/>
              <a:t> </a:t>
            </a:r>
            <a:r>
              <a:rPr lang="en-US" dirty="0" err="1"/>
              <a:t>mở</a:t>
            </a:r>
            <a:r>
              <a:rPr lang="en-US" dirty="0"/>
              <a:t> </a:t>
            </a:r>
            <a:r>
              <a:rPr lang="en-US" dirty="0" err="1"/>
              <a:t>ra</a:t>
            </a:r>
            <a:r>
              <a:rPr lang="en-US" dirty="0"/>
              <a:t> </a:t>
            </a:r>
            <a:r>
              <a:rPr lang="en-US" dirty="0" err="1"/>
              <a:t>một</a:t>
            </a:r>
            <a:r>
              <a:rPr lang="en-US" dirty="0"/>
              <a:t> </a:t>
            </a:r>
            <a:r>
              <a:rPr lang="en-US" dirty="0" err="1"/>
              <a:t>cách</a:t>
            </a:r>
            <a:r>
              <a:rPr lang="en-US" dirty="0"/>
              <a:t> </a:t>
            </a:r>
            <a:r>
              <a:rPr lang="en-US" dirty="0" err="1"/>
              <a:t>công</a:t>
            </a:r>
            <a:r>
              <a:rPr lang="en-US" dirty="0"/>
              <a:t> bang </a:t>
            </a:r>
            <a:r>
              <a:rPr lang="en-US" dirty="0" err="1"/>
              <a:t>trong</a:t>
            </a:r>
            <a:r>
              <a:rPr lang="en-US" dirty="0"/>
              <a:t> </a:t>
            </a:r>
            <a:r>
              <a:rPr lang="en-US" dirty="0" err="1"/>
              <a:t>chủ</a:t>
            </a:r>
            <a:r>
              <a:rPr lang="en-US" dirty="0"/>
              <a:t> </a:t>
            </a:r>
            <a:r>
              <a:rPr lang="en-US" dirty="0" err="1"/>
              <a:t>trương</a:t>
            </a:r>
            <a:r>
              <a:rPr lang="en-US" dirty="0"/>
              <a:t> </a:t>
            </a:r>
            <a:r>
              <a:rPr lang="en-US" dirty="0" err="1"/>
              <a:t>từ</a:t>
            </a:r>
            <a:r>
              <a:rPr lang="en-US" dirty="0"/>
              <a:t> </a:t>
            </a:r>
            <a:r>
              <a:rPr lang="en-US" dirty="0" err="1"/>
              <a:t>lãnh</a:t>
            </a:r>
            <a:r>
              <a:rPr lang="en-US" dirty="0"/>
              <a:t> </a:t>
            </a:r>
            <a:r>
              <a:rPr lang="en-US" dirty="0" err="1"/>
              <a:t>đạo</a:t>
            </a:r>
            <a:r>
              <a:rPr lang="en-US" dirty="0"/>
              <a:t> </a:t>
            </a:r>
            <a:r>
              <a:rPr lang="en-US" dirty="0" err="1"/>
              <a:t>cấp</a:t>
            </a:r>
            <a:r>
              <a:rPr lang="en-US" dirty="0"/>
              <a:t> </a:t>
            </a:r>
            <a:r>
              <a:rPr lang="en-US" dirty="0" err="1"/>
              <a:t>cao</a:t>
            </a:r>
            <a:r>
              <a:rPr lang="en-US" dirty="0"/>
              <a:t>, </a:t>
            </a:r>
            <a:r>
              <a:rPr lang="en-US" dirty="0" err="1"/>
              <a:t>và</a:t>
            </a:r>
            <a:r>
              <a:rPr lang="en-US" dirty="0"/>
              <a:t> </a:t>
            </a:r>
            <a:r>
              <a:rPr lang="en-US" dirty="0" err="1"/>
              <a:t>trong</a:t>
            </a:r>
            <a:r>
              <a:rPr lang="en-US" dirty="0"/>
              <a:t> </a:t>
            </a:r>
            <a:r>
              <a:rPr lang="en-US" dirty="0" err="1"/>
              <a:t>các</a:t>
            </a:r>
            <a:r>
              <a:rPr lang="en-US" dirty="0"/>
              <a:t> </a:t>
            </a:r>
            <a:r>
              <a:rPr lang="en-US" dirty="0" err="1"/>
              <a:t>truyền</a:t>
            </a:r>
            <a:r>
              <a:rPr lang="en-US" dirty="0"/>
              <a:t> </a:t>
            </a:r>
            <a:r>
              <a:rPr lang="en-US" dirty="0" err="1"/>
              <a:t>thông</a:t>
            </a:r>
            <a:r>
              <a:rPr lang="en-US" dirty="0"/>
              <a:t> </a:t>
            </a:r>
            <a:r>
              <a:rPr lang="en-US" dirty="0" err="1"/>
              <a:t>báo</a:t>
            </a:r>
            <a:r>
              <a:rPr lang="en-US" dirty="0"/>
              <a:t> </a:t>
            </a:r>
            <a:r>
              <a:rPr lang="en-US" dirty="0" err="1"/>
              <a:t>chí</a:t>
            </a:r>
            <a:r>
              <a:rPr lang="en-US" dirty="0"/>
              <a:t> </a:t>
            </a:r>
            <a:r>
              <a:rPr lang="en-US" dirty="0" err="1"/>
              <a:t>xã</a:t>
            </a:r>
            <a:r>
              <a:rPr lang="en-US" dirty="0"/>
              <a:t> </a:t>
            </a:r>
            <a:r>
              <a:rPr lang="en-US" dirty="0" err="1"/>
              <a:t>hội</a:t>
            </a:r>
            <a:r>
              <a:rPr lang="en-US" dirty="0"/>
              <a:t>. </a:t>
            </a:r>
            <a:br>
              <a:rPr lang="en-US" dirty="0"/>
            </a:br>
            <a:br>
              <a:rPr lang="en-US" dirty="0"/>
            </a:br>
            <a:r>
              <a:rPr lang="en-US" dirty="0" err="1"/>
              <a:t>Được</a:t>
            </a:r>
            <a:r>
              <a:rPr lang="en-US" dirty="0"/>
              <a:t> </a:t>
            </a:r>
            <a:r>
              <a:rPr lang="en-US" dirty="0" err="1"/>
              <a:t>cấp</a:t>
            </a:r>
            <a:r>
              <a:rPr lang="en-US" dirty="0"/>
              <a:t> </a:t>
            </a:r>
            <a:r>
              <a:rPr lang="en-US" dirty="0" err="1"/>
              <a:t>đất</a:t>
            </a:r>
            <a:r>
              <a:rPr lang="en-US" dirty="0"/>
              <a:t> </a:t>
            </a:r>
            <a:r>
              <a:rPr lang="en-US" dirty="0" err="1"/>
              <a:t>sạch</a:t>
            </a:r>
            <a:r>
              <a:rPr lang="en-US" dirty="0"/>
              <a:t> </a:t>
            </a:r>
            <a:r>
              <a:rPr lang="en-US" dirty="0" err="1"/>
              <a:t>giáo</a:t>
            </a:r>
            <a:r>
              <a:rPr lang="en-US" dirty="0"/>
              <a:t> </a:t>
            </a:r>
            <a:r>
              <a:rPr lang="en-US" dirty="0" err="1"/>
              <a:t>dục</a:t>
            </a:r>
            <a:r>
              <a:rPr lang="en-US" dirty="0"/>
              <a:t> </a:t>
            </a:r>
            <a:r>
              <a:rPr lang="en-US" dirty="0" err="1"/>
              <a:t>cũng</a:t>
            </a:r>
            <a:r>
              <a:rPr lang="en-US" dirty="0"/>
              <a:t> </a:t>
            </a:r>
            <a:r>
              <a:rPr lang="en-US" dirty="0" err="1"/>
              <a:t>khó</a:t>
            </a:r>
            <a:r>
              <a:rPr lang="en-US" dirty="0"/>
              <a:t> </a:t>
            </a:r>
            <a:r>
              <a:rPr lang="en-US" dirty="0" err="1"/>
              <a:t>hơn</a:t>
            </a:r>
            <a:r>
              <a:rPr lang="en-US" dirty="0"/>
              <a:t>, </a:t>
            </a:r>
            <a:r>
              <a:rPr lang="en-US" dirty="0" err="1"/>
              <a:t>trong</a:t>
            </a:r>
            <a:r>
              <a:rPr lang="en-US" dirty="0"/>
              <a:t> </a:t>
            </a:r>
            <a:r>
              <a:rPr lang="en-US" dirty="0" err="1"/>
              <a:t>ko</a:t>
            </a:r>
            <a:r>
              <a:rPr lang="en-US" dirty="0"/>
              <a:t> </a:t>
            </a:r>
            <a:r>
              <a:rPr lang="en-US" dirty="0" err="1"/>
              <a:t>ko</a:t>
            </a:r>
            <a:r>
              <a:rPr lang="en-US" dirty="0"/>
              <a:t> </a:t>
            </a:r>
            <a:r>
              <a:rPr lang="en-US" dirty="0" err="1"/>
              <a:t>được</a:t>
            </a:r>
            <a:r>
              <a:rPr lang="en-US" dirty="0"/>
              <a:t> </a:t>
            </a:r>
            <a:r>
              <a:rPr lang="en-US" dirty="0" err="1"/>
              <a:t>một</a:t>
            </a:r>
            <a:r>
              <a:rPr lang="en-US" dirty="0"/>
              <a:t> </a:t>
            </a:r>
            <a:r>
              <a:rPr lang="en-US" dirty="0" err="1"/>
              <a:t>chính</a:t>
            </a:r>
            <a:r>
              <a:rPr lang="en-US" dirty="0"/>
              <a:t> </a:t>
            </a:r>
            <a:r>
              <a:rPr lang="en-US" dirty="0" err="1"/>
              <a:t>sách</a:t>
            </a:r>
            <a:r>
              <a:rPr lang="en-US" dirty="0"/>
              <a:t> </a:t>
            </a:r>
            <a:r>
              <a:rPr lang="en-US" dirty="0" err="1"/>
              <a:t>đầu</a:t>
            </a:r>
            <a:r>
              <a:rPr lang="en-US" dirty="0"/>
              <a:t> </a:t>
            </a:r>
            <a:r>
              <a:rPr lang="en-US" dirty="0" err="1"/>
              <a:t>tư</a:t>
            </a:r>
            <a:r>
              <a:rPr lang="en-US" dirty="0"/>
              <a:t> </a:t>
            </a:r>
            <a:r>
              <a:rPr lang="en-US" dirty="0" err="1"/>
              <a:t>nào</a:t>
            </a:r>
            <a:r>
              <a:rPr lang="en-US" dirty="0"/>
              <a:t>…</a:t>
            </a:r>
            <a:br>
              <a:rPr lang="en-US" dirty="0"/>
            </a:br>
            <a:r>
              <a:rPr lang="en-US" dirty="0" err="1"/>
              <a:t>Để</a:t>
            </a:r>
            <a:r>
              <a:rPr lang="en-US" dirty="0"/>
              <a:t> </a:t>
            </a:r>
            <a:r>
              <a:rPr lang="en-US" dirty="0" err="1"/>
              <a:t>cho</a:t>
            </a:r>
            <a:r>
              <a:rPr lang="en-US" dirty="0"/>
              <a:t> </a:t>
            </a:r>
            <a:r>
              <a:rPr lang="en-US" dirty="0" err="1"/>
              <a:t>thấy</a:t>
            </a:r>
            <a:r>
              <a:rPr lang="en-US" dirty="0"/>
              <a:t> hu </a:t>
            </a:r>
            <a:r>
              <a:rPr lang="en-US" dirty="0" err="1"/>
              <a:t>hút</a:t>
            </a:r>
            <a:r>
              <a:rPr lang="en-US" dirty="0"/>
              <a:t> </a:t>
            </a:r>
            <a:r>
              <a:rPr lang="en-US" dirty="0" err="1"/>
              <a:t>nhân</a:t>
            </a:r>
            <a:r>
              <a:rPr lang="en-US" dirty="0"/>
              <a:t> </a:t>
            </a:r>
            <a:r>
              <a:rPr lang="en-US" dirty="0" err="1"/>
              <a:t>tài</a:t>
            </a:r>
            <a:r>
              <a:rPr lang="en-US" dirty="0"/>
              <a:t> </a:t>
            </a:r>
            <a:r>
              <a:rPr lang="en-US" dirty="0" err="1"/>
              <a:t>cần</a:t>
            </a:r>
            <a:r>
              <a:rPr lang="en-US" dirty="0"/>
              <a:t> </a:t>
            </a:r>
            <a:r>
              <a:rPr lang="en-US" dirty="0" err="1"/>
              <a:t>nhận</a:t>
            </a:r>
            <a:r>
              <a:rPr lang="en-US" dirty="0"/>
              <a:t> </a:t>
            </a:r>
            <a:r>
              <a:rPr lang="en-US" dirty="0" err="1"/>
              <a:t>diện</a:t>
            </a:r>
            <a:r>
              <a:rPr lang="en-US" dirty="0"/>
              <a:t> </a:t>
            </a:r>
            <a:r>
              <a:rPr lang="en-US" dirty="0" err="1"/>
              <a:t>đúng</a:t>
            </a:r>
            <a:r>
              <a:rPr lang="en-US" dirty="0"/>
              <a:t> </a:t>
            </a:r>
            <a:r>
              <a:rPr lang="en-US" dirty="0" err="1"/>
              <a:t>và</a:t>
            </a:r>
            <a:r>
              <a:rPr lang="en-US" dirty="0"/>
              <a:t> </a:t>
            </a:r>
            <a:r>
              <a:rPr lang="en-US" dirty="0" err="1"/>
              <a:t>rõ</a:t>
            </a:r>
            <a:r>
              <a:rPr lang="en-US" dirty="0"/>
              <a:t> </a:t>
            </a:r>
            <a:r>
              <a:rPr lang="en-US" dirty="0" err="1"/>
              <a:t>vấn</a:t>
            </a:r>
            <a:r>
              <a:rPr lang="en-US" dirty="0"/>
              <a:t> </a:t>
            </a:r>
            <a:r>
              <a:rPr lang="en-US" dirty="0" err="1"/>
              <a:t>đề</a:t>
            </a:r>
            <a:r>
              <a:rPr lang="en-US" dirty="0"/>
              <a:t> </a:t>
            </a:r>
            <a:r>
              <a:rPr lang="en-US" dirty="0" err="1"/>
              <a:t>ở</a:t>
            </a:r>
            <a:r>
              <a:rPr lang="en-US" dirty="0"/>
              <a:t> </a:t>
            </a:r>
            <a:r>
              <a:rPr lang="en-US" dirty="0" err="1"/>
              <a:t>tư</a:t>
            </a:r>
            <a:r>
              <a:rPr lang="en-US" dirty="0"/>
              <a:t> </a:t>
            </a:r>
            <a:r>
              <a:rPr lang="en-US" dirty="0" err="1"/>
              <a:t>và</a:t>
            </a:r>
            <a:r>
              <a:rPr lang="en-US" dirty="0"/>
              <a:t> </a:t>
            </a:r>
            <a:r>
              <a:rPr lang="en-US" dirty="0" err="1"/>
              <a:t>ở</a:t>
            </a:r>
            <a:r>
              <a:rPr lang="en-US" dirty="0"/>
              <a:t> </a:t>
            </a:r>
            <a:r>
              <a:rPr lang="en-US" dirty="0" err="1"/>
              <a:t>công</a:t>
            </a:r>
            <a:r>
              <a:rPr lang="en-US" dirty="0"/>
              <a:t>, </a:t>
            </a:r>
            <a:r>
              <a:rPr lang="en-US" dirty="0" err="1"/>
              <a:t>để</a:t>
            </a:r>
            <a:r>
              <a:rPr lang="en-US" dirty="0"/>
              <a:t> </a:t>
            </a:r>
            <a:r>
              <a:rPr lang="en-US" dirty="0" err="1"/>
              <a:t>tháo</a:t>
            </a:r>
            <a:r>
              <a:rPr lang="en-US" dirty="0"/>
              <a:t> </a:t>
            </a:r>
            <a:r>
              <a:rPr lang="en-US" dirty="0" err="1"/>
              <a:t>gỡ</a:t>
            </a:r>
            <a:r>
              <a:rPr lang="en-US" dirty="0"/>
              <a:t>.</a:t>
            </a:r>
            <a:br>
              <a:rPr lang="en-US" dirty="0"/>
            </a:br>
            <a:br>
              <a:rPr lang="en-US" dirty="0"/>
            </a:br>
            <a:r>
              <a:rPr lang="en-US" dirty="0" err="1"/>
              <a:t>Tôi</a:t>
            </a:r>
            <a:r>
              <a:rPr lang="en-US" dirty="0"/>
              <a:t> </a:t>
            </a:r>
            <a:r>
              <a:rPr lang="en-US" dirty="0" err="1"/>
              <a:t>nghĩ</a:t>
            </a:r>
            <a:r>
              <a:rPr lang="en-US" dirty="0"/>
              <a:t> </a:t>
            </a:r>
            <a:r>
              <a:rPr lang="en-US" dirty="0" err="1"/>
              <a:t>điều</a:t>
            </a:r>
            <a:r>
              <a:rPr lang="en-US" dirty="0"/>
              <a:t> </a:t>
            </a:r>
            <a:r>
              <a:rPr lang="en-US" dirty="0" err="1"/>
              <a:t>này</a:t>
            </a:r>
            <a:r>
              <a:rPr lang="en-US" dirty="0"/>
              <a:t> </a:t>
            </a:r>
            <a:r>
              <a:rPr lang="en-US" dirty="0" err="1"/>
              <a:t>cũng</a:t>
            </a:r>
            <a:r>
              <a:rPr lang="en-US" dirty="0"/>
              <a:t> </a:t>
            </a:r>
            <a:r>
              <a:rPr lang="en-US" dirty="0" err="1"/>
              <a:t>cần</a:t>
            </a:r>
            <a:r>
              <a:rPr lang="en-US" dirty="0"/>
              <a:t> </a:t>
            </a:r>
            <a:r>
              <a:rPr lang="en-US" dirty="0" err="1"/>
              <a:t>được</a:t>
            </a:r>
            <a:r>
              <a:rPr lang="en-US" dirty="0"/>
              <a:t> </a:t>
            </a:r>
            <a:r>
              <a:rPr lang="en-US" dirty="0" err="1"/>
              <a:t>quan</a:t>
            </a:r>
            <a:r>
              <a:rPr lang="en-US" dirty="0"/>
              <a:t> </a:t>
            </a:r>
            <a:r>
              <a:rPr lang="en-US" dirty="0" err="1"/>
              <a:t>tâm</a:t>
            </a:r>
            <a:r>
              <a:rPr lang="en-US" dirty="0"/>
              <a:t>.</a:t>
            </a:r>
          </a:p>
          <a:p>
            <a:endParaRPr lang="en-US" dirty="0"/>
          </a:p>
        </p:txBody>
      </p:sp>
      <p:sp>
        <p:nvSpPr>
          <p:cNvPr id="4" name="Slide Number Placeholder 3"/>
          <p:cNvSpPr>
            <a:spLocks noGrp="1"/>
          </p:cNvSpPr>
          <p:nvPr>
            <p:ph type="sldNum" idx="12"/>
          </p:nvPr>
        </p:nvSpPr>
        <p:spPr/>
        <p:txBody>
          <a:bodyPr/>
          <a:lstStyle/>
          <a:p>
            <a:pPr>
              <a:defRPr/>
            </a:pPr>
            <a:fld id="{19E8FCA2-7A02-E14C-9F84-DB796B0E4BE1}" type="slidenum">
              <a:rPr lang="en-US" altLang="en-VN" smtClean="0"/>
              <a:pPr>
                <a:defRPr/>
              </a:pPr>
              <a:t>11</a:t>
            </a:fld>
            <a:endParaRPr lang="en-VN" altLang="en-VN"/>
          </a:p>
        </p:txBody>
      </p:sp>
    </p:spTree>
    <p:extLst>
      <p:ext uri="{BB962C8B-B14F-4D97-AF65-F5344CB8AC3E}">
        <p14:creationId xmlns:p14="http://schemas.microsoft.com/office/powerpoint/2010/main" val="178727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dpi="0" rotWithShape="0">
          <a:blip r:embed="rId2">
            <a:lum/>
          </a:blip>
          <a:srcRect/>
          <a:stretch>
            <a:fillRect/>
          </a:stretch>
        </a:blipFill>
        <a:effectLst/>
      </p:bgPr>
    </p:bg>
    <p:spTree>
      <p:nvGrpSpPr>
        <p:cNvPr id="1" name="Shape 13"/>
        <p:cNvGrpSpPr/>
        <p:nvPr/>
      </p:nvGrpSpPr>
      <p:grpSpPr>
        <a:xfrm>
          <a:off x="0" y="0"/>
          <a:ext cx="0" cy="0"/>
          <a:chOff x="0" y="0"/>
          <a:chExt cx="0" cy="0"/>
        </a:xfrm>
      </p:grpSpPr>
      <p:sp>
        <p:nvSpPr>
          <p:cNvPr id="14" name="Google Shape;14;p15"/>
          <p:cNvSpPr txBox="1">
            <a:spLocks noGrp="1"/>
          </p:cNvSpPr>
          <p:nvPr>
            <p:ph type="body" idx="1"/>
          </p:nvPr>
        </p:nvSpPr>
        <p:spPr>
          <a:xfrm>
            <a:off x="658367" y="3947532"/>
            <a:ext cx="10647807" cy="1603918"/>
          </a:xfrm>
          <a:prstGeom prst="rect">
            <a:avLst/>
          </a:prstGeom>
          <a:noFill/>
          <a:ln>
            <a:noFill/>
          </a:ln>
        </p:spPr>
        <p:txBody>
          <a:bodyPr spcFirstLastPara="1" lIns="0">
            <a:noAutofit/>
          </a:bodyPr>
          <a:lstStyle>
            <a:lvl1pPr marL="457200" lvl="0" indent="-228600" algn="ctr">
              <a:lnSpc>
                <a:spcPct val="130000"/>
              </a:lnSpc>
              <a:spcBef>
                <a:spcPts val="600"/>
              </a:spcBef>
              <a:spcAft>
                <a:spcPts val="0"/>
              </a:spcAft>
              <a:buSzPts val="3360"/>
              <a:buNone/>
              <a:defRPr sz="2400" b="0" i="0">
                <a:solidFill>
                  <a:schemeClr val="bg1">
                    <a:lumMod val="95000"/>
                  </a:schemeClr>
                </a:solidFill>
                <a:latin typeface="+mj-lt"/>
                <a:ea typeface="Roboto Slab"/>
                <a:cs typeface="Times New Roman" panose="02020603050405020304" pitchFamily="18" charset="0"/>
                <a:sym typeface="Roboto Slab"/>
              </a:defRPr>
            </a:lvl1pPr>
            <a:lvl2pPr marL="914400" lvl="1" indent="-365760" algn="l">
              <a:lnSpc>
                <a:spcPct val="130000"/>
              </a:lnSpc>
              <a:spcBef>
                <a:spcPts val="600"/>
              </a:spcBef>
              <a:spcAft>
                <a:spcPts val="0"/>
              </a:spcAft>
              <a:buSzPts val="2160"/>
              <a:buChar char="-"/>
              <a:defRPr/>
            </a:lvl2pPr>
            <a:lvl3pPr marL="1371600" lvl="2" indent="-365760" algn="l">
              <a:lnSpc>
                <a:spcPct val="130000"/>
              </a:lnSpc>
              <a:spcBef>
                <a:spcPts val="600"/>
              </a:spcBef>
              <a:spcAft>
                <a:spcPts val="0"/>
              </a:spcAft>
              <a:buSzPts val="2160"/>
              <a:buChar char="-"/>
              <a:defRPr/>
            </a:lvl3pPr>
            <a:lvl4pPr marL="1828800" lvl="3" indent="-365760" algn="l">
              <a:lnSpc>
                <a:spcPct val="130000"/>
              </a:lnSpc>
              <a:spcBef>
                <a:spcPts val="600"/>
              </a:spcBef>
              <a:spcAft>
                <a:spcPts val="0"/>
              </a:spcAft>
              <a:buSzPts val="2160"/>
              <a:buChar char="-"/>
              <a:defRPr/>
            </a:lvl4pPr>
            <a:lvl5pPr marL="2286000" lvl="4" indent="-365760" algn="l">
              <a:lnSpc>
                <a:spcPct val="130000"/>
              </a:lnSpc>
              <a:spcBef>
                <a:spcPts val="6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 name="Google Shape;15;p15"/>
          <p:cNvSpPr txBox="1">
            <a:spLocks noGrp="1"/>
          </p:cNvSpPr>
          <p:nvPr>
            <p:ph type="ctrTitle"/>
          </p:nvPr>
        </p:nvSpPr>
        <p:spPr>
          <a:xfrm>
            <a:off x="658368" y="1594623"/>
            <a:ext cx="10647806" cy="2313879"/>
          </a:xfrm>
          <a:prstGeom prst="rect">
            <a:avLst/>
          </a:prstGeom>
          <a:noFill/>
          <a:ln>
            <a:noFill/>
          </a:ln>
        </p:spPr>
        <p:txBody>
          <a:bodyPr spcFirstLastPara="1" lIns="0" anchor="ctr">
            <a:noAutofit/>
          </a:bodyPr>
          <a:lstStyle>
            <a:lvl1pPr lvl="0" algn="ctr">
              <a:lnSpc>
                <a:spcPct val="96666"/>
              </a:lnSpc>
              <a:spcBef>
                <a:spcPts val="0"/>
              </a:spcBef>
              <a:spcAft>
                <a:spcPts val="0"/>
              </a:spcAft>
              <a:buClr>
                <a:srgbClr val="D0A33E"/>
              </a:buClr>
              <a:buSzPts val="6000"/>
              <a:buFont typeface="Roboto"/>
              <a:buNone/>
              <a:defRPr sz="4000" b="1" i="0" cap="none">
                <a:gradFill>
                  <a:gsLst>
                    <a:gs pos="0">
                      <a:srgbClr val="A0732A"/>
                    </a:gs>
                    <a:gs pos="25000">
                      <a:srgbClr val="F2E07E"/>
                    </a:gs>
                    <a:gs pos="50000">
                      <a:srgbClr val="D2A339"/>
                    </a:gs>
                    <a:gs pos="100000">
                      <a:srgbClr val="F2E07E"/>
                    </a:gs>
                  </a:gsLst>
                  <a:lin ang="1800000" scaled="0"/>
                </a:gradFill>
                <a:effectLst>
                  <a:outerShdw blurRad="50800" dist="38100" dir="2700000" algn="tl" rotWithShape="0">
                    <a:prstClr val="black">
                      <a:alpha val="40000"/>
                    </a:prstClr>
                  </a:outerShdw>
                </a:effectLst>
                <a:latin typeface="+mj-lt"/>
                <a:ea typeface="Roboto"/>
                <a:cs typeface="Monserat"/>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extLst>
      <p:ext uri="{BB962C8B-B14F-4D97-AF65-F5344CB8AC3E}">
        <p14:creationId xmlns:p14="http://schemas.microsoft.com/office/powerpoint/2010/main" val="720287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bg>
      <p:bgPr>
        <a:blipFill dpi="0" rotWithShape="0">
          <a:blip r:embed="rId2">
            <a:lum/>
          </a:blip>
          <a:srcRect/>
          <a:stretch>
            <a:fillRect/>
          </a:stretch>
        </a:blipFill>
        <a:effectLst/>
      </p:bgPr>
    </p:bg>
    <p:spTree>
      <p:nvGrpSpPr>
        <p:cNvPr id="1" name="Shape 16"/>
        <p:cNvGrpSpPr/>
        <p:nvPr/>
      </p:nvGrpSpPr>
      <p:grpSpPr>
        <a:xfrm>
          <a:off x="0" y="0"/>
          <a:ext cx="0" cy="0"/>
          <a:chOff x="0" y="0"/>
          <a:chExt cx="0" cy="0"/>
        </a:xfrm>
      </p:grpSpPr>
      <p:sp>
        <p:nvSpPr>
          <p:cNvPr id="2" name="Google Shape;20;p16">
            <a:extLst>
              <a:ext uri="{FF2B5EF4-FFF2-40B4-BE49-F238E27FC236}">
                <a16:creationId xmlns:a16="http://schemas.microsoft.com/office/drawing/2014/main" id="{07A9792A-F463-23C0-59E8-741DC67D35B2}"/>
              </a:ext>
            </a:extLst>
          </p:cNvPr>
          <p:cNvSpPr txBox="1">
            <a:spLocks noChangeArrowheads="1"/>
          </p:cNvSpPr>
          <p:nvPr/>
        </p:nvSpPr>
        <p:spPr bwMode="auto">
          <a:xfrm>
            <a:off x="172632" y="236220"/>
            <a:ext cx="566508" cy="513835"/>
          </a:xfrm>
          <a:prstGeom prst="rect">
            <a:avLst/>
          </a:prstGeom>
          <a:noFill/>
          <a:ln>
            <a:noFill/>
          </a:ln>
        </p:spPr>
        <p:txBody>
          <a:bodyPr lIns="91425" tIns="45700" rIns="91425" bIns="45700" anchor="b"/>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F289F68C-14E4-344C-BFBA-B450D226C00F}" type="slidenum">
              <a:rPr lang="en-US" altLang="en-VN" sz="2400" b="0" smtClean="0">
                <a:solidFill>
                  <a:srgbClr val="034EA2"/>
                </a:solidFill>
                <a:latin typeface="+mj-lt"/>
                <a:sym typeface="Roboto" panose="02000000000000000000" pitchFamily="2" charset="0"/>
              </a:rPr>
              <a:pPr algn="ctr" eaLnBrk="1" hangingPunct="1">
                <a:buSzPts val="1400"/>
                <a:defRPr/>
              </a:pPr>
              <a:t>‹#›</a:t>
            </a:fld>
            <a:endParaRPr lang="en-VN" altLang="en-VN" sz="2400" b="0" dirty="0">
              <a:solidFill>
                <a:srgbClr val="034EA2"/>
              </a:solidFill>
              <a:latin typeface="+mj-lt"/>
              <a:sym typeface="Roboto" panose="02000000000000000000" pitchFamily="2" charset="0"/>
            </a:endParaRPr>
          </a:p>
        </p:txBody>
      </p:sp>
      <p:sp>
        <p:nvSpPr>
          <p:cNvPr id="17" name="Google Shape;17;p16"/>
          <p:cNvSpPr txBox="1">
            <a:spLocks noGrp="1"/>
          </p:cNvSpPr>
          <p:nvPr>
            <p:ph type="body" idx="1"/>
          </p:nvPr>
        </p:nvSpPr>
        <p:spPr>
          <a:xfrm>
            <a:off x="195492" y="2185416"/>
            <a:ext cx="7322908" cy="3968249"/>
          </a:xfrm>
          <a:prstGeom prst="rect">
            <a:avLst/>
          </a:prstGeom>
          <a:noFill/>
          <a:ln>
            <a:noFill/>
          </a:ln>
        </p:spPr>
        <p:txBody>
          <a:bodyPr spcFirstLastPara="1">
            <a:noAutofit/>
          </a:bodyPr>
          <a:lstStyle>
            <a:lvl1pPr marL="457200" lvl="0" indent="-365760" algn="l">
              <a:lnSpc>
                <a:spcPct val="130000"/>
              </a:lnSpc>
              <a:spcBef>
                <a:spcPts val="600"/>
              </a:spcBef>
              <a:spcAft>
                <a:spcPts val="0"/>
              </a:spcAft>
              <a:buSzPts val="2160"/>
              <a:buChar char="•"/>
              <a:defRPr>
                <a:latin typeface="Roboto"/>
                <a:ea typeface="Roboto"/>
                <a:cs typeface="Roboto"/>
                <a:sym typeface="Roboto"/>
              </a:defRPr>
            </a:lvl1pPr>
            <a:lvl2pPr marL="914400" lvl="1" indent="-365760" algn="l">
              <a:lnSpc>
                <a:spcPct val="130000"/>
              </a:lnSpc>
              <a:spcBef>
                <a:spcPts val="600"/>
              </a:spcBef>
              <a:spcAft>
                <a:spcPts val="0"/>
              </a:spcAft>
              <a:buSzPts val="2160"/>
              <a:buChar char="-"/>
              <a:defRPr>
                <a:latin typeface="Roboto"/>
                <a:ea typeface="Roboto"/>
                <a:cs typeface="Roboto"/>
                <a:sym typeface="Roboto"/>
              </a:defRPr>
            </a:lvl2pPr>
            <a:lvl3pPr marL="1371600" lvl="2" indent="-365760" algn="l">
              <a:lnSpc>
                <a:spcPct val="130000"/>
              </a:lnSpc>
              <a:spcBef>
                <a:spcPts val="600"/>
              </a:spcBef>
              <a:spcAft>
                <a:spcPts val="0"/>
              </a:spcAft>
              <a:buSzPts val="2160"/>
              <a:buChar char="-"/>
              <a:defRPr>
                <a:latin typeface="Roboto"/>
                <a:ea typeface="Roboto"/>
                <a:cs typeface="Roboto"/>
                <a:sym typeface="Roboto"/>
              </a:defRPr>
            </a:lvl3pPr>
            <a:lvl4pPr marL="1828800" lvl="3" indent="-365760" algn="l">
              <a:lnSpc>
                <a:spcPct val="130000"/>
              </a:lnSpc>
              <a:spcBef>
                <a:spcPts val="600"/>
              </a:spcBef>
              <a:spcAft>
                <a:spcPts val="0"/>
              </a:spcAft>
              <a:buSzPts val="2160"/>
              <a:buChar char="-"/>
              <a:defRPr>
                <a:latin typeface="Roboto"/>
                <a:ea typeface="Roboto"/>
                <a:cs typeface="Roboto"/>
                <a:sym typeface="Roboto"/>
              </a:defRPr>
            </a:lvl4pPr>
            <a:lvl5pPr marL="2286000" lvl="4" indent="-365760" algn="l">
              <a:lnSpc>
                <a:spcPct val="130000"/>
              </a:lnSpc>
              <a:spcBef>
                <a:spcPts val="600"/>
              </a:spcBef>
              <a:spcAft>
                <a:spcPts val="0"/>
              </a:spcAft>
              <a:buSzPts val="2160"/>
              <a:buChar char="-"/>
              <a:defRPr>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6"/>
          <p:cNvSpPr txBox="1">
            <a:spLocks noGrp="1"/>
          </p:cNvSpPr>
          <p:nvPr>
            <p:ph type="title"/>
          </p:nvPr>
        </p:nvSpPr>
        <p:spPr>
          <a:xfrm>
            <a:off x="195492" y="1499616"/>
            <a:ext cx="10887036" cy="590931"/>
          </a:xfrm>
          <a:prstGeom prst="rect">
            <a:avLst/>
          </a:prstGeom>
          <a:noFill/>
          <a:ln>
            <a:noFill/>
          </a:ln>
        </p:spPr>
        <p:txBody>
          <a:bodyPr spcFirstLastPara="1"/>
          <a:lstStyle>
            <a:lvl1pPr lvl="0" algn="l">
              <a:lnSpc>
                <a:spcPct val="90000"/>
              </a:lnSpc>
              <a:spcBef>
                <a:spcPts val="0"/>
              </a:spcBef>
              <a:spcAft>
                <a:spcPts val="0"/>
              </a:spcAft>
              <a:buClr>
                <a:srgbClr val="034E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16"/>
          <p:cNvSpPr txBox="1">
            <a:spLocks noGrp="1"/>
          </p:cNvSpPr>
          <p:nvPr>
            <p:ph type="body" idx="2"/>
          </p:nvPr>
        </p:nvSpPr>
        <p:spPr>
          <a:xfrm>
            <a:off x="519112" y="434316"/>
            <a:ext cx="7138987" cy="357021"/>
          </a:xfrm>
          <a:prstGeom prst="rect">
            <a:avLst/>
          </a:prstGeom>
          <a:noFill/>
          <a:ln>
            <a:noFill/>
          </a:ln>
        </p:spPr>
        <p:txBody>
          <a:bodyPr spcFirstLastPara="1" wrap="none" lIns="0" tIns="0" rIns="0" bIns="0" anchor="b">
            <a:normAutofit/>
          </a:bodyPr>
          <a:lstStyle>
            <a:lvl1pPr marL="457200" lvl="0" indent="-228600" algn="l">
              <a:lnSpc>
                <a:spcPct val="130000"/>
              </a:lnSpc>
              <a:spcBef>
                <a:spcPts val="600"/>
              </a:spcBef>
              <a:spcAft>
                <a:spcPts val="0"/>
              </a:spcAft>
              <a:buSzPts val="2160"/>
              <a:buFont typeface="Roboto"/>
              <a:buNone/>
              <a:defRPr sz="1400" b="1">
                <a:solidFill>
                  <a:srgbClr val="034EA2"/>
                </a:solidFill>
                <a:latin typeface="+mj-lt"/>
                <a:ea typeface="Roboto"/>
                <a:cs typeface="Roboto"/>
                <a:sym typeface="Roboto"/>
              </a:defRPr>
            </a:lvl1pPr>
            <a:lvl2pPr marL="914400" lvl="1" indent="-228600" algn="r">
              <a:lnSpc>
                <a:spcPct val="130000"/>
              </a:lnSpc>
              <a:spcBef>
                <a:spcPts val="600"/>
              </a:spcBef>
              <a:spcAft>
                <a:spcPts val="0"/>
              </a:spcAft>
              <a:buSzPts val="2160"/>
              <a:buFont typeface="Roboto"/>
              <a:buNone/>
              <a:defRPr b="1">
                <a:solidFill>
                  <a:srgbClr val="994844"/>
                </a:solidFill>
              </a:defRPr>
            </a:lvl2pPr>
            <a:lvl3pPr marL="1371600" lvl="2" indent="-228600" algn="r">
              <a:lnSpc>
                <a:spcPct val="130000"/>
              </a:lnSpc>
              <a:spcBef>
                <a:spcPts val="600"/>
              </a:spcBef>
              <a:spcAft>
                <a:spcPts val="0"/>
              </a:spcAft>
              <a:buSzPts val="2160"/>
              <a:buFont typeface="Roboto"/>
              <a:buNone/>
              <a:defRPr b="1">
                <a:solidFill>
                  <a:srgbClr val="994844"/>
                </a:solidFill>
              </a:defRPr>
            </a:lvl3pPr>
            <a:lvl4pPr marL="1828800" lvl="3" indent="-228600" algn="r">
              <a:lnSpc>
                <a:spcPct val="130000"/>
              </a:lnSpc>
              <a:spcBef>
                <a:spcPts val="600"/>
              </a:spcBef>
              <a:spcAft>
                <a:spcPts val="0"/>
              </a:spcAft>
              <a:buSzPts val="2160"/>
              <a:buFont typeface="Roboto"/>
              <a:buNone/>
              <a:defRPr b="1">
                <a:solidFill>
                  <a:srgbClr val="994844"/>
                </a:solidFill>
              </a:defRPr>
            </a:lvl4pPr>
            <a:lvl5pPr marL="2286000" lvl="4" indent="-228600" algn="r">
              <a:lnSpc>
                <a:spcPct val="130000"/>
              </a:lnSpc>
              <a:spcBef>
                <a:spcPts val="600"/>
              </a:spcBef>
              <a:spcAft>
                <a:spcPts val="0"/>
              </a:spcAft>
              <a:buSzPts val="2160"/>
              <a:buFont typeface="Roboto"/>
              <a:buNone/>
              <a:defRPr b="1">
                <a:solidFill>
                  <a:srgbClr val="99484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 name="Google Shape;19;p16">
            <a:extLst>
              <a:ext uri="{FF2B5EF4-FFF2-40B4-BE49-F238E27FC236}">
                <a16:creationId xmlns:a16="http://schemas.microsoft.com/office/drawing/2014/main" id="{EFFA52D4-17E2-7E24-B2CD-CF8D732C5061}"/>
              </a:ext>
            </a:extLst>
          </p:cNvPr>
          <p:cNvSpPr txBox="1">
            <a:spLocks noGrp="1" noChangeArrowheads="1"/>
          </p:cNvSpPr>
          <p:nvPr>
            <p:ph type="ftr" idx="10"/>
          </p:nvPr>
        </p:nvSpPr>
        <p:spPr>
          <a:xfrm>
            <a:off x="0" y="6553200"/>
            <a:ext cx="8034338" cy="304800"/>
          </a:xfrm>
        </p:spPr>
        <p:txBody>
          <a:bodyPr/>
          <a:lstStyle>
            <a:lvl1pPr>
              <a:defRPr>
                <a:solidFill>
                  <a:srgbClr val="C1C1C1"/>
                </a:solidFill>
              </a:defRPr>
            </a:lvl1pPr>
          </a:lstStyle>
          <a:p>
            <a:pPr>
              <a:defRPr/>
            </a:pPr>
            <a:endParaRPr lang="en-VN" altLang="en-VN"/>
          </a:p>
        </p:txBody>
      </p:sp>
      <p:sp>
        <p:nvSpPr>
          <p:cNvPr id="4" name="Rectangle 3">
            <a:extLst>
              <a:ext uri="{FF2B5EF4-FFF2-40B4-BE49-F238E27FC236}">
                <a16:creationId xmlns:a16="http://schemas.microsoft.com/office/drawing/2014/main" id="{53649C4B-2A2D-F9F5-0F55-2768E3208E2E}"/>
              </a:ext>
            </a:extLst>
          </p:cNvPr>
          <p:cNvSpPr/>
          <p:nvPr userDrawn="1"/>
        </p:nvSpPr>
        <p:spPr>
          <a:xfrm>
            <a:off x="262686" y="681475"/>
            <a:ext cx="386358" cy="45719"/>
          </a:xfrm>
          <a:prstGeom prst="rect">
            <a:avLst/>
          </a:prstGeom>
          <a:gradFill>
            <a:gsLst>
              <a:gs pos="0">
                <a:srgbClr val="A0732A"/>
              </a:gs>
              <a:gs pos="25000">
                <a:srgbClr val="F2E07E"/>
              </a:gs>
              <a:gs pos="50000">
                <a:srgbClr val="D2A339"/>
              </a:gs>
              <a:gs pos="100000">
                <a:srgbClr val="F2E07E"/>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736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Slide">
  <p:cSld name="Divider Slide">
    <p:bg>
      <p:bgPr>
        <a:blipFill dpi="0" rotWithShape="0">
          <a:blip r:embed="rId2"/>
          <a:srcRect/>
          <a:stretch>
            <a:fillRect/>
          </a:stretch>
        </a:blipFill>
        <a:effectLst/>
      </p:bgPr>
    </p:bg>
    <p:spTree>
      <p:nvGrpSpPr>
        <p:cNvPr id="1" name="Shape 27"/>
        <p:cNvGrpSpPr/>
        <p:nvPr/>
      </p:nvGrpSpPr>
      <p:grpSpPr>
        <a:xfrm>
          <a:off x="0" y="0"/>
          <a:ext cx="0" cy="0"/>
          <a:chOff x="0" y="0"/>
          <a:chExt cx="0" cy="0"/>
        </a:xfrm>
      </p:grpSpPr>
      <p:sp>
        <p:nvSpPr>
          <p:cNvPr id="28" name="Google Shape;28;p18"/>
          <p:cNvSpPr txBox="1">
            <a:spLocks noGrp="1"/>
          </p:cNvSpPr>
          <p:nvPr>
            <p:ph type="ctrTitle"/>
          </p:nvPr>
        </p:nvSpPr>
        <p:spPr>
          <a:xfrm>
            <a:off x="658368" y="1490663"/>
            <a:ext cx="6638544" cy="2387600"/>
          </a:xfrm>
          <a:prstGeom prst="rect">
            <a:avLst/>
          </a:prstGeom>
          <a:noFill/>
          <a:ln>
            <a:noFill/>
          </a:ln>
        </p:spPr>
        <p:txBody>
          <a:bodyPr spcFirstLastPara="1" lIns="0">
            <a:noAutofit/>
          </a:bodyPr>
          <a:lstStyle>
            <a:lvl1pPr lvl="0" algn="l">
              <a:lnSpc>
                <a:spcPct val="96666"/>
              </a:lnSpc>
              <a:spcBef>
                <a:spcPts val="0"/>
              </a:spcBef>
              <a:spcAft>
                <a:spcPts val="0"/>
              </a:spcAft>
              <a:buClr>
                <a:schemeClr val="lt1"/>
              </a:buClr>
              <a:buSzPts val="6000"/>
              <a:buFont typeface="Roboto"/>
              <a:buNone/>
              <a:defRPr sz="6000" b="1" i="0" cap="none">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subTitle" idx="1"/>
          </p:nvPr>
        </p:nvSpPr>
        <p:spPr>
          <a:xfrm>
            <a:off x="658368" y="3970337"/>
            <a:ext cx="6638544" cy="2212976"/>
          </a:xfrm>
          <a:prstGeom prst="rect">
            <a:avLst/>
          </a:prstGeom>
          <a:noFill/>
          <a:ln>
            <a:noFill/>
          </a:ln>
        </p:spPr>
        <p:txBody>
          <a:bodyPr spcFirstLastPara="1" lIns="0">
            <a:noAutofit/>
          </a:bodyPr>
          <a:lstStyle>
            <a:lvl1pPr lvl="0" algn="l">
              <a:lnSpc>
                <a:spcPct val="130000"/>
              </a:lnSpc>
              <a:spcBef>
                <a:spcPts val="600"/>
              </a:spcBef>
              <a:spcAft>
                <a:spcPts val="0"/>
              </a:spcAft>
              <a:buSzPts val="3360"/>
              <a:buNone/>
              <a:defRPr sz="2800" b="0">
                <a:solidFill>
                  <a:schemeClr val="lt1"/>
                </a:solidFill>
                <a:latin typeface="Roboto Slab"/>
                <a:ea typeface="Roboto Slab"/>
                <a:cs typeface="Roboto Slab"/>
                <a:sym typeface="Roboto Slab"/>
              </a:defRPr>
            </a:lvl1pPr>
            <a:lvl2pPr lvl="1" algn="ctr">
              <a:lnSpc>
                <a:spcPct val="130000"/>
              </a:lnSpc>
              <a:spcBef>
                <a:spcPts val="600"/>
              </a:spcBef>
              <a:spcAft>
                <a:spcPts val="0"/>
              </a:spcAft>
              <a:buSzPts val="2400"/>
              <a:buNone/>
              <a:defRPr sz="2000"/>
            </a:lvl2pPr>
            <a:lvl3pPr lvl="2" algn="ctr">
              <a:lnSpc>
                <a:spcPct val="130000"/>
              </a:lnSpc>
              <a:spcBef>
                <a:spcPts val="600"/>
              </a:spcBef>
              <a:spcAft>
                <a:spcPts val="0"/>
              </a:spcAft>
              <a:buSzPts val="2160"/>
              <a:buNone/>
              <a:defRPr sz="1800"/>
            </a:lvl3pPr>
            <a:lvl4pPr lvl="3" algn="ctr">
              <a:lnSpc>
                <a:spcPct val="130000"/>
              </a:lnSpc>
              <a:spcBef>
                <a:spcPts val="600"/>
              </a:spcBef>
              <a:spcAft>
                <a:spcPts val="0"/>
              </a:spcAft>
              <a:buSzPts val="1920"/>
              <a:buNone/>
              <a:defRPr sz="1600"/>
            </a:lvl4pPr>
            <a:lvl5pPr lvl="4" algn="ctr">
              <a:lnSpc>
                <a:spcPct val="130000"/>
              </a:lnSpc>
              <a:spcBef>
                <a:spcPts val="600"/>
              </a:spcBef>
              <a:spcAft>
                <a:spcPts val="0"/>
              </a:spcAft>
              <a:buSzPts val="192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2709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Three Photos">
  <p:cSld name="Content and Three Photos">
    <p:spTree>
      <p:nvGrpSpPr>
        <p:cNvPr id="1" name="Shape 70"/>
        <p:cNvGrpSpPr/>
        <p:nvPr/>
      </p:nvGrpSpPr>
      <p:grpSpPr>
        <a:xfrm>
          <a:off x="0" y="0"/>
          <a:ext cx="0" cy="0"/>
          <a:chOff x="0" y="0"/>
          <a:chExt cx="0" cy="0"/>
        </a:xfrm>
      </p:grpSpPr>
      <p:sp>
        <p:nvSpPr>
          <p:cNvPr id="2" name="Google Shape;77;p26">
            <a:extLst>
              <a:ext uri="{FF2B5EF4-FFF2-40B4-BE49-F238E27FC236}">
                <a16:creationId xmlns:a16="http://schemas.microsoft.com/office/drawing/2014/main" id="{B1809DB5-3BE7-BCAA-D6D3-A6AA2819AAB5}"/>
              </a:ext>
            </a:extLst>
          </p:cNvPr>
          <p:cNvSpPr txBox="1">
            <a:spLocks noChangeArrowheads="1"/>
          </p:cNvSpPr>
          <p:nvPr/>
        </p:nvSpPr>
        <p:spPr bwMode="auto">
          <a:xfrm>
            <a:off x="10985500" y="6337300"/>
            <a:ext cx="493713" cy="400050"/>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58EC1794-C735-F945-8027-D7CB31A1B85C}" type="slidenum">
              <a:rPr lang="en-US" altLang="en-VN" smtClean="0">
                <a:solidFill>
                  <a:srgbClr val="FFFFFF"/>
                </a:solidFill>
                <a:latin typeface="Roboto" panose="02000000000000000000" pitchFamily="2" charset="0"/>
                <a:sym typeface="Roboto" panose="02000000000000000000" pitchFamily="2" charset="0"/>
              </a:rPr>
              <a:pPr algn="ctr" eaLnBrk="1" hangingPunct="1">
                <a:buSzPts val="1400"/>
                <a:defRPr/>
              </a:pPr>
              <a:t>‹#›</a:t>
            </a:fld>
            <a:endParaRPr lang="en-VN" altLang="en-VN">
              <a:solidFill>
                <a:srgbClr val="FFFFFF"/>
              </a:solidFill>
              <a:latin typeface="Roboto" panose="02000000000000000000" pitchFamily="2" charset="0"/>
              <a:sym typeface="Roboto" panose="02000000000000000000" pitchFamily="2" charset="0"/>
            </a:endParaRPr>
          </a:p>
        </p:txBody>
      </p:sp>
      <p:sp>
        <p:nvSpPr>
          <p:cNvPr id="71" name="Google Shape;71;p26"/>
          <p:cNvSpPr txBox="1">
            <a:spLocks noGrp="1"/>
          </p:cNvSpPr>
          <p:nvPr>
            <p:ph type="title"/>
          </p:nvPr>
        </p:nvSpPr>
        <p:spPr>
          <a:xfrm>
            <a:off x="566928" y="1499616"/>
            <a:ext cx="4248912" cy="590931"/>
          </a:xfrm>
          <a:prstGeom prst="rect">
            <a:avLst/>
          </a:prstGeom>
          <a:noFill/>
          <a:ln>
            <a:noFill/>
          </a:ln>
        </p:spPr>
        <p:txBody>
          <a:bodyPr spcFirstLastPara="1"/>
          <a:lstStyle>
            <a:lvl1pPr lvl="0" algn="l">
              <a:lnSpc>
                <a:spcPct val="90000"/>
              </a:lnSpc>
              <a:spcBef>
                <a:spcPts val="0"/>
              </a:spcBef>
              <a:spcAft>
                <a:spcPts val="0"/>
              </a:spcAft>
              <a:buClr>
                <a:srgbClr val="034E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body" idx="1"/>
          </p:nvPr>
        </p:nvSpPr>
        <p:spPr>
          <a:xfrm>
            <a:off x="566928" y="2185416"/>
            <a:ext cx="4248912" cy="3968249"/>
          </a:xfrm>
          <a:prstGeom prst="rect">
            <a:avLst/>
          </a:prstGeom>
          <a:noFill/>
          <a:ln>
            <a:noFill/>
          </a:ln>
        </p:spPr>
        <p:txBody>
          <a:bodyPr spcFirstLastPara="1">
            <a:noAutofit/>
          </a:bodyPr>
          <a:lstStyle>
            <a:lvl1pPr marL="457200" lvl="0" indent="-365760" algn="l">
              <a:lnSpc>
                <a:spcPct val="130000"/>
              </a:lnSpc>
              <a:spcBef>
                <a:spcPts val="600"/>
              </a:spcBef>
              <a:spcAft>
                <a:spcPts val="0"/>
              </a:spcAft>
              <a:buSzPts val="2160"/>
              <a:buChar char="•"/>
              <a:defRPr>
                <a:latin typeface="Roboto"/>
                <a:ea typeface="Roboto"/>
                <a:cs typeface="Roboto"/>
                <a:sym typeface="Roboto"/>
              </a:defRPr>
            </a:lvl1pPr>
            <a:lvl2pPr marL="914400" lvl="1" indent="-365760" algn="l">
              <a:lnSpc>
                <a:spcPct val="130000"/>
              </a:lnSpc>
              <a:spcBef>
                <a:spcPts val="600"/>
              </a:spcBef>
              <a:spcAft>
                <a:spcPts val="0"/>
              </a:spcAft>
              <a:buSzPts val="2160"/>
              <a:buChar char="-"/>
              <a:defRPr>
                <a:latin typeface="Roboto"/>
                <a:ea typeface="Roboto"/>
                <a:cs typeface="Roboto"/>
                <a:sym typeface="Roboto"/>
              </a:defRPr>
            </a:lvl2pPr>
            <a:lvl3pPr marL="1371600" lvl="2" indent="-365760" algn="l">
              <a:lnSpc>
                <a:spcPct val="130000"/>
              </a:lnSpc>
              <a:spcBef>
                <a:spcPts val="600"/>
              </a:spcBef>
              <a:spcAft>
                <a:spcPts val="0"/>
              </a:spcAft>
              <a:buSzPts val="2160"/>
              <a:buChar char="-"/>
              <a:defRPr>
                <a:latin typeface="Roboto"/>
                <a:ea typeface="Roboto"/>
                <a:cs typeface="Roboto"/>
                <a:sym typeface="Roboto"/>
              </a:defRPr>
            </a:lvl3pPr>
            <a:lvl4pPr marL="1828800" lvl="3" indent="-365760" algn="l">
              <a:lnSpc>
                <a:spcPct val="130000"/>
              </a:lnSpc>
              <a:spcBef>
                <a:spcPts val="600"/>
              </a:spcBef>
              <a:spcAft>
                <a:spcPts val="0"/>
              </a:spcAft>
              <a:buSzPts val="2160"/>
              <a:buChar char="-"/>
              <a:defRPr>
                <a:latin typeface="Roboto"/>
                <a:ea typeface="Roboto"/>
                <a:cs typeface="Roboto"/>
                <a:sym typeface="Roboto"/>
              </a:defRPr>
            </a:lvl4pPr>
            <a:lvl5pPr marL="2286000" lvl="4" indent="-365760" algn="l">
              <a:lnSpc>
                <a:spcPct val="130000"/>
              </a:lnSpc>
              <a:spcBef>
                <a:spcPts val="600"/>
              </a:spcBef>
              <a:spcAft>
                <a:spcPts val="0"/>
              </a:spcAft>
              <a:buSzPts val="2160"/>
              <a:buChar char="-"/>
              <a:defRPr>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6"/>
          <p:cNvSpPr>
            <a:spLocks noGrp="1"/>
          </p:cNvSpPr>
          <p:nvPr>
            <p:ph type="pic" idx="2"/>
          </p:nvPr>
        </p:nvSpPr>
        <p:spPr>
          <a:xfrm>
            <a:off x="5114631" y="783770"/>
            <a:ext cx="7077369" cy="3035220"/>
          </a:xfrm>
          <a:prstGeom prst="rect">
            <a:avLst/>
          </a:prstGeom>
          <a:solidFill>
            <a:srgbClr val="BFBFBF"/>
          </a:solidFill>
          <a:ln w="9525" cap="flat" cmpd="sng">
            <a:solidFill>
              <a:schemeClr val="lt1"/>
            </a:solidFill>
            <a:prstDash val="solid"/>
            <a:round/>
            <a:headEnd type="none" w="sm" len="sm"/>
            <a:tailEnd type="none" w="sm" len="sm"/>
          </a:ln>
        </p:spPr>
      </p:sp>
      <p:sp>
        <p:nvSpPr>
          <p:cNvPr id="74" name="Google Shape;74;p26"/>
          <p:cNvSpPr>
            <a:spLocks noGrp="1"/>
          </p:cNvSpPr>
          <p:nvPr>
            <p:ph type="pic" idx="3"/>
          </p:nvPr>
        </p:nvSpPr>
        <p:spPr>
          <a:xfrm>
            <a:off x="5114631" y="3818990"/>
            <a:ext cx="3602522" cy="2116143"/>
          </a:xfrm>
          <a:prstGeom prst="rect">
            <a:avLst/>
          </a:prstGeom>
          <a:solidFill>
            <a:srgbClr val="BFBFBF"/>
          </a:solidFill>
          <a:ln w="9525" cap="flat" cmpd="sng">
            <a:solidFill>
              <a:schemeClr val="lt1"/>
            </a:solidFill>
            <a:prstDash val="solid"/>
            <a:round/>
            <a:headEnd type="none" w="sm" len="sm"/>
            <a:tailEnd type="none" w="sm" len="sm"/>
          </a:ln>
        </p:spPr>
      </p:sp>
      <p:sp>
        <p:nvSpPr>
          <p:cNvPr id="75" name="Google Shape;75;p26"/>
          <p:cNvSpPr>
            <a:spLocks noGrp="1"/>
          </p:cNvSpPr>
          <p:nvPr>
            <p:ph type="pic" idx="4"/>
          </p:nvPr>
        </p:nvSpPr>
        <p:spPr>
          <a:xfrm>
            <a:off x="8701089" y="3818990"/>
            <a:ext cx="3490912" cy="2116143"/>
          </a:xfrm>
          <a:prstGeom prst="rect">
            <a:avLst/>
          </a:prstGeom>
          <a:solidFill>
            <a:srgbClr val="BFBFBF"/>
          </a:solidFill>
          <a:ln w="9525" cap="flat" cmpd="sng">
            <a:solidFill>
              <a:schemeClr val="lt1"/>
            </a:solidFill>
            <a:prstDash val="solid"/>
            <a:round/>
            <a:headEnd type="none" w="sm" len="sm"/>
            <a:tailEnd type="none" w="sm" len="sm"/>
          </a:ln>
        </p:spPr>
      </p:sp>
      <p:sp>
        <p:nvSpPr>
          <p:cNvPr id="78" name="Google Shape;78;p26"/>
          <p:cNvSpPr txBox="1">
            <a:spLocks noGrp="1"/>
          </p:cNvSpPr>
          <p:nvPr>
            <p:ph type="body" idx="5"/>
          </p:nvPr>
        </p:nvSpPr>
        <p:spPr>
          <a:xfrm>
            <a:off x="4050452" y="106426"/>
            <a:ext cx="7836747" cy="461962"/>
          </a:xfrm>
          <a:prstGeom prst="rect">
            <a:avLst/>
          </a:prstGeom>
          <a:noFill/>
          <a:ln>
            <a:noFill/>
          </a:ln>
        </p:spPr>
        <p:txBody>
          <a:bodyPr spcFirstLastPara="1">
            <a:noAutofit/>
          </a:bodyPr>
          <a:lstStyle>
            <a:lvl1pPr marL="457200" lvl="0" indent="-228600" algn="r">
              <a:lnSpc>
                <a:spcPct val="130000"/>
              </a:lnSpc>
              <a:spcBef>
                <a:spcPts val="600"/>
              </a:spcBef>
              <a:spcAft>
                <a:spcPts val="0"/>
              </a:spcAft>
              <a:buSzPts val="2160"/>
              <a:buFont typeface="Roboto"/>
              <a:buNone/>
              <a:defRPr b="1">
                <a:solidFill>
                  <a:srgbClr val="FF0000"/>
                </a:solidFill>
                <a:latin typeface="Roboto"/>
                <a:ea typeface="Roboto"/>
                <a:cs typeface="Roboto"/>
                <a:sym typeface="Roboto"/>
              </a:defRPr>
            </a:lvl1pPr>
            <a:lvl2pPr marL="914400" lvl="1" indent="-228600" algn="r">
              <a:lnSpc>
                <a:spcPct val="130000"/>
              </a:lnSpc>
              <a:spcBef>
                <a:spcPts val="600"/>
              </a:spcBef>
              <a:spcAft>
                <a:spcPts val="0"/>
              </a:spcAft>
              <a:buSzPts val="2160"/>
              <a:buFont typeface="Roboto"/>
              <a:buNone/>
              <a:defRPr b="1">
                <a:solidFill>
                  <a:srgbClr val="994844"/>
                </a:solidFill>
              </a:defRPr>
            </a:lvl2pPr>
            <a:lvl3pPr marL="1371600" lvl="2" indent="-228600" algn="r">
              <a:lnSpc>
                <a:spcPct val="130000"/>
              </a:lnSpc>
              <a:spcBef>
                <a:spcPts val="600"/>
              </a:spcBef>
              <a:spcAft>
                <a:spcPts val="0"/>
              </a:spcAft>
              <a:buSzPts val="2160"/>
              <a:buFont typeface="Roboto"/>
              <a:buNone/>
              <a:defRPr b="1">
                <a:solidFill>
                  <a:srgbClr val="994844"/>
                </a:solidFill>
              </a:defRPr>
            </a:lvl3pPr>
            <a:lvl4pPr marL="1828800" lvl="3" indent="-228600" algn="r">
              <a:lnSpc>
                <a:spcPct val="130000"/>
              </a:lnSpc>
              <a:spcBef>
                <a:spcPts val="600"/>
              </a:spcBef>
              <a:spcAft>
                <a:spcPts val="0"/>
              </a:spcAft>
              <a:buSzPts val="2160"/>
              <a:buFont typeface="Roboto"/>
              <a:buNone/>
              <a:defRPr b="1">
                <a:solidFill>
                  <a:srgbClr val="994844"/>
                </a:solidFill>
              </a:defRPr>
            </a:lvl4pPr>
            <a:lvl5pPr marL="2286000" lvl="4" indent="-228600" algn="r">
              <a:lnSpc>
                <a:spcPct val="130000"/>
              </a:lnSpc>
              <a:spcBef>
                <a:spcPts val="600"/>
              </a:spcBef>
              <a:spcAft>
                <a:spcPts val="0"/>
              </a:spcAft>
              <a:buSzPts val="2160"/>
              <a:buFont typeface="Roboto"/>
              <a:buNone/>
              <a:defRPr b="1">
                <a:solidFill>
                  <a:srgbClr val="99484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76;p26">
            <a:extLst>
              <a:ext uri="{FF2B5EF4-FFF2-40B4-BE49-F238E27FC236}">
                <a16:creationId xmlns:a16="http://schemas.microsoft.com/office/drawing/2014/main" id="{3EBDE3CC-99CD-AC53-5C23-0A28D206A003}"/>
              </a:ext>
            </a:extLst>
          </p:cNvPr>
          <p:cNvSpPr txBox="1">
            <a:spLocks noGrp="1" noChangeArrowheads="1"/>
          </p:cNvSpPr>
          <p:nvPr>
            <p:ph type="ftr" idx="10"/>
          </p:nvPr>
        </p:nvSpPr>
        <p:spPr>
          <a:xfrm>
            <a:off x="0" y="6553200"/>
            <a:ext cx="8034338" cy="304800"/>
          </a:xfrm>
        </p:spPr>
        <p:txBody>
          <a:bodyPr/>
          <a:lstStyle>
            <a:lvl1pPr>
              <a:defRPr>
                <a:solidFill>
                  <a:srgbClr val="C1C1C1"/>
                </a:solidFill>
              </a:defRPr>
            </a:lvl1pPr>
          </a:lstStyle>
          <a:p>
            <a:pPr>
              <a:defRPr/>
            </a:pPr>
            <a:endParaRPr lang="en-VN" altLang="en-VN"/>
          </a:p>
        </p:txBody>
      </p:sp>
    </p:spTree>
    <p:extLst>
      <p:ext uri="{BB962C8B-B14F-4D97-AF65-F5344CB8AC3E}">
        <p14:creationId xmlns:p14="http://schemas.microsoft.com/office/powerpoint/2010/main" val="3683297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Graph">
  <p:cSld name="Content and Graph">
    <p:spTree>
      <p:nvGrpSpPr>
        <p:cNvPr id="1" name="Shape 84"/>
        <p:cNvGrpSpPr/>
        <p:nvPr/>
      </p:nvGrpSpPr>
      <p:grpSpPr>
        <a:xfrm>
          <a:off x="0" y="0"/>
          <a:ext cx="0" cy="0"/>
          <a:chOff x="0" y="0"/>
          <a:chExt cx="0" cy="0"/>
        </a:xfrm>
      </p:grpSpPr>
      <p:sp>
        <p:nvSpPr>
          <p:cNvPr id="2" name="Google Shape;89;p28">
            <a:extLst>
              <a:ext uri="{FF2B5EF4-FFF2-40B4-BE49-F238E27FC236}">
                <a16:creationId xmlns:a16="http://schemas.microsoft.com/office/drawing/2014/main" id="{E7005D04-ABD9-6781-03C2-773746E79727}"/>
              </a:ext>
            </a:extLst>
          </p:cNvPr>
          <p:cNvSpPr txBox="1">
            <a:spLocks noChangeArrowheads="1"/>
          </p:cNvSpPr>
          <p:nvPr/>
        </p:nvSpPr>
        <p:spPr bwMode="auto">
          <a:xfrm>
            <a:off x="10985500" y="6337300"/>
            <a:ext cx="493713" cy="400050"/>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513B2CDE-324F-144F-A0EF-CC73967171F9}" type="slidenum">
              <a:rPr lang="en-US" altLang="en-VN" smtClean="0">
                <a:solidFill>
                  <a:srgbClr val="FFFFFF"/>
                </a:solidFill>
                <a:latin typeface="Roboto" panose="02000000000000000000" pitchFamily="2" charset="0"/>
                <a:sym typeface="Roboto" panose="02000000000000000000" pitchFamily="2" charset="0"/>
              </a:rPr>
              <a:pPr algn="ctr" eaLnBrk="1" hangingPunct="1">
                <a:buSzPts val="1400"/>
                <a:defRPr/>
              </a:pPr>
              <a:t>‹#›</a:t>
            </a:fld>
            <a:endParaRPr lang="en-VN" altLang="en-VN">
              <a:solidFill>
                <a:srgbClr val="FFFFFF"/>
              </a:solidFill>
              <a:latin typeface="Roboto" panose="02000000000000000000" pitchFamily="2" charset="0"/>
              <a:sym typeface="Roboto" panose="02000000000000000000" pitchFamily="2" charset="0"/>
            </a:endParaRPr>
          </a:p>
        </p:txBody>
      </p:sp>
      <p:sp>
        <p:nvSpPr>
          <p:cNvPr id="85" name="Google Shape;85;p28"/>
          <p:cNvSpPr txBox="1">
            <a:spLocks noGrp="1"/>
          </p:cNvSpPr>
          <p:nvPr>
            <p:ph type="title"/>
          </p:nvPr>
        </p:nvSpPr>
        <p:spPr>
          <a:xfrm>
            <a:off x="566928" y="1499616"/>
            <a:ext cx="4248912" cy="590931"/>
          </a:xfrm>
          <a:prstGeom prst="rect">
            <a:avLst/>
          </a:prstGeom>
          <a:noFill/>
          <a:ln>
            <a:noFill/>
          </a:ln>
        </p:spPr>
        <p:txBody>
          <a:bodyPr spcFirstLastPara="1"/>
          <a:lstStyle>
            <a:lvl1pPr lvl="0" algn="l">
              <a:lnSpc>
                <a:spcPct val="90000"/>
              </a:lnSpc>
              <a:spcBef>
                <a:spcPts val="0"/>
              </a:spcBef>
              <a:spcAft>
                <a:spcPts val="0"/>
              </a:spcAft>
              <a:buClr>
                <a:srgbClr val="034E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8"/>
          <p:cNvSpPr txBox="1">
            <a:spLocks noGrp="1"/>
          </p:cNvSpPr>
          <p:nvPr>
            <p:ph type="body" idx="1"/>
          </p:nvPr>
        </p:nvSpPr>
        <p:spPr>
          <a:xfrm>
            <a:off x="566928" y="2185416"/>
            <a:ext cx="4248912" cy="3968249"/>
          </a:xfrm>
          <a:prstGeom prst="rect">
            <a:avLst/>
          </a:prstGeom>
          <a:noFill/>
          <a:ln>
            <a:noFill/>
          </a:ln>
        </p:spPr>
        <p:txBody>
          <a:bodyPr spcFirstLastPara="1">
            <a:noAutofit/>
          </a:bodyPr>
          <a:lstStyle>
            <a:lvl1pPr marL="457200" lvl="0" indent="-365760" algn="l">
              <a:lnSpc>
                <a:spcPct val="130000"/>
              </a:lnSpc>
              <a:spcBef>
                <a:spcPts val="600"/>
              </a:spcBef>
              <a:spcAft>
                <a:spcPts val="0"/>
              </a:spcAft>
              <a:buSzPts val="2160"/>
              <a:buChar char="•"/>
              <a:defRPr>
                <a:latin typeface="Roboto"/>
                <a:ea typeface="Roboto"/>
                <a:cs typeface="Roboto"/>
                <a:sym typeface="Roboto"/>
              </a:defRPr>
            </a:lvl1pPr>
            <a:lvl2pPr marL="914400" lvl="1" indent="-365760" algn="l">
              <a:lnSpc>
                <a:spcPct val="130000"/>
              </a:lnSpc>
              <a:spcBef>
                <a:spcPts val="600"/>
              </a:spcBef>
              <a:spcAft>
                <a:spcPts val="0"/>
              </a:spcAft>
              <a:buSzPts val="2160"/>
              <a:buChar char="-"/>
              <a:defRPr>
                <a:latin typeface="Roboto"/>
                <a:ea typeface="Roboto"/>
                <a:cs typeface="Roboto"/>
                <a:sym typeface="Roboto"/>
              </a:defRPr>
            </a:lvl2pPr>
            <a:lvl3pPr marL="1371600" lvl="2" indent="-365760" algn="l">
              <a:lnSpc>
                <a:spcPct val="130000"/>
              </a:lnSpc>
              <a:spcBef>
                <a:spcPts val="600"/>
              </a:spcBef>
              <a:spcAft>
                <a:spcPts val="0"/>
              </a:spcAft>
              <a:buSzPts val="2160"/>
              <a:buChar char="-"/>
              <a:defRPr>
                <a:latin typeface="Roboto"/>
                <a:ea typeface="Roboto"/>
                <a:cs typeface="Roboto"/>
                <a:sym typeface="Roboto"/>
              </a:defRPr>
            </a:lvl3pPr>
            <a:lvl4pPr marL="1828800" lvl="3" indent="-365760" algn="l">
              <a:lnSpc>
                <a:spcPct val="130000"/>
              </a:lnSpc>
              <a:spcBef>
                <a:spcPts val="600"/>
              </a:spcBef>
              <a:spcAft>
                <a:spcPts val="0"/>
              </a:spcAft>
              <a:buSzPts val="2160"/>
              <a:buChar char="-"/>
              <a:defRPr>
                <a:latin typeface="Roboto"/>
                <a:ea typeface="Roboto"/>
                <a:cs typeface="Roboto"/>
                <a:sym typeface="Roboto"/>
              </a:defRPr>
            </a:lvl4pPr>
            <a:lvl5pPr marL="2286000" lvl="4" indent="-365760" algn="l">
              <a:lnSpc>
                <a:spcPct val="130000"/>
              </a:lnSpc>
              <a:spcBef>
                <a:spcPts val="600"/>
              </a:spcBef>
              <a:spcAft>
                <a:spcPts val="0"/>
              </a:spcAft>
              <a:buSzPts val="2160"/>
              <a:buChar char="-"/>
              <a:defRPr>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8"/>
          <p:cNvSpPr>
            <a:spLocks noGrp="1"/>
          </p:cNvSpPr>
          <p:nvPr>
            <p:ph type="chart" idx="2"/>
          </p:nvPr>
        </p:nvSpPr>
        <p:spPr>
          <a:xfrm>
            <a:off x="5161935" y="1976285"/>
            <a:ext cx="6325152" cy="3967316"/>
          </a:xfrm>
          <a:prstGeom prst="rect">
            <a:avLst/>
          </a:prstGeom>
          <a:solidFill>
            <a:srgbClr val="BFBFBF"/>
          </a:solidFill>
          <a:ln>
            <a:noFill/>
          </a:ln>
        </p:spPr>
        <p:txBody>
          <a:bodyPr spcFirstLastPara="1">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Roboto"/>
                <a:ea typeface="Roboto"/>
                <a:cs typeface="Roboto"/>
                <a:sym typeface="Roboto"/>
              </a:defRPr>
            </a:lvl1pPr>
            <a:lvl2pPr marR="0" lvl="1" algn="l" rtl="0">
              <a:lnSpc>
                <a:spcPct val="130000"/>
              </a:lnSpc>
              <a:spcBef>
                <a:spcPts val="600"/>
              </a:spcBef>
              <a:spcAft>
                <a:spcPts val="0"/>
              </a:spcAft>
              <a:buClr>
                <a:srgbClr val="034EA2"/>
              </a:buClr>
              <a:buSzPts val="2160"/>
              <a:buFont typeface="NTR"/>
              <a:buChar char="-"/>
              <a:defRPr sz="1800" b="0" i="0" u="none" strike="noStrike" cap="none">
                <a:solidFill>
                  <a:schemeClr val="dk1"/>
                </a:solidFill>
                <a:latin typeface="Roboto"/>
                <a:ea typeface="Roboto"/>
                <a:cs typeface="Roboto"/>
                <a:sym typeface="Roboto"/>
              </a:defRPr>
            </a:lvl2pPr>
            <a:lvl3pPr marR="0" lvl="2" algn="l" rtl="0">
              <a:lnSpc>
                <a:spcPct val="130000"/>
              </a:lnSpc>
              <a:spcBef>
                <a:spcPts val="600"/>
              </a:spcBef>
              <a:spcAft>
                <a:spcPts val="0"/>
              </a:spcAft>
              <a:buClr>
                <a:srgbClr val="034EA2"/>
              </a:buClr>
              <a:buSzPts val="2160"/>
              <a:buFont typeface="NTR"/>
              <a:buChar char="-"/>
              <a:defRPr sz="1800" b="0" i="0" u="none" strike="noStrike" cap="none">
                <a:solidFill>
                  <a:schemeClr val="dk1"/>
                </a:solidFill>
                <a:latin typeface="Roboto"/>
                <a:ea typeface="Roboto"/>
                <a:cs typeface="Roboto"/>
                <a:sym typeface="Roboto"/>
              </a:defRPr>
            </a:lvl3pPr>
            <a:lvl4pPr marR="0" lvl="3" algn="l" rtl="0">
              <a:lnSpc>
                <a:spcPct val="130000"/>
              </a:lnSpc>
              <a:spcBef>
                <a:spcPts val="600"/>
              </a:spcBef>
              <a:spcAft>
                <a:spcPts val="0"/>
              </a:spcAft>
              <a:buClr>
                <a:srgbClr val="034EA2"/>
              </a:buClr>
              <a:buSzPts val="2160"/>
              <a:buFont typeface="NTR"/>
              <a:buChar char="-"/>
              <a:defRPr sz="1800" b="0" i="0" u="none" strike="noStrike" cap="none">
                <a:solidFill>
                  <a:schemeClr val="dk1"/>
                </a:solidFill>
                <a:latin typeface="Roboto"/>
                <a:ea typeface="Roboto"/>
                <a:cs typeface="Roboto"/>
                <a:sym typeface="Roboto"/>
              </a:defRPr>
            </a:lvl4pPr>
            <a:lvl5pPr marR="0" lvl="4" algn="l" rtl="0">
              <a:lnSpc>
                <a:spcPct val="130000"/>
              </a:lnSpc>
              <a:spcBef>
                <a:spcPts val="600"/>
              </a:spcBef>
              <a:spcAft>
                <a:spcPts val="0"/>
              </a:spcAft>
              <a:buClr>
                <a:srgbClr val="034EA2"/>
              </a:buClr>
              <a:buSzPts val="2160"/>
              <a:buFont typeface="NTR"/>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pPr lvl="0"/>
            <a:endParaRPr noProof="0">
              <a:sym typeface="Roboto"/>
            </a:endParaRPr>
          </a:p>
        </p:txBody>
      </p:sp>
      <p:sp>
        <p:nvSpPr>
          <p:cNvPr id="90" name="Google Shape;90;p28"/>
          <p:cNvSpPr txBox="1">
            <a:spLocks noGrp="1"/>
          </p:cNvSpPr>
          <p:nvPr>
            <p:ph type="body" idx="3"/>
          </p:nvPr>
        </p:nvSpPr>
        <p:spPr>
          <a:xfrm>
            <a:off x="4091092" y="106426"/>
            <a:ext cx="7796107" cy="461962"/>
          </a:xfrm>
          <a:prstGeom prst="rect">
            <a:avLst/>
          </a:prstGeom>
          <a:noFill/>
          <a:ln>
            <a:noFill/>
          </a:ln>
        </p:spPr>
        <p:txBody>
          <a:bodyPr spcFirstLastPara="1">
            <a:noAutofit/>
          </a:bodyPr>
          <a:lstStyle>
            <a:lvl1pPr marL="457200" lvl="0" indent="-228600" algn="r">
              <a:lnSpc>
                <a:spcPct val="130000"/>
              </a:lnSpc>
              <a:spcBef>
                <a:spcPts val="600"/>
              </a:spcBef>
              <a:spcAft>
                <a:spcPts val="0"/>
              </a:spcAft>
              <a:buSzPts val="2160"/>
              <a:buFont typeface="Roboto"/>
              <a:buNone/>
              <a:defRPr b="1">
                <a:solidFill>
                  <a:srgbClr val="FF0000"/>
                </a:solidFill>
                <a:latin typeface="Roboto"/>
                <a:ea typeface="Roboto"/>
                <a:cs typeface="Roboto"/>
                <a:sym typeface="Roboto"/>
              </a:defRPr>
            </a:lvl1pPr>
            <a:lvl2pPr marL="914400" lvl="1" indent="-228600" algn="r">
              <a:lnSpc>
                <a:spcPct val="130000"/>
              </a:lnSpc>
              <a:spcBef>
                <a:spcPts val="600"/>
              </a:spcBef>
              <a:spcAft>
                <a:spcPts val="0"/>
              </a:spcAft>
              <a:buSzPts val="2160"/>
              <a:buFont typeface="Roboto"/>
              <a:buNone/>
              <a:defRPr b="1">
                <a:solidFill>
                  <a:srgbClr val="994844"/>
                </a:solidFill>
              </a:defRPr>
            </a:lvl2pPr>
            <a:lvl3pPr marL="1371600" lvl="2" indent="-228600" algn="r">
              <a:lnSpc>
                <a:spcPct val="130000"/>
              </a:lnSpc>
              <a:spcBef>
                <a:spcPts val="600"/>
              </a:spcBef>
              <a:spcAft>
                <a:spcPts val="0"/>
              </a:spcAft>
              <a:buSzPts val="2160"/>
              <a:buFont typeface="Roboto"/>
              <a:buNone/>
              <a:defRPr b="1">
                <a:solidFill>
                  <a:srgbClr val="994844"/>
                </a:solidFill>
              </a:defRPr>
            </a:lvl3pPr>
            <a:lvl4pPr marL="1828800" lvl="3" indent="-228600" algn="r">
              <a:lnSpc>
                <a:spcPct val="130000"/>
              </a:lnSpc>
              <a:spcBef>
                <a:spcPts val="600"/>
              </a:spcBef>
              <a:spcAft>
                <a:spcPts val="0"/>
              </a:spcAft>
              <a:buSzPts val="2160"/>
              <a:buFont typeface="Roboto"/>
              <a:buNone/>
              <a:defRPr b="1">
                <a:solidFill>
                  <a:srgbClr val="994844"/>
                </a:solidFill>
              </a:defRPr>
            </a:lvl4pPr>
            <a:lvl5pPr marL="2286000" lvl="4" indent="-228600" algn="r">
              <a:lnSpc>
                <a:spcPct val="130000"/>
              </a:lnSpc>
              <a:spcBef>
                <a:spcPts val="600"/>
              </a:spcBef>
              <a:spcAft>
                <a:spcPts val="0"/>
              </a:spcAft>
              <a:buSzPts val="2160"/>
              <a:buFont typeface="Roboto"/>
              <a:buNone/>
              <a:defRPr b="1">
                <a:solidFill>
                  <a:srgbClr val="99484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88;p28">
            <a:extLst>
              <a:ext uri="{FF2B5EF4-FFF2-40B4-BE49-F238E27FC236}">
                <a16:creationId xmlns:a16="http://schemas.microsoft.com/office/drawing/2014/main" id="{CA028736-8A3C-60BE-4F6E-29AE26FCDFCB}"/>
              </a:ext>
            </a:extLst>
          </p:cNvPr>
          <p:cNvSpPr txBox="1">
            <a:spLocks noGrp="1" noChangeArrowheads="1"/>
          </p:cNvSpPr>
          <p:nvPr>
            <p:ph type="ftr" idx="10"/>
          </p:nvPr>
        </p:nvSpPr>
        <p:spPr>
          <a:xfrm>
            <a:off x="0" y="6553200"/>
            <a:ext cx="8034338" cy="304800"/>
          </a:xfrm>
        </p:spPr>
        <p:txBody>
          <a:bodyPr/>
          <a:lstStyle>
            <a:lvl1pPr>
              <a:defRPr>
                <a:solidFill>
                  <a:srgbClr val="C1C1C1"/>
                </a:solidFill>
              </a:defRPr>
            </a:lvl1pPr>
          </a:lstStyle>
          <a:p>
            <a:pPr>
              <a:defRPr/>
            </a:pPr>
            <a:endParaRPr lang="en-VN" altLang="en-VN"/>
          </a:p>
        </p:txBody>
      </p:sp>
    </p:spTree>
    <p:extLst>
      <p:ext uri="{BB962C8B-B14F-4D97-AF65-F5344CB8AC3E}">
        <p14:creationId xmlns:p14="http://schemas.microsoft.com/office/powerpoint/2010/main" val="2312919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Google Shape;10;p14">
            <a:extLst>
              <a:ext uri="{FF2B5EF4-FFF2-40B4-BE49-F238E27FC236}">
                <a16:creationId xmlns:a16="http://schemas.microsoft.com/office/drawing/2014/main" id="{6A63554D-2C40-6C08-B186-8CCF9E4E6681}"/>
              </a:ext>
            </a:extLst>
          </p:cNvPr>
          <p:cNvSpPr txBox="1">
            <a:spLocks noGrp="1" noChangeArrowheads="1"/>
          </p:cNvSpPr>
          <p:nvPr>
            <p:ph type="title"/>
          </p:nvPr>
        </p:nvSpPr>
        <p:spPr bwMode="auto">
          <a:xfrm>
            <a:off x="566738" y="1500188"/>
            <a:ext cx="10515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spAutoFit/>
          </a:bodyPr>
          <a:lstStyle/>
          <a:p>
            <a:pPr lvl="0"/>
            <a:endParaRPr lang="en-US" altLang="en-US">
              <a:sym typeface="Arial" panose="020B0604020202020204" pitchFamily="34" charset="0"/>
            </a:endParaRPr>
          </a:p>
        </p:txBody>
      </p:sp>
      <p:sp>
        <p:nvSpPr>
          <p:cNvPr id="1027" name="Google Shape;11;p14">
            <a:extLst>
              <a:ext uri="{FF2B5EF4-FFF2-40B4-BE49-F238E27FC236}">
                <a16:creationId xmlns:a16="http://schemas.microsoft.com/office/drawing/2014/main" id="{CB513C02-51D9-AD0B-B85D-97936D851F53}"/>
              </a:ext>
            </a:extLst>
          </p:cNvPr>
          <p:cNvSpPr txBox="1">
            <a:spLocks noGrp="1" noChangeArrowheads="1"/>
          </p:cNvSpPr>
          <p:nvPr>
            <p:ph type="body" idx="1"/>
          </p:nvPr>
        </p:nvSpPr>
        <p:spPr bwMode="auto">
          <a:xfrm>
            <a:off x="566738" y="2185988"/>
            <a:ext cx="105156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12;p14">
            <a:extLst>
              <a:ext uri="{FF2B5EF4-FFF2-40B4-BE49-F238E27FC236}">
                <a16:creationId xmlns:a16="http://schemas.microsoft.com/office/drawing/2014/main" id="{9D3DABE2-5B0C-1188-32BF-E987DA1091A4}"/>
              </a:ext>
            </a:extLst>
          </p:cNvPr>
          <p:cNvSpPr txBox="1">
            <a:spLocks noGrp="1" noChangeArrowheads="1"/>
          </p:cNvSpPr>
          <p:nvPr>
            <p:ph type="ftr" idx="11"/>
          </p:nvPr>
        </p:nvSpPr>
        <p:spPr bwMode="auto">
          <a:xfrm>
            <a:off x="10998200" y="6303963"/>
            <a:ext cx="481013" cy="365125"/>
          </a:xfrm>
          <a:prstGeom prst="rect">
            <a:avLst/>
          </a:prstGeom>
          <a:noFill/>
          <a:ln>
            <a:noFill/>
          </a:ln>
        </p:spPr>
        <p:txBody>
          <a:bodyPr vert="horz" wrap="square" lIns="91425" tIns="45700" rIns="91425" bIns="45700" numCol="1" anchor="t" anchorCtr="0" compatLnSpc="1">
            <a:prstTxWarp prst="textNoShape">
              <a:avLst/>
            </a:prstTxWarp>
          </a:bodyPr>
          <a:lstStyle>
            <a:lvl1pPr algn="ctr" eaLnBrk="1" hangingPunct="1">
              <a:buClr>
                <a:srgbClr val="000000"/>
              </a:buClr>
              <a:buSzPts val="1400"/>
              <a:buFont typeface="Arial" panose="020B0604020202020204" pitchFamily="34" charset="0"/>
              <a:buNone/>
              <a:defRPr>
                <a:solidFill>
                  <a:srgbClr val="FFFFFF"/>
                </a:solidFill>
                <a:latin typeface="Roboto" panose="02000000000000000000" pitchFamily="2" charset="0"/>
                <a:sym typeface="Roboto" panose="02000000000000000000" pitchFamily="2" charset="0"/>
              </a:defRPr>
            </a:lvl1pPr>
          </a:lstStyle>
          <a:p>
            <a:pPr>
              <a:defRPr/>
            </a:pPr>
            <a:endParaRPr lang="en-VN" altLang="en-VN"/>
          </a:p>
        </p:txBody>
      </p:sp>
    </p:spTree>
  </p:cSld>
  <p:clrMap bg1="lt1" tx1="dk1" bg2="dk2" tx2="lt2" accent1="accent1" accent2="accent2" accent3="accent3" accent4="accent4" accent5="accent5" accent6="accent6" hlink="hlink" folHlink="folHlink"/>
  <p:sldLayoutIdLst>
    <p:sldLayoutId id="2147483861" r:id="rId1"/>
    <p:sldLayoutId id="2147483862" r:id="rId2"/>
    <p:sldLayoutId id="2147483863" r:id="rId3"/>
    <p:sldLayoutId id="2147483866" r:id="rId4"/>
    <p:sldLayoutId id="2147483868" r:id="rId5"/>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8.jp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jpeg"/><Relationship Id="rId15" Type="http://schemas.openxmlformats.org/officeDocument/2006/relationships/image" Target="../media/image22.png"/><Relationship Id="rId10"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19.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26.png"/><Relationship Id="rId18" Type="http://schemas.openxmlformats.org/officeDocument/2006/relationships/image" Target="../media/image39.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24.png"/><Relationship Id="rId17" Type="http://schemas.openxmlformats.org/officeDocument/2006/relationships/image" Target="../media/image11.png"/><Relationship Id="rId2" Type="http://schemas.openxmlformats.org/officeDocument/2006/relationships/image" Target="../media/image30.pn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23.png"/><Relationship Id="rId5" Type="http://schemas.openxmlformats.org/officeDocument/2006/relationships/image" Target="../media/image33.png"/><Relationship Id="rId15" Type="http://schemas.openxmlformats.org/officeDocument/2006/relationships/image" Target="../media/image28.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1D9871-5D3F-EC89-5230-28E21BBCD6AB}"/>
              </a:ext>
            </a:extLst>
          </p:cNvPr>
          <p:cNvSpPr>
            <a:spLocks noGrp="1"/>
          </p:cNvSpPr>
          <p:nvPr>
            <p:ph type="body" idx="1"/>
          </p:nvPr>
        </p:nvSpPr>
        <p:spPr>
          <a:xfrm>
            <a:off x="772319" y="3951865"/>
            <a:ext cx="10647362" cy="1331023"/>
          </a:xfrm>
        </p:spPr>
        <p:txBody>
          <a:bodyPr/>
          <a:lstStyle/>
          <a:p>
            <a:pPr>
              <a:lnSpc>
                <a:spcPct val="100000"/>
              </a:lnSpc>
            </a:pPr>
            <a:r>
              <a:rPr lang="en-US" b="1" dirty="0"/>
              <a:t>KỲ HỌP HỘI ĐỒNG HIỆU TRƯỞNG</a:t>
            </a:r>
          </a:p>
          <a:p>
            <a:pPr>
              <a:lnSpc>
                <a:spcPct val="100000"/>
              </a:lnSpc>
            </a:pPr>
            <a:r>
              <a:rPr lang="en-US" b="1" dirty="0"/>
              <a:t>TP.HỒ CHÍ MINH, 02/2024</a:t>
            </a:r>
          </a:p>
        </p:txBody>
      </p:sp>
      <p:sp>
        <p:nvSpPr>
          <p:cNvPr id="5" name="Title 4">
            <a:extLst>
              <a:ext uri="{FF2B5EF4-FFF2-40B4-BE49-F238E27FC236}">
                <a16:creationId xmlns:a16="http://schemas.microsoft.com/office/drawing/2014/main" id="{07ABAEEF-0BAB-8041-BFA5-6870E1A28DF3}"/>
              </a:ext>
            </a:extLst>
          </p:cNvPr>
          <p:cNvSpPr>
            <a:spLocks noGrp="1"/>
          </p:cNvSpPr>
          <p:nvPr>
            <p:ph type="ctrTitle"/>
          </p:nvPr>
        </p:nvSpPr>
        <p:spPr>
          <a:xfrm>
            <a:off x="1666875" y="2102877"/>
            <a:ext cx="8858250" cy="1734207"/>
          </a:xfrm>
        </p:spPr>
        <p:txBody>
          <a:bodyPr/>
          <a:lstStyle/>
          <a:p>
            <a:r>
              <a:rPr lang="vi-VN" dirty="0">
                <a:latin typeface="+mn-lt"/>
              </a:rPr>
              <a:t>XÂY DỰNG VĂN HÓA HỘI NHẬP TRONG MÔI TRƯỜNG ĐẠI HỌC </a:t>
            </a:r>
            <a:br>
              <a:rPr lang="en-US" dirty="0">
                <a:latin typeface="+mn-lt"/>
              </a:rPr>
            </a:br>
            <a:r>
              <a:rPr lang="vi-VN" dirty="0">
                <a:latin typeface="+mn-lt"/>
              </a:rPr>
              <a:t>TẠI THÀNH PHỐ </a:t>
            </a:r>
            <a:r>
              <a:rPr lang="en-US" dirty="0">
                <a:latin typeface="+mn-lt"/>
              </a:rPr>
              <a:t>HỒ CHÍ MINH</a:t>
            </a:r>
          </a:p>
        </p:txBody>
      </p:sp>
      <p:pic>
        <p:nvPicPr>
          <p:cNvPr id="14" name="Picture 13">
            <a:extLst>
              <a:ext uri="{FF2B5EF4-FFF2-40B4-BE49-F238E27FC236}">
                <a16:creationId xmlns:a16="http://schemas.microsoft.com/office/drawing/2014/main" id="{77A7027E-4D18-455A-7DDD-038B01A2A094}"/>
              </a:ext>
            </a:extLst>
          </p:cNvPr>
          <p:cNvPicPr>
            <a:picLocks noChangeAspect="1"/>
          </p:cNvPicPr>
          <p:nvPr/>
        </p:nvPicPr>
        <p:blipFill>
          <a:blip r:embed="rId3"/>
          <a:stretch>
            <a:fillRect/>
          </a:stretch>
        </p:blipFill>
        <p:spPr>
          <a:xfrm>
            <a:off x="5435396" y="1279904"/>
            <a:ext cx="1455930" cy="606562"/>
          </a:xfrm>
          <a:prstGeom prst="rect">
            <a:avLst/>
          </a:prstGeom>
        </p:spPr>
      </p:pic>
      <p:pic>
        <p:nvPicPr>
          <p:cNvPr id="18" name="Picture 17">
            <a:extLst>
              <a:ext uri="{FF2B5EF4-FFF2-40B4-BE49-F238E27FC236}">
                <a16:creationId xmlns:a16="http://schemas.microsoft.com/office/drawing/2014/main" id="{D13E984C-70EE-DE2A-3EC0-3AC139FEF573}"/>
              </a:ext>
            </a:extLst>
          </p:cNvPr>
          <p:cNvPicPr>
            <a:picLocks noChangeAspect="1"/>
          </p:cNvPicPr>
          <p:nvPr/>
        </p:nvPicPr>
        <p:blipFill>
          <a:blip r:embed="rId4"/>
          <a:stretch>
            <a:fillRect/>
          </a:stretch>
        </p:blipFill>
        <p:spPr>
          <a:xfrm>
            <a:off x="4206886" y="4984750"/>
            <a:ext cx="3727437" cy="11629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2">
            <a:extLst>
              <a:ext uri="{FF2B5EF4-FFF2-40B4-BE49-F238E27FC236}">
                <a16:creationId xmlns:a16="http://schemas.microsoft.com/office/drawing/2014/main" id="{34854A11-6291-28D7-6A11-4CB0ECA3B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 y="2820987"/>
            <a:ext cx="16081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CFB9C0E-1654-1F74-0A26-EDC2877FC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565" y="2805195"/>
            <a:ext cx="1488611" cy="117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a:extLst>
              <a:ext uri="{FF2B5EF4-FFF2-40B4-BE49-F238E27FC236}">
                <a16:creationId xmlns:a16="http://schemas.microsoft.com/office/drawing/2014/main" id="{C6D560D9-6798-1F54-7732-0E775B0CD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8150" y="4681872"/>
            <a:ext cx="2253124" cy="90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a:extLst>
              <a:ext uri="{FF2B5EF4-FFF2-40B4-BE49-F238E27FC236}">
                <a16:creationId xmlns:a16="http://schemas.microsoft.com/office/drawing/2014/main" id="{23FA2010-F179-53BF-E381-9078CC632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0212" y="4313767"/>
            <a:ext cx="2033075" cy="16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2">
            <a:extLst>
              <a:ext uri="{FF2B5EF4-FFF2-40B4-BE49-F238E27FC236}">
                <a16:creationId xmlns:a16="http://schemas.microsoft.com/office/drawing/2014/main" id="{31B96F05-A920-A52E-B1E1-B2CC0B5F5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672" y="4739104"/>
            <a:ext cx="1103678" cy="8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4">
            <a:extLst>
              <a:ext uri="{FF2B5EF4-FFF2-40B4-BE49-F238E27FC236}">
                <a16:creationId xmlns:a16="http://schemas.microsoft.com/office/drawing/2014/main" id="{F1D8FAE9-4CAD-832C-8835-A7AFA8EF21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50288" y="2666999"/>
            <a:ext cx="22447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3F75D2DB-0382-C44F-5232-22DD78AB8DE4}"/>
              </a:ext>
            </a:extLst>
          </p:cNvPr>
          <p:cNvSpPr txBox="1"/>
          <p:nvPr/>
        </p:nvSpPr>
        <p:spPr>
          <a:xfrm>
            <a:off x="238919" y="3993291"/>
            <a:ext cx="2587625" cy="307777"/>
          </a:xfrm>
          <a:prstGeom prst="rect">
            <a:avLst/>
          </a:prstGeom>
          <a:solidFill>
            <a:schemeClr val="bg2"/>
          </a:solidFill>
        </p:spPr>
        <p:txBody>
          <a:bodyPr>
            <a:spAutoFit/>
          </a:bodyPr>
          <a:lstStyle/>
          <a:p>
            <a:pPr algn="ctr">
              <a:defRPr/>
            </a:pPr>
            <a:r>
              <a:rPr lang="vi-VN" b="1" dirty="0">
                <a:solidFill>
                  <a:schemeClr val="bg1"/>
                </a:solidFill>
              </a:rPr>
              <a:t>ĐẠI HỌC KINH TẾ TP. HCM</a:t>
            </a:r>
            <a:endParaRPr lang="en-US" b="1" dirty="0">
              <a:solidFill>
                <a:schemeClr val="bg1"/>
              </a:solidFill>
            </a:endParaRPr>
          </a:p>
        </p:txBody>
      </p:sp>
      <p:pic>
        <p:nvPicPr>
          <p:cNvPr id="2" name="Picture 1">
            <a:extLst>
              <a:ext uri="{FF2B5EF4-FFF2-40B4-BE49-F238E27FC236}">
                <a16:creationId xmlns:a16="http://schemas.microsoft.com/office/drawing/2014/main" id="{46254A4F-3038-F749-BC4C-7EA57FFFA175}"/>
              </a:ext>
            </a:extLst>
          </p:cNvPr>
          <p:cNvPicPr>
            <a:picLocks noChangeAspect="1"/>
          </p:cNvPicPr>
          <p:nvPr/>
        </p:nvPicPr>
        <p:blipFill>
          <a:blip r:embed="rId9"/>
          <a:stretch>
            <a:fillRect/>
          </a:stretch>
        </p:blipFill>
        <p:spPr>
          <a:xfrm>
            <a:off x="3221832" y="2827304"/>
            <a:ext cx="2171700" cy="927100"/>
          </a:xfrm>
          <a:prstGeom prst="rect">
            <a:avLst/>
          </a:prstGeom>
        </p:spPr>
      </p:pic>
      <p:sp>
        <p:nvSpPr>
          <p:cNvPr id="21" name="Text Placeholder 1">
            <a:extLst>
              <a:ext uri="{FF2B5EF4-FFF2-40B4-BE49-F238E27FC236}">
                <a16:creationId xmlns:a16="http://schemas.microsoft.com/office/drawing/2014/main" id="{40990438-0B35-6945-8A32-8975EBD66E24}"/>
              </a:ext>
            </a:extLst>
          </p:cNvPr>
          <p:cNvSpPr>
            <a:spLocks noGrp="1"/>
          </p:cNvSpPr>
          <p:nvPr>
            <p:ph type="body" idx="1"/>
          </p:nvPr>
        </p:nvSpPr>
        <p:spPr>
          <a:xfrm>
            <a:off x="1482436" y="883400"/>
            <a:ext cx="9130146" cy="1483760"/>
          </a:xfrm>
          <a:prstGeom prst="roundRect">
            <a:avLst/>
          </a:prstGeom>
          <a:solidFill>
            <a:schemeClr val="bg2"/>
          </a:solidFill>
        </p:spPr>
        <p:txBody>
          <a:bodyPr/>
          <a:lstStyle/>
          <a:p>
            <a:pPr indent="-396875" defTabSz="1116013">
              <a:buClr>
                <a:schemeClr val="bg1"/>
              </a:buClr>
              <a:tabLst>
                <a:tab pos="2346325" algn="l"/>
              </a:tabLst>
            </a:pPr>
            <a:r>
              <a:rPr lang="en-US" sz="1500" b="1" dirty="0">
                <a:solidFill>
                  <a:schemeClr val="bg1"/>
                </a:solidFill>
              </a:rPr>
              <a:t>HÌNH THỨC ĐÀO TẠO LIÊN KẾT: </a:t>
            </a:r>
            <a:r>
              <a:rPr lang="en-US" sz="1500" b="1" dirty="0">
                <a:solidFill>
                  <a:srgbClr val="FFFF00"/>
                </a:solidFill>
              </a:rPr>
              <a:t>Transfer, Franchise, Articulation, …</a:t>
            </a:r>
          </a:p>
          <a:p>
            <a:pPr indent="-396875" defTabSz="1116013">
              <a:buClr>
                <a:schemeClr val="bg1"/>
              </a:buClr>
              <a:tabLst>
                <a:tab pos="2346325" algn="l"/>
                <a:tab pos="6515100" algn="l"/>
              </a:tabLst>
            </a:pPr>
            <a:r>
              <a:rPr lang="en-US" sz="1500" b="1" dirty="0">
                <a:solidFill>
                  <a:schemeClr val="bg1"/>
                </a:solidFill>
              </a:rPr>
              <a:t>MỘT SỐ TRƯỜNG ĐH ĐANG TRIỂN KHAI CHƯƠNG TRÌNH “FRANCHISE” ĐỘC QUYỀN: </a:t>
            </a:r>
            <a:br>
              <a:rPr lang="en-US" sz="1500" b="1" dirty="0">
                <a:solidFill>
                  <a:schemeClr val="bg1"/>
                </a:solidFill>
              </a:rPr>
            </a:br>
            <a:r>
              <a:rPr lang="en-US" sz="1500" b="1" dirty="0">
                <a:solidFill>
                  <a:srgbClr val="FFFF00"/>
                </a:solidFill>
              </a:rPr>
              <a:t>ĐH KINH TẾ TP. HCM, TRƯỜNG ĐH HOA SEN, TRƯỜNG ĐH FPT, TRƯỜNG ĐH KINH TẾ - LUẬT, ...</a:t>
            </a:r>
          </a:p>
        </p:txBody>
      </p:sp>
      <p:sp>
        <p:nvSpPr>
          <p:cNvPr id="3" name="Text Placeholder 10">
            <a:extLst>
              <a:ext uri="{FF2B5EF4-FFF2-40B4-BE49-F238E27FC236}">
                <a16:creationId xmlns:a16="http://schemas.microsoft.com/office/drawing/2014/main" id="{ACB83FDE-6DF7-B831-1266-959EE33E6308}"/>
              </a:ext>
            </a:extLst>
          </p:cNvPr>
          <p:cNvSpPr txBox="1">
            <a:spLocks/>
          </p:cNvSpPr>
          <p:nvPr/>
        </p:nvSpPr>
        <p:spPr bwMode="auto">
          <a:xfrm>
            <a:off x="519112" y="434316"/>
            <a:ext cx="7138987"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none" lIns="0" tIns="0" rIns="0" bIns="0" numCol="1" anchor="b"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lnSpc>
                <a:spcPct val="130000"/>
              </a:lnSpc>
              <a:spcBef>
                <a:spcPts val="600"/>
              </a:spcBef>
              <a:spcAft>
                <a:spcPts val="0"/>
              </a:spcAft>
              <a:buClr>
                <a:srgbClr val="000000"/>
              </a:buClr>
              <a:buSzPts val="2160"/>
              <a:buFont typeface="Roboto"/>
              <a:buNone/>
              <a:defRPr sz="1400" b="1">
                <a:solidFill>
                  <a:srgbClr val="034EA2"/>
                </a:solidFill>
                <a:latin typeface="+mj-lt"/>
                <a:ea typeface="Roboto"/>
                <a:cs typeface="Roboto"/>
                <a:sym typeface="Roboto"/>
              </a:defRPr>
            </a:lvl1pPr>
            <a:lvl2pPr marL="914400" lvl="1"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2pPr>
            <a:lvl3pPr marL="1371600" lvl="2"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3pPr>
            <a:lvl4pPr marL="1828800" lvl="3"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4pPr>
            <a:lvl5pPr marL="2286000" lvl="4"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en-US" sz="2000" kern="0" dirty="0">
                <a:latin typeface="+mn-lt"/>
              </a:rPr>
              <a:t>LIÊN KẾT QUỐC TẾ TRONG ĐÀO TẠO</a:t>
            </a:r>
            <a:endParaRPr lang="vi-VN" sz="2000" kern="0" dirty="0">
              <a:latin typeface="+mn-lt"/>
            </a:endParaRPr>
          </a:p>
        </p:txBody>
      </p:sp>
      <p:sp>
        <p:nvSpPr>
          <p:cNvPr id="4" name="TextBox 3">
            <a:extLst>
              <a:ext uri="{FF2B5EF4-FFF2-40B4-BE49-F238E27FC236}">
                <a16:creationId xmlns:a16="http://schemas.microsoft.com/office/drawing/2014/main" id="{47315A08-2D4F-8F17-77AC-65E2BE2B3AF4}"/>
              </a:ext>
            </a:extLst>
          </p:cNvPr>
          <p:cNvSpPr txBox="1"/>
          <p:nvPr/>
        </p:nvSpPr>
        <p:spPr>
          <a:xfrm>
            <a:off x="3013870" y="3993291"/>
            <a:ext cx="2587625" cy="523220"/>
          </a:xfrm>
          <a:prstGeom prst="rect">
            <a:avLst/>
          </a:prstGeom>
          <a:solidFill>
            <a:schemeClr val="bg2"/>
          </a:solidFill>
        </p:spPr>
        <p:txBody>
          <a:bodyPr>
            <a:spAutoFit/>
          </a:bodyPr>
          <a:lstStyle/>
          <a:p>
            <a:pPr algn="ctr">
              <a:defRPr/>
            </a:pPr>
            <a:r>
              <a:rPr lang="vi-VN" b="1" dirty="0">
                <a:solidFill>
                  <a:schemeClr val="bg1"/>
                </a:solidFill>
              </a:rPr>
              <a:t>TRƯỜNG ĐẠI HỌC </a:t>
            </a:r>
            <a:r>
              <a:rPr lang="en-US" b="1" dirty="0">
                <a:solidFill>
                  <a:schemeClr val="bg1"/>
                </a:solidFill>
              </a:rPr>
              <a:t>HOA SEN</a:t>
            </a:r>
          </a:p>
        </p:txBody>
      </p:sp>
      <p:sp>
        <p:nvSpPr>
          <p:cNvPr id="5" name="TextBox 4">
            <a:extLst>
              <a:ext uri="{FF2B5EF4-FFF2-40B4-BE49-F238E27FC236}">
                <a16:creationId xmlns:a16="http://schemas.microsoft.com/office/drawing/2014/main" id="{D420AEB9-8BE4-AD09-2842-E662AF67173C}"/>
              </a:ext>
            </a:extLst>
          </p:cNvPr>
          <p:cNvSpPr txBox="1"/>
          <p:nvPr/>
        </p:nvSpPr>
        <p:spPr>
          <a:xfrm>
            <a:off x="5788821" y="3993291"/>
            <a:ext cx="2774951" cy="523220"/>
          </a:xfrm>
          <a:prstGeom prst="rect">
            <a:avLst/>
          </a:prstGeom>
          <a:solidFill>
            <a:schemeClr val="bg2"/>
          </a:solidFill>
        </p:spPr>
        <p:txBody>
          <a:bodyPr wrap="square">
            <a:spAutoFit/>
          </a:bodyPr>
          <a:lstStyle/>
          <a:p>
            <a:pPr algn="ctr">
              <a:defRPr/>
            </a:pPr>
            <a:r>
              <a:rPr lang="vi-VN" b="1" dirty="0">
                <a:solidFill>
                  <a:schemeClr val="bg1"/>
                </a:solidFill>
              </a:rPr>
              <a:t>TRƯỜNG ĐẠI HỌC </a:t>
            </a:r>
            <a:r>
              <a:rPr lang="en-US" b="1" dirty="0">
                <a:solidFill>
                  <a:schemeClr val="bg1"/>
                </a:solidFill>
              </a:rPr>
              <a:t>KINH TẾ LUẬT</a:t>
            </a:r>
          </a:p>
        </p:txBody>
      </p:sp>
      <p:sp>
        <p:nvSpPr>
          <p:cNvPr id="7" name="TextBox 6">
            <a:extLst>
              <a:ext uri="{FF2B5EF4-FFF2-40B4-BE49-F238E27FC236}">
                <a16:creationId xmlns:a16="http://schemas.microsoft.com/office/drawing/2014/main" id="{33113448-54EB-D71B-C496-063566029AEB}"/>
              </a:ext>
            </a:extLst>
          </p:cNvPr>
          <p:cNvSpPr txBox="1"/>
          <p:nvPr/>
        </p:nvSpPr>
        <p:spPr>
          <a:xfrm>
            <a:off x="3565554" y="5717003"/>
            <a:ext cx="2802389" cy="646331"/>
          </a:xfrm>
          <a:prstGeom prst="rect">
            <a:avLst/>
          </a:prstGeom>
          <a:solidFill>
            <a:schemeClr val="bg2"/>
          </a:solidFill>
        </p:spPr>
        <p:txBody>
          <a:bodyPr wrap="square">
            <a:spAutoFit/>
          </a:bodyPr>
          <a:lstStyle/>
          <a:p>
            <a:pPr algn="ctr">
              <a:defRPr/>
            </a:pPr>
            <a:r>
              <a:rPr lang="vi-VN" sz="1200" b="1" dirty="0">
                <a:solidFill>
                  <a:schemeClr val="bg1"/>
                </a:solidFill>
              </a:rPr>
              <a:t>TRƯỜNG ĐẠI HỌC </a:t>
            </a:r>
            <a:r>
              <a:rPr lang="en-US" sz="1200" b="1" dirty="0">
                <a:solidFill>
                  <a:schemeClr val="bg1"/>
                </a:solidFill>
              </a:rPr>
              <a:t>CÔNG NGHỆ THÔNG TIN</a:t>
            </a:r>
          </a:p>
          <a:p>
            <a:pPr algn="ctr">
              <a:defRPr/>
            </a:pPr>
            <a:r>
              <a:rPr lang="en-US" sz="1200" b="1" dirty="0">
                <a:solidFill>
                  <a:schemeClr val="bg1"/>
                </a:solidFill>
              </a:rPr>
              <a:t>ĐHQG TP.HCM</a:t>
            </a:r>
          </a:p>
        </p:txBody>
      </p:sp>
      <p:sp>
        <p:nvSpPr>
          <p:cNvPr id="8" name="TextBox 7">
            <a:extLst>
              <a:ext uri="{FF2B5EF4-FFF2-40B4-BE49-F238E27FC236}">
                <a16:creationId xmlns:a16="http://schemas.microsoft.com/office/drawing/2014/main" id="{221B312D-32F9-221A-1ECE-AEC6C7AB1681}"/>
              </a:ext>
            </a:extLst>
          </p:cNvPr>
          <p:cNvSpPr txBox="1"/>
          <p:nvPr/>
        </p:nvSpPr>
        <p:spPr>
          <a:xfrm>
            <a:off x="8563772" y="3993291"/>
            <a:ext cx="2824664" cy="307777"/>
          </a:xfrm>
          <a:prstGeom prst="rect">
            <a:avLst/>
          </a:prstGeom>
          <a:solidFill>
            <a:schemeClr val="bg2"/>
          </a:solidFill>
        </p:spPr>
        <p:txBody>
          <a:bodyPr wrap="square">
            <a:spAutoFit/>
          </a:bodyPr>
          <a:lstStyle/>
          <a:p>
            <a:pPr algn="ctr">
              <a:defRPr/>
            </a:pPr>
            <a:r>
              <a:rPr lang="vi-VN" b="1" dirty="0">
                <a:solidFill>
                  <a:schemeClr val="bg1"/>
                </a:solidFill>
              </a:rPr>
              <a:t>TRƯỜNG ĐẠI HỌC </a:t>
            </a:r>
            <a:r>
              <a:rPr lang="en-US" b="1" dirty="0">
                <a:solidFill>
                  <a:schemeClr val="bg1"/>
                </a:solidFill>
              </a:rPr>
              <a:t>VĂN LANG</a:t>
            </a:r>
          </a:p>
        </p:txBody>
      </p:sp>
      <p:sp>
        <p:nvSpPr>
          <p:cNvPr id="9" name="TextBox 8">
            <a:extLst>
              <a:ext uri="{FF2B5EF4-FFF2-40B4-BE49-F238E27FC236}">
                <a16:creationId xmlns:a16="http://schemas.microsoft.com/office/drawing/2014/main" id="{174EF577-E82A-5A42-1CE3-87C439DC9C3C}"/>
              </a:ext>
            </a:extLst>
          </p:cNvPr>
          <p:cNvSpPr txBox="1"/>
          <p:nvPr/>
        </p:nvSpPr>
        <p:spPr>
          <a:xfrm>
            <a:off x="238919" y="5744401"/>
            <a:ext cx="2587625" cy="307777"/>
          </a:xfrm>
          <a:prstGeom prst="rect">
            <a:avLst/>
          </a:prstGeom>
          <a:solidFill>
            <a:schemeClr val="bg2"/>
          </a:solidFill>
        </p:spPr>
        <p:txBody>
          <a:bodyPr>
            <a:spAutoFit/>
          </a:bodyPr>
          <a:lstStyle/>
          <a:p>
            <a:pPr algn="ctr">
              <a:defRPr/>
            </a:pPr>
            <a:r>
              <a:rPr lang="vi-VN" b="1" dirty="0">
                <a:solidFill>
                  <a:schemeClr val="bg1"/>
                </a:solidFill>
              </a:rPr>
              <a:t>TRƯỜNG ĐẠI HỌC </a:t>
            </a:r>
            <a:r>
              <a:rPr lang="en-US" b="1" dirty="0">
                <a:solidFill>
                  <a:schemeClr val="bg1"/>
                </a:solidFill>
              </a:rPr>
              <a:t>SÀI GÒN</a:t>
            </a:r>
          </a:p>
        </p:txBody>
      </p:sp>
      <p:sp>
        <p:nvSpPr>
          <p:cNvPr id="10" name="TextBox 9">
            <a:extLst>
              <a:ext uri="{FF2B5EF4-FFF2-40B4-BE49-F238E27FC236}">
                <a16:creationId xmlns:a16="http://schemas.microsoft.com/office/drawing/2014/main" id="{7A091436-ED4E-8EE6-43FD-34583D48BA5F}"/>
              </a:ext>
            </a:extLst>
          </p:cNvPr>
          <p:cNvSpPr txBox="1"/>
          <p:nvPr/>
        </p:nvSpPr>
        <p:spPr>
          <a:xfrm>
            <a:off x="7658098" y="5735171"/>
            <a:ext cx="3730337" cy="646331"/>
          </a:xfrm>
          <a:prstGeom prst="rect">
            <a:avLst/>
          </a:prstGeom>
          <a:solidFill>
            <a:schemeClr val="bg2"/>
          </a:solidFill>
        </p:spPr>
        <p:txBody>
          <a:bodyPr wrap="square">
            <a:spAutoFit/>
          </a:bodyPr>
          <a:lstStyle/>
          <a:p>
            <a:pPr algn="ctr">
              <a:defRPr/>
            </a:pPr>
            <a:r>
              <a:rPr lang="vi-VN" sz="1200" b="1" dirty="0">
                <a:solidFill>
                  <a:schemeClr val="bg1"/>
                </a:solidFill>
              </a:rPr>
              <a:t>TRƯỜNG ĐẠI HỌC </a:t>
            </a:r>
            <a:r>
              <a:rPr lang="en-US" sz="1200" b="1" dirty="0">
                <a:solidFill>
                  <a:schemeClr val="bg1"/>
                </a:solidFill>
              </a:rPr>
              <a:t>KHOA HỌC XÃ HỘI VÀ NHÂN VĂN</a:t>
            </a:r>
          </a:p>
          <a:p>
            <a:pPr algn="ctr">
              <a:defRPr/>
            </a:pPr>
            <a:r>
              <a:rPr lang="en-US" sz="1200" b="1" dirty="0">
                <a:solidFill>
                  <a:schemeClr val="bg1"/>
                </a:solidFill>
              </a:rPr>
              <a:t>ĐHQG TP.HCM</a:t>
            </a:r>
          </a:p>
        </p:txBody>
      </p:sp>
    </p:spTree>
    <p:extLst>
      <p:ext uri="{BB962C8B-B14F-4D97-AF65-F5344CB8AC3E}">
        <p14:creationId xmlns:p14="http://schemas.microsoft.com/office/powerpoint/2010/main" val="31343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3"/>
                                        </p:tgtEl>
                                        <p:attrNameLst>
                                          <p:attrName>style.visibility</p:attrName>
                                        </p:attrNameLst>
                                      </p:cBhvr>
                                      <p:to>
                                        <p:strVal val="visible"/>
                                      </p:to>
                                    </p:set>
                                    <p:animEffect transition="in" filter="blinds(horizontal)">
                                      <p:cBhvr>
                                        <p:cTn id="7" dur="500"/>
                                        <p:tgtEl>
                                          <p:spTgt spid="2867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nodeType="withEffect">
                                  <p:stCondLst>
                                    <p:cond delay="0"/>
                                  </p:stCondLst>
                                  <p:childTnLst>
                                    <p:set>
                                      <p:cBhvr>
                                        <p:cTn id="18" dur="1" fill="hold">
                                          <p:stCondLst>
                                            <p:cond delay="0"/>
                                          </p:stCondLst>
                                        </p:cTn>
                                        <p:tgtEl>
                                          <p:spTgt spid="28675"/>
                                        </p:tgtEl>
                                        <p:attrNameLst>
                                          <p:attrName>style.visibility</p:attrName>
                                        </p:attrNameLst>
                                      </p:cBhvr>
                                      <p:to>
                                        <p:strVal val="visible"/>
                                      </p:to>
                                    </p:set>
                                    <p:animEffect transition="in" filter="blinds(horizontal)">
                                      <p:cBhvr>
                                        <p:cTn id="19" dur="500"/>
                                        <p:tgtEl>
                                          <p:spTgt spid="2867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nodeType="withEffect">
                                  <p:stCondLst>
                                    <p:cond delay="0"/>
                                  </p:stCondLst>
                                  <p:childTnLst>
                                    <p:set>
                                      <p:cBhvr>
                                        <p:cTn id="24" dur="1" fill="hold">
                                          <p:stCondLst>
                                            <p:cond delay="0"/>
                                          </p:stCondLst>
                                        </p:cTn>
                                        <p:tgtEl>
                                          <p:spTgt spid="28679"/>
                                        </p:tgtEl>
                                        <p:attrNameLst>
                                          <p:attrName>style.visibility</p:attrName>
                                        </p:attrNameLst>
                                      </p:cBhvr>
                                      <p:to>
                                        <p:strVal val="visible"/>
                                      </p:to>
                                    </p:set>
                                    <p:animEffect transition="in" filter="blinds(horizontal)">
                                      <p:cBhvr>
                                        <p:cTn id="25" dur="500"/>
                                        <p:tgtEl>
                                          <p:spTgt spid="2867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28676"/>
                                        </p:tgtEl>
                                        <p:attrNameLst>
                                          <p:attrName>style.visibility</p:attrName>
                                        </p:attrNameLst>
                                      </p:cBhvr>
                                      <p:to>
                                        <p:strVal val="visible"/>
                                      </p:to>
                                    </p:set>
                                    <p:animEffect transition="in" filter="blinds(horizontal)">
                                      <p:cBhvr>
                                        <p:cTn id="31" dur="500"/>
                                        <p:tgtEl>
                                          <p:spTgt spid="2867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28677"/>
                                        </p:tgtEl>
                                        <p:attrNameLst>
                                          <p:attrName>style.visibility</p:attrName>
                                        </p:attrNameLst>
                                      </p:cBhvr>
                                      <p:to>
                                        <p:strVal val="visible"/>
                                      </p:to>
                                    </p:set>
                                    <p:animEffect transition="in" filter="blinds(horizontal)">
                                      <p:cBhvr>
                                        <p:cTn id="37" dur="500"/>
                                        <p:tgtEl>
                                          <p:spTgt spid="2867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par>
                                <p:cTn id="41" presetID="3" presetClass="entr" presetSubtype="10" fill="hold" nodeType="withEffect">
                                  <p:stCondLst>
                                    <p:cond delay="0"/>
                                  </p:stCondLst>
                                  <p:childTnLst>
                                    <p:set>
                                      <p:cBhvr>
                                        <p:cTn id="42" dur="1" fill="hold">
                                          <p:stCondLst>
                                            <p:cond delay="0"/>
                                          </p:stCondLst>
                                        </p:cTn>
                                        <p:tgtEl>
                                          <p:spTgt spid="28678"/>
                                        </p:tgtEl>
                                        <p:attrNameLst>
                                          <p:attrName>style.visibility</p:attrName>
                                        </p:attrNameLst>
                                      </p:cBhvr>
                                      <p:to>
                                        <p:strVal val="visible"/>
                                      </p:to>
                                    </p:set>
                                    <p:animEffect transition="in" filter="blinds(horizontal)">
                                      <p:cBhvr>
                                        <p:cTn id="43" dur="500"/>
                                        <p:tgtEl>
                                          <p:spTgt spid="2867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5"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7F39BE-27D2-0DB1-45D4-1945894C2C5C}"/>
              </a:ext>
            </a:extLst>
          </p:cNvPr>
          <p:cNvPicPr>
            <a:picLocks noChangeAspect="1"/>
          </p:cNvPicPr>
          <p:nvPr/>
        </p:nvPicPr>
        <p:blipFill>
          <a:blip r:embed="rId3"/>
          <a:stretch>
            <a:fillRect/>
          </a:stretch>
        </p:blipFill>
        <p:spPr>
          <a:xfrm>
            <a:off x="1887475" y="1353857"/>
            <a:ext cx="8881040" cy="4830621"/>
          </a:xfrm>
          <a:prstGeom prst="rect">
            <a:avLst/>
          </a:prstGeom>
        </p:spPr>
      </p:pic>
      <p:pic>
        <p:nvPicPr>
          <p:cNvPr id="3" name="Picture 2">
            <a:extLst>
              <a:ext uri="{FF2B5EF4-FFF2-40B4-BE49-F238E27FC236}">
                <a16:creationId xmlns:a16="http://schemas.microsoft.com/office/drawing/2014/main" id="{8DB186AB-7969-8E24-14EE-1D7F495998A1}"/>
              </a:ext>
            </a:extLst>
          </p:cNvPr>
          <p:cNvPicPr>
            <a:picLocks noChangeAspect="1"/>
          </p:cNvPicPr>
          <p:nvPr/>
        </p:nvPicPr>
        <p:blipFill rotWithShape="1">
          <a:blip r:embed="rId4"/>
          <a:srcRect b="49267"/>
          <a:stretch/>
        </p:blipFill>
        <p:spPr>
          <a:xfrm>
            <a:off x="251291" y="4004825"/>
            <a:ext cx="1499817" cy="2418860"/>
          </a:xfrm>
          <a:prstGeom prst="rect">
            <a:avLst/>
          </a:prstGeom>
        </p:spPr>
      </p:pic>
      <p:pic>
        <p:nvPicPr>
          <p:cNvPr id="10" name="Picture 9">
            <a:extLst>
              <a:ext uri="{FF2B5EF4-FFF2-40B4-BE49-F238E27FC236}">
                <a16:creationId xmlns:a16="http://schemas.microsoft.com/office/drawing/2014/main" id="{3F4ADBF2-3578-5E22-E939-2B197270A36D}"/>
              </a:ext>
            </a:extLst>
          </p:cNvPr>
          <p:cNvPicPr>
            <a:picLocks noChangeAspect="1"/>
          </p:cNvPicPr>
          <p:nvPr/>
        </p:nvPicPr>
        <p:blipFill rotWithShape="1">
          <a:blip r:embed="rId5"/>
          <a:srcRect b="47159"/>
          <a:stretch/>
        </p:blipFill>
        <p:spPr>
          <a:xfrm>
            <a:off x="1229524" y="3791692"/>
            <a:ext cx="1712949" cy="2631992"/>
          </a:xfrm>
          <a:prstGeom prst="rect">
            <a:avLst/>
          </a:prstGeom>
        </p:spPr>
      </p:pic>
      <p:pic>
        <p:nvPicPr>
          <p:cNvPr id="16" name="Picture 15">
            <a:extLst>
              <a:ext uri="{FF2B5EF4-FFF2-40B4-BE49-F238E27FC236}">
                <a16:creationId xmlns:a16="http://schemas.microsoft.com/office/drawing/2014/main" id="{5073A755-C8CA-E3AB-3F0D-0BD19BA46E2D}"/>
              </a:ext>
            </a:extLst>
          </p:cNvPr>
          <p:cNvPicPr>
            <a:picLocks noChangeAspect="1"/>
          </p:cNvPicPr>
          <p:nvPr/>
        </p:nvPicPr>
        <p:blipFill rotWithShape="1">
          <a:blip r:embed="rId6"/>
          <a:srcRect b="47243"/>
          <a:stretch/>
        </p:blipFill>
        <p:spPr>
          <a:xfrm>
            <a:off x="4466810" y="3791693"/>
            <a:ext cx="1409038" cy="2631991"/>
          </a:xfrm>
          <a:prstGeom prst="rect">
            <a:avLst/>
          </a:prstGeom>
        </p:spPr>
      </p:pic>
      <p:sp>
        <p:nvSpPr>
          <p:cNvPr id="47" name="Text Placeholder 10">
            <a:extLst>
              <a:ext uri="{FF2B5EF4-FFF2-40B4-BE49-F238E27FC236}">
                <a16:creationId xmlns:a16="http://schemas.microsoft.com/office/drawing/2014/main" id="{E8405B4D-2817-2800-9F4E-1301AB711722}"/>
              </a:ext>
            </a:extLst>
          </p:cNvPr>
          <p:cNvSpPr txBox="1">
            <a:spLocks/>
          </p:cNvSpPr>
          <p:nvPr/>
        </p:nvSpPr>
        <p:spPr bwMode="auto">
          <a:xfrm>
            <a:off x="519112" y="434316"/>
            <a:ext cx="7138987"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none" lIns="0" tIns="0" rIns="0" bIns="0" numCol="1" anchor="b"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lnSpc>
                <a:spcPct val="130000"/>
              </a:lnSpc>
              <a:spcBef>
                <a:spcPts val="600"/>
              </a:spcBef>
              <a:spcAft>
                <a:spcPts val="0"/>
              </a:spcAft>
              <a:buClr>
                <a:srgbClr val="000000"/>
              </a:buClr>
              <a:buSzPts val="2160"/>
              <a:buFont typeface="Roboto"/>
              <a:buNone/>
              <a:defRPr sz="1400" b="1">
                <a:solidFill>
                  <a:srgbClr val="034EA2"/>
                </a:solidFill>
                <a:latin typeface="+mj-lt"/>
                <a:ea typeface="Roboto"/>
                <a:cs typeface="Roboto"/>
                <a:sym typeface="Roboto"/>
              </a:defRPr>
            </a:lvl1pPr>
            <a:lvl2pPr marL="914400" lvl="1"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2pPr>
            <a:lvl3pPr marL="1371600" lvl="2"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3pPr>
            <a:lvl4pPr marL="1828800" lvl="3"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4pPr>
            <a:lvl5pPr marL="2286000" lvl="4"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en-US" sz="2000" kern="0" dirty="0">
                <a:latin typeface="+mn-lt"/>
              </a:rPr>
              <a:t>ĐỘI NGŨ NHÂN SỰ ĐẠT CHUẨN QUỐC TẾ</a:t>
            </a:r>
            <a:endParaRPr lang="vi-VN" sz="2000" kern="0" dirty="0">
              <a:latin typeface="+mn-lt"/>
            </a:endParaRPr>
          </a:p>
        </p:txBody>
      </p:sp>
      <p:pic>
        <p:nvPicPr>
          <p:cNvPr id="14" name="Picture 13">
            <a:extLst>
              <a:ext uri="{FF2B5EF4-FFF2-40B4-BE49-F238E27FC236}">
                <a16:creationId xmlns:a16="http://schemas.microsoft.com/office/drawing/2014/main" id="{5DF8481C-4E17-0460-0BA5-B3FD635DB6A7}"/>
              </a:ext>
            </a:extLst>
          </p:cNvPr>
          <p:cNvPicPr>
            <a:picLocks noChangeAspect="1"/>
          </p:cNvPicPr>
          <p:nvPr/>
        </p:nvPicPr>
        <p:blipFill rotWithShape="1">
          <a:blip r:embed="rId7"/>
          <a:srcRect b="46488"/>
          <a:stretch/>
        </p:blipFill>
        <p:spPr>
          <a:xfrm>
            <a:off x="3455183" y="3730809"/>
            <a:ext cx="1653745" cy="2692875"/>
          </a:xfrm>
          <a:prstGeom prst="rect">
            <a:avLst/>
          </a:prstGeom>
        </p:spPr>
      </p:pic>
      <p:sp>
        <p:nvSpPr>
          <p:cNvPr id="22" name="TextBox 21">
            <a:extLst>
              <a:ext uri="{FF2B5EF4-FFF2-40B4-BE49-F238E27FC236}">
                <a16:creationId xmlns:a16="http://schemas.microsoft.com/office/drawing/2014/main" id="{FC31268C-F637-5E79-D4C5-FE9F22CBEADE}"/>
              </a:ext>
            </a:extLst>
          </p:cNvPr>
          <p:cNvSpPr txBox="1">
            <a:spLocks noChangeArrowheads="1"/>
          </p:cNvSpPr>
          <p:nvPr/>
        </p:nvSpPr>
        <p:spPr bwMode="auto">
          <a:xfrm>
            <a:off x="482329" y="1151013"/>
            <a:ext cx="2239909"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07000"/>
              </a:lnSpc>
              <a:spcBef>
                <a:spcPts val="600"/>
              </a:spcBef>
              <a:spcAft>
                <a:spcPts val="800"/>
              </a:spcAft>
            </a:pPr>
            <a:r>
              <a:rPr lang="en-US" altLang="en-US" sz="1600" b="1" dirty="0">
                <a:solidFill>
                  <a:srgbClr val="FF0000"/>
                </a:solidFill>
                <a:latin typeface="+mj-lt"/>
                <a:ea typeface="Tahoma" panose="020B0604030504040204" pitchFamily="34" charset="0"/>
                <a:cs typeface="Times New Roman" panose="02020603050405020304" pitchFamily="18" charset="0"/>
              </a:rPr>
              <a:t>1. MỤC TIÊU ĐẶT RA</a:t>
            </a:r>
            <a:endParaRPr lang="en-US" sz="1600" dirty="0">
              <a:solidFill>
                <a:srgbClr val="FF0000"/>
              </a:solidFill>
              <a:latin typeface="+mj-lt"/>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7345BD81-CA78-8163-989C-BF4E66AE15AD}"/>
              </a:ext>
            </a:extLst>
          </p:cNvPr>
          <p:cNvPicPr>
            <a:picLocks noChangeAspect="1"/>
          </p:cNvPicPr>
          <p:nvPr/>
        </p:nvPicPr>
        <p:blipFill rotWithShape="1">
          <a:blip r:embed="rId8"/>
          <a:srcRect b="48765"/>
          <a:stretch/>
        </p:blipFill>
        <p:spPr>
          <a:xfrm>
            <a:off x="2128775" y="4004824"/>
            <a:ext cx="1582701" cy="2418860"/>
          </a:xfrm>
          <a:prstGeom prst="rect">
            <a:avLst/>
          </a:prstGeom>
        </p:spPr>
      </p:pic>
      <p:sp>
        <p:nvSpPr>
          <p:cNvPr id="24" name="TextBox 23">
            <a:extLst>
              <a:ext uri="{FF2B5EF4-FFF2-40B4-BE49-F238E27FC236}">
                <a16:creationId xmlns:a16="http://schemas.microsoft.com/office/drawing/2014/main" id="{81AACF94-9E35-8BF6-EFE9-ADCE43BCAB92}"/>
              </a:ext>
            </a:extLst>
          </p:cNvPr>
          <p:cNvSpPr txBox="1">
            <a:spLocks noChangeArrowheads="1"/>
          </p:cNvSpPr>
          <p:nvPr/>
        </p:nvSpPr>
        <p:spPr bwMode="auto">
          <a:xfrm>
            <a:off x="152400" y="1569260"/>
            <a:ext cx="5943600" cy="268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gn="just" eaLnBrk="1" hangingPunct="1">
              <a:lnSpc>
                <a:spcPct val="107000"/>
              </a:lnSpc>
              <a:spcBef>
                <a:spcPts val="600"/>
              </a:spcBef>
              <a:spcAft>
                <a:spcPts val="800"/>
              </a:spcAft>
              <a:buFont typeface="Arial" panose="020B0604020202020204" pitchFamily="34" charset="0"/>
              <a:buChar char="•"/>
            </a:pP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Số</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lượng</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giảng</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viên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nước</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ngoài</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tham</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gia</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công</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tác đào tạo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tại</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các</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Trường</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đại</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học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chiếm</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dirty="0" err="1">
                <a:solidFill>
                  <a:schemeClr val="tx1">
                    <a:lumMod val="50000"/>
                  </a:schemeClr>
                </a:solidFill>
                <a:latin typeface="+mj-lt"/>
                <a:ea typeface="Tahoma" panose="020B0604030504040204" pitchFamily="34" charset="0"/>
                <a:cs typeface="Times New Roman" panose="02020603050405020304" pitchFamily="18" charset="0"/>
              </a:rPr>
              <a:t>từ</a:t>
            </a:r>
            <a:r>
              <a:rPr lang="en-US" altLang="en-US" sz="1600" dirty="0">
                <a:solidFill>
                  <a:schemeClr val="tx1">
                    <a:lumMod val="50000"/>
                  </a:schemeClr>
                </a:solidFill>
                <a:latin typeface="+mj-lt"/>
                <a:ea typeface="Tahoma" panose="020B0604030504040204" pitchFamily="34" charset="0"/>
                <a:cs typeface="Times New Roman" panose="02020603050405020304" pitchFamily="18" charset="0"/>
              </a:rPr>
              <a:t> </a:t>
            </a:r>
            <a:r>
              <a:rPr lang="en-US" altLang="en-US" sz="1600" b="1" dirty="0">
                <a:solidFill>
                  <a:schemeClr val="tx1">
                    <a:lumMod val="50000"/>
                  </a:schemeClr>
                </a:solidFill>
                <a:latin typeface="+mj-lt"/>
                <a:ea typeface="Tahoma" panose="020B0604030504040204" pitchFamily="34" charset="0"/>
                <a:cs typeface="Times New Roman" panose="02020603050405020304" pitchFamily="18" charset="0"/>
              </a:rPr>
              <a:t>20% - 25%.</a:t>
            </a:r>
          </a:p>
          <a:p>
            <a:pPr marL="342900" indent="-342900" algn="just" eaLnBrk="1" hangingPunct="1">
              <a:lnSpc>
                <a:spcPct val="107000"/>
              </a:lnSpc>
              <a:spcBef>
                <a:spcPts val="600"/>
              </a:spcBef>
              <a:spcAft>
                <a:spcPts val="800"/>
              </a:spcAft>
              <a:buFont typeface="Arial" panose="020B0604020202020204" pitchFamily="34" charset="0"/>
              <a:buChar char="•"/>
            </a:pPr>
            <a:r>
              <a:rPr lang="en-US" altLang="en-US" sz="1600" u="sng" dirty="0" err="1">
                <a:solidFill>
                  <a:schemeClr val="tx1">
                    <a:lumMod val="50000"/>
                  </a:schemeClr>
                </a:solidFill>
                <a:ea typeface="Tahoma" panose="020B0604030504040204" pitchFamily="34" charset="0"/>
                <a:cs typeface="Times New Roman" panose="02020603050405020304" pitchFamily="18" charset="0"/>
              </a:rPr>
              <a:t>Đội</a:t>
            </a:r>
            <a:r>
              <a:rPr lang="en-US" altLang="en-US" sz="1600" u="sng" dirty="0">
                <a:solidFill>
                  <a:schemeClr val="tx1">
                    <a:lumMod val="50000"/>
                  </a:schemeClr>
                </a:solidFill>
                <a:ea typeface="Tahoma" panose="020B0604030504040204" pitchFamily="34" charset="0"/>
                <a:cs typeface="Times New Roman" panose="02020603050405020304" pitchFamily="18" charset="0"/>
              </a:rPr>
              <a:t> </a:t>
            </a:r>
            <a:r>
              <a:rPr lang="en-US" altLang="en-US" sz="1600" u="sng" dirty="0" err="1">
                <a:solidFill>
                  <a:schemeClr val="tx1">
                    <a:lumMod val="50000"/>
                  </a:schemeClr>
                </a:solidFill>
                <a:ea typeface="Tahoma" panose="020B0604030504040204" pitchFamily="34" charset="0"/>
                <a:cs typeface="Times New Roman" panose="02020603050405020304" pitchFamily="18" charset="0"/>
              </a:rPr>
              <a:t>ngũ</a:t>
            </a:r>
            <a:r>
              <a:rPr lang="en-US" altLang="en-US" sz="1600" u="sng" dirty="0">
                <a:solidFill>
                  <a:schemeClr val="tx1">
                    <a:lumMod val="50000"/>
                  </a:schemeClr>
                </a:solidFill>
                <a:ea typeface="Tahoma" panose="020B0604030504040204" pitchFamily="34" charset="0"/>
                <a:cs typeface="Times New Roman" panose="02020603050405020304" pitchFamily="18" charset="0"/>
              </a:rPr>
              <a:t> </a:t>
            </a:r>
            <a:r>
              <a:rPr lang="en-US" altLang="en-US" sz="1600" u="sng" dirty="0" err="1">
                <a:solidFill>
                  <a:schemeClr val="tx1">
                    <a:lumMod val="50000"/>
                  </a:schemeClr>
                </a:solidFill>
                <a:ea typeface="Tahoma" panose="020B0604030504040204" pitchFamily="34" charset="0"/>
                <a:cs typeface="Times New Roman" panose="02020603050405020304" pitchFamily="18" charset="0"/>
              </a:rPr>
              <a:t>giảng</a:t>
            </a:r>
            <a:r>
              <a:rPr lang="en-US" altLang="en-US" sz="1600" u="sng" dirty="0">
                <a:solidFill>
                  <a:schemeClr val="tx1">
                    <a:lumMod val="50000"/>
                  </a:schemeClr>
                </a:solidFill>
                <a:ea typeface="Tahoma" panose="020B0604030504040204" pitchFamily="34" charset="0"/>
                <a:cs typeface="Times New Roman" panose="02020603050405020304" pitchFamily="18" charset="0"/>
              </a:rPr>
              <a:t> viên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được</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đào</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tạo</a:t>
            </a:r>
            <a:r>
              <a:rPr lang="en-US" altLang="en-US" sz="1600" b="1" dirty="0">
                <a:solidFill>
                  <a:schemeClr val="tx1">
                    <a:lumMod val="50000"/>
                  </a:schemeClr>
                </a:solidFill>
                <a:ea typeface="Tahoma" panose="020B0604030504040204" pitchFamily="34" charset="0"/>
                <a:cs typeface="Times New Roman" panose="02020603050405020304" pitchFamily="18" charset="0"/>
              </a:rPr>
              <a:t> ở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nước</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ngoài</a:t>
            </a:r>
            <a:r>
              <a:rPr lang="en-US" altLang="en-US" sz="1600" dirty="0">
                <a:solidFill>
                  <a:schemeClr val="tx1">
                    <a:lumMod val="50000"/>
                  </a:schemeClr>
                </a:solidFill>
                <a:ea typeface="Tahoma" panose="020B0604030504040204" pitchFamily="34" charset="0"/>
                <a:cs typeface="Times New Roman" panose="02020603050405020304" pitchFamily="18" charset="0"/>
              </a:rPr>
              <a:t> </a:t>
            </a:r>
            <a:r>
              <a:rPr lang="en-US" altLang="en-US" sz="1600" dirty="0" err="1">
                <a:solidFill>
                  <a:schemeClr val="tx1">
                    <a:lumMod val="50000"/>
                  </a:schemeClr>
                </a:solidFill>
                <a:ea typeface="Tahoma" panose="020B0604030504040204" pitchFamily="34" charset="0"/>
                <a:cs typeface="Times New Roman" panose="02020603050405020304" pitchFamily="18" charset="0"/>
              </a:rPr>
              <a:t>và</a:t>
            </a:r>
            <a:r>
              <a:rPr lang="en-US" altLang="en-US" sz="1600" dirty="0">
                <a:solidFill>
                  <a:schemeClr val="tx1">
                    <a:lumMod val="50000"/>
                  </a:schemeClr>
                </a:solidFill>
                <a:ea typeface="Tahoma" panose="020B0604030504040204" pitchFamily="34" charset="0"/>
                <a:cs typeface="Times New Roman" panose="02020603050405020304" pitchFamily="18" charset="0"/>
              </a:rPr>
              <a:t> </a:t>
            </a:r>
            <a:r>
              <a:rPr lang="en-US" altLang="en-US" sz="1600" dirty="0" err="1">
                <a:solidFill>
                  <a:schemeClr val="tx1">
                    <a:lumMod val="50000"/>
                  </a:schemeClr>
                </a:solidFill>
                <a:ea typeface="Tahoma" panose="020B0604030504040204" pitchFamily="34" charset="0"/>
                <a:cs typeface="Times New Roman" panose="02020603050405020304" pitchFamily="18" charset="0"/>
              </a:rPr>
              <a:t>có</a:t>
            </a:r>
            <a:r>
              <a:rPr lang="en-US" altLang="en-US" sz="1600"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kinh</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nghiệm</a:t>
            </a:r>
            <a:r>
              <a:rPr lang="en-US" altLang="en-US" sz="1600" b="1" dirty="0">
                <a:solidFill>
                  <a:schemeClr val="tx1">
                    <a:lumMod val="50000"/>
                  </a:schemeClr>
                </a:solidFill>
                <a:ea typeface="Tahoma" panose="020B0604030504040204" pitchFamily="34" charset="0"/>
                <a:cs typeface="Times New Roman" panose="02020603050405020304" pitchFamily="18" charset="0"/>
              </a:rPr>
              <a:t> làm việc ở các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cấp</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quản</a:t>
            </a:r>
            <a:r>
              <a:rPr lang="en-US" altLang="en-US" sz="1600" b="1" dirty="0">
                <a:solidFill>
                  <a:schemeClr val="tx1">
                    <a:lumMod val="50000"/>
                  </a:schemeClr>
                </a:solidFill>
                <a:ea typeface="Tahoma" panose="020B0604030504040204" pitchFamily="34" charset="0"/>
                <a:cs typeface="Times New Roman" panose="02020603050405020304" pitchFamily="18" charset="0"/>
              </a:rPr>
              <a:t> lý</a:t>
            </a:r>
            <a:r>
              <a:rPr lang="en-US" altLang="en-US" sz="1600" dirty="0">
                <a:solidFill>
                  <a:schemeClr val="tx1">
                    <a:lumMod val="50000"/>
                  </a:schemeClr>
                </a:solidFill>
                <a:ea typeface="Tahoma" panose="020B0604030504040204" pitchFamily="34" charset="0"/>
                <a:cs typeface="Times New Roman" panose="02020603050405020304" pitchFamily="18" charset="0"/>
              </a:rPr>
              <a:t> trong </a:t>
            </a:r>
            <a:r>
              <a:rPr lang="en-US" altLang="en-US" sz="1600" dirty="0" err="1">
                <a:solidFill>
                  <a:schemeClr val="tx1">
                    <a:lumMod val="50000"/>
                  </a:schemeClr>
                </a:solidFill>
                <a:ea typeface="Tahoma" panose="020B0604030504040204" pitchFamily="34" charset="0"/>
                <a:cs typeface="Times New Roman" panose="02020603050405020304" pitchFamily="18" charset="0"/>
              </a:rPr>
              <a:t>doanh</a:t>
            </a:r>
            <a:r>
              <a:rPr lang="en-US" altLang="en-US" sz="1600" dirty="0">
                <a:solidFill>
                  <a:schemeClr val="tx1">
                    <a:lumMod val="50000"/>
                  </a:schemeClr>
                </a:solidFill>
                <a:ea typeface="Tahoma" panose="020B0604030504040204" pitchFamily="34" charset="0"/>
                <a:cs typeface="Times New Roman" panose="02020603050405020304" pitchFamily="18" charset="0"/>
              </a:rPr>
              <a:t> </a:t>
            </a:r>
            <a:r>
              <a:rPr lang="en-US" altLang="en-US" sz="1600" dirty="0" err="1">
                <a:solidFill>
                  <a:schemeClr val="tx1">
                    <a:lumMod val="50000"/>
                  </a:schemeClr>
                </a:solidFill>
                <a:ea typeface="Tahoma" panose="020B0604030504040204" pitchFamily="34" charset="0"/>
                <a:cs typeface="Times New Roman" panose="02020603050405020304" pitchFamily="18" charset="0"/>
              </a:rPr>
              <a:t>nghiệp</a:t>
            </a:r>
            <a:r>
              <a:rPr lang="en-US" altLang="en-US" sz="1600" dirty="0">
                <a:solidFill>
                  <a:schemeClr val="tx1">
                    <a:lumMod val="50000"/>
                  </a:schemeClr>
                </a:solidFill>
                <a:ea typeface="Tahoma" panose="020B0604030504040204" pitchFamily="34" charset="0"/>
                <a:cs typeface="Times New Roman" panose="02020603050405020304" pitchFamily="18" charset="0"/>
              </a:rPr>
              <a:t> (</a:t>
            </a:r>
            <a:r>
              <a:rPr lang="en-US" altLang="en-US" sz="1600" dirty="0" err="1">
                <a:solidFill>
                  <a:schemeClr val="tx1">
                    <a:lumMod val="50000"/>
                  </a:schemeClr>
                </a:solidFill>
                <a:ea typeface="Tahoma" panose="020B0604030504040204" pitchFamily="34" charset="0"/>
                <a:cs typeface="Times New Roman" panose="02020603050405020304" pitchFamily="18" charset="0"/>
              </a:rPr>
              <a:t>từ</a:t>
            </a:r>
            <a:r>
              <a:rPr lang="en-US" altLang="en-US" sz="1600" dirty="0">
                <a:solidFill>
                  <a:schemeClr val="tx1">
                    <a:lumMod val="50000"/>
                  </a:schemeClr>
                </a:solidFill>
                <a:ea typeface="Tahoma" panose="020B0604030504040204" pitchFamily="34" charset="0"/>
                <a:cs typeface="Times New Roman" panose="02020603050405020304" pitchFamily="18" charset="0"/>
              </a:rPr>
              <a:t> 3-5 </a:t>
            </a:r>
            <a:r>
              <a:rPr lang="en-US" altLang="en-US" sz="1600" dirty="0" err="1">
                <a:solidFill>
                  <a:schemeClr val="tx1">
                    <a:lumMod val="50000"/>
                  </a:schemeClr>
                </a:solidFill>
                <a:ea typeface="Tahoma" panose="020B0604030504040204" pitchFamily="34" charset="0"/>
                <a:cs typeface="Times New Roman" panose="02020603050405020304" pitchFamily="18" charset="0"/>
              </a:rPr>
              <a:t>năm</a:t>
            </a:r>
            <a:r>
              <a:rPr lang="en-US" altLang="en-US" sz="1600" dirty="0">
                <a:solidFill>
                  <a:schemeClr val="tx1">
                    <a:lumMod val="50000"/>
                  </a:schemeClr>
                </a:solidFill>
                <a:ea typeface="Tahoma" panose="020B0604030504040204" pitchFamily="34" charset="0"/>
                <a:cs typeface="Times New Roman" panose="02020603050405020304" pitchFamily="18" charset="0"/>
              </a:rPr>
              <a:t>). </a:t>
            </a:r>
          </a:p>
          <a:p>
            <a:pPr marL="342900" indent="-342900" algn="just" eaLnBrk="1" hangingPunct="1">
              <a:lnSpc>
                <a:spcPct val="107000"/>
              </a:lnSpc>
              <a:spcBef>
                <a:spcPts val="600"/>
              </a:spcBef>
              <a:spcAft>
                <a:spcPts val="800"/>
              </a:spcAft>
              <a:buFont typeface="Arial" panose="020B0604020202020204" pitchFamily="34" charset="0"/>
              <a:buChar char="•"/>
            </a:pPr>
            <a:r>
              <a:rPr lang="en-US" altLang="en-US" sz="1600" u="sng" dirty="0" err="1">
                <a:solidFill>
                  <a:schemeClr val="tx1">
                    <a:lumMod val="50000"/>
                  </a:schemeClr>
                </a:solidFill>
                <a:ea typeface="Tahoma" panose="020B0604030504040204" pitchFamily="34" charset="0"/>
                <a:cs typeface="Times New Roman" panose="02020603050405020304" pitchFamily="18" charset="0"/>
              </a:rPr>
              <a:t>Đội</a:t>
            </a:r>
            <a:r>
              <a:rPr lang="en-US" altLang="en-US" sz="1600" u="sng" dirty="0">
                <a:solidFill>
                  <a:schemeClr val="tx1">
                    <a:lumMod val="50000"/>
                  </a:schemeClr>
                </a:solidFill>
                <a:ea typeface="Tahoma" panose="020B0604030504040204" pitchFamily="34" charset="0"/>
                <a:cs typeface="Times New Roman" panose="02020603050405020304" pitchFamily="18" charset="0"/>
              </a:rPr>
              <a:t> </a:t>
            </a:r>
            <a:r>
              <a:rPr lang="en-US" altLang="en-US" sz="1600" u="sng" dirty="0" err="1">
                <a:solidFill>
                  <a:schemeClr val="tx1">
                    <a:lumMod val="50000"/>
                  </a:schemeClr>
                </a:solidFill>
                <a:ea typeface="Tahoma" panose="020B0604030504040204" pitchFamily="34" charset="0"/>
                <a:cs typeface="Times New Roman" panose="02020603050405020304" pitchFamily="18" charset="0"/>
              </a:rPr>
              <a:t>ngũ</a:t>
            </a:r>
            <a:r>
              <a:rPr lang="en-US" altLang="en-US" sz="1600" u="sng" dirty="0">
                <a:solidFill>
                  <a:schemeClr val="tx1">
                    <a:lumMod val="50000"/>
                  </a:schemeClr>
                </a:solidFill>
                <a:ea typeface="Tahoma" panose="020B0604030504040204" pitchFamily="34" charset="0"/>
                <a:cs typeface="Times New Roman" panose="02020603050405020304" pitchFamily="18" charset="0"/>
              </a:rPr>
              <a:t> </a:t>
            </a:r>
            <a:r>
              <a:rPr lang="en-US" altLang="en-US" sz="1600" u="sng" dirty="0" err="1">
                <a:solidFill>
                  <a:schemeClr val="tx1">
                    <a:lumMod val="50000"/>
                  </a:schemeClr>
                </a:solidFill>
                <a:ea typeface="Tahoma" panose="020B0604030504040204" pitchFamily="34" charset="0"/>
                <a:cs typeface="Times New Roman" panose="02020603050405020304" pitchFamily="18" charset="0"/>
              </a:rPr>
              <a:t>quản</a:t>
            </a:r>
            <a:r>
              <a:rPr lang="en-US" altLang="en-US" sz="1600" u="sng" dirty="0">
                <a:solidFill>
                  <a:schemeClr val="tx1">
                    <a:lumMod val="50000"/>
                  </a:schemeClr>
                </a:solidFill>
                <a:ea typeface="Tahoma" panose="020B0604030504040204" pitchFamily="34" charset="0"/>
                <a:cs typeface="Times New Roman" panose="02020603050405020304" pitchFamily="18" charset="0"/>
              </a:rPr>
              <a:t> </a:t>
            </a:r>
            <a:r>
              <a:rPr lang="en-US" altLang="en-US" sz="1600" u="sng" dirty="0" err="1">
                <a:solidFill>
                  <a:schemeClr val="tx1">
                    <a:lumMod val="50000"/>
                  </a:schemeClr>
                </a:solidFill>
                <a:ea typeface="Tahoma" panose="020B0604030504040204" pitchFamily="34" charset="0"/>
                <a:cs typeface="Times New Roman" panose="02020603050405020304" pitchFamily="18" charset="0"/>
              </a:rPr>
              <a:t>lý</a:t>
            </a:r>
            <a:r>
              <a:rPr lang="en-US" altLang="en-US" sz="1600"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được</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đào</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tạo</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chuyên</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môn</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hoặc</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nghiệp</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vụ</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quản</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lý</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ở</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nước</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r>
              <a:rPr lang="en-US" altLang="en-US" sz="1600" b="1" dirty="0" err="1">
                <a:solidFill>
                  <a:schemeClr val="tx1">
                    <a:lumMod val="50000"/>
                  </a:schemeClr>
                </a:solidFill>
                <a:ea typeface="Tahoma" panose="020B0604030504040204" pitchFamily="34" charset="0"/>
                <a:cs typeface="Times New Roman" panose="02020603050405020304" pitchFamily="18" charset="0"/>
              </a:rPr>
              <a:t>ngoài</a:t>
            </a:r>
            <a:r>
              <a:rPr lang="en-US" altLang="en-US" sz="1600" b="1" dirty="0">
                <a:solidFill>
                  <a:schemeClr val="tx1">
                    <a:lumMod val="50000"/>
                  </a:schemeClr>
                </a:solidFill>
                <a:ea typeface="Tahoma" panose="020B0604030504040204" pitchFamily="34" charset="0"/>
                <a:cs typeface="Times New Roman" panose="02020603050405020304" pitchFamily="18" charset="0"/>
              </a:rPr>
              <a:t>. </a:t>
            </a:r>
          </a:p>
          <a:p>
            <a:pPr marL="342900" indent="-342900" algn="just" eaLnBrk="1" hangingPunct="1">
              <a:lnSpc>
                <a:spcPct val="107000"/>
              </a:lnSpc>
              <a:spcBef>
                <a:spcPts val="600"/>
              </a:spcBef>
              <a:spcAft>
                <a:spcPts val="800"/>
              </a:spcAft>
              <a:buFont typeface="Arial" panose="020B0604020202020204" pitchFamily="34" charset="0"/>
              <a:buChar char="•"/>
            </a:pPr>
            <a:endParaRPr lang="en-US" altLang="en-US" dirty="0">
              <a:solidFill>
                <a:schemeClr val="tx1">
                  <a:lumMod val="50000"/>
                </a:schemeClr>
              </a:solidFill>
              <a:ea typeface="Tahoma" panose="020B060403050404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18D4B4F-D0FF-2273-37E2-F2F2D698C84B}"/>
              </a:ext>
            </a:extLst>
          </p:cNvPr>
          <p:cNvSpPr txBox="1">
            <a:spLocks noChangeArrowheads="1"/>
          </p:cNvSpPr>
          <p:nvPr/>
        </p:nvSpPr>
        <p:spPr bwMode="auto">
          <a:xfrm>
            <a:off x="6492240" y="1146266"/>
            <a:ext cx="2800765"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07000"/>
              </a:lnSpc>
              <a:spcBef>
                <a:spcPts val="600"/>
              </a:spcBef>
              <a:spcAft>
                <a:spcPts val="800"/>
              </a:spcAft>
            </a:pPr>
            <a:r>
              <a:rPr lang="en-US" sz="1600" b="1" dirty="0">
                <a:solidFill>
                  <a:srgbClr val="FF0000"/>
                </a:solidFill>
                <a:latin typeface="+mj-lt"/>
                <a:ea typeface="Tahoma" panose="020B0604030504040204" pitchFamily="34" charset="0"/>
                <a:cs typeface="Times New Roman" panose="02020603050405020304" pitchFamily="18" charset="0"/>
              </a:rPr>
              <a:t>2. GIẢI PHÁP TRỌNG TÂM</a:t>
            </a:r>
            <a:endParaRPr lang="en-US" sz="1600" dirty="0">
              <a:solidFill>
                <a:srgbClr val="FF0000"/>
              </a:solidFill>
              <a:latin typeface="+mj-lt"/>
              <a:ea typeface="Tahoma" panose="020B060403050404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632E37B5-30BE-A656-A354-0948427F94D6}"/>
              </a:ext>
            </a:extLst>
          </p:cNvPr>
          <p:cNvSpPr/>
          <p:nvPr/>
        </p:nvSpPr>
        <p:spPr>
          <a:xfrm>
            <a:off x="6492240" y="1615878"/>
            <a:ext cx="5699760" cy="6717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2016EC-E235-5D28-B4CE-343B5CA807D1}"/>
              </a:ext>
            </a:extLst>
          </p:cNvPr>
          <p:cNvSpPr txBox="1">
            <a:spLocks noChangeArrowheads="1"/>
          </p:cNvSpPr>
          <p:nvPr/>
        </p:nvSpPr>
        <p:spPr bwMode="auto">
          <a:xfrm>
            <a:off x="6526497" y="1593576"/>
            <a:ext cx="5681421" cy="66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gn="just" eaLnBrk="1" hangingPunct="1">
              <a:lnSpc>
                <a:spcPct val="107000"/>
              </a:lnSpc>
              <a:spcBef>
                <a:spcPts val="600"/>
              </a:spcBef>
              <a:spcAft>
                <a:spcPts val="800"/>
              </a:spcAft>
              <a:buClr>
                <a:schemeClr val="bg1"/>
              </a:buClr>
              <a:buFont typeface="Arial" panose="020B0604020202020204" pitchFamily="34" charset="0"/>
              <a:buChar char="•"/>
            </a:pPr>
            <a:r>
              <a:rPr lang="en-US" altLang="en-US" sz="1800" dirty="0" err="1">
                <a:solidFill>
                  <a:schemeClr val="bg1"/>
                </a:solidFill>
                <a:latin typeface="+mj-lt"/>
                <a:ea typeface="Tahoma" panose="020B0604030504040204" pitchFamily="34" charset="0"/>
                <a:cs typeface="Times New Roman" panose="02020603050405020304" pitchFamily="18" charset="0"/>
              </a:rPr>
              <a:t>Áp</a:t>
            </a:r>
            <a:r>
              <a:rPr lang="en-US" altLang="en-US" sz="1800" dirty="0">
                <a:solidFill>
                  <a:schemeClr val="bg1"/>
                </a:solidFill>
                <a:latin typeface="+mj-lt"/>
                <a:ea typeface="Tahoma" panose="020B0604030504040204" pitchFamily="34" charset="0"/>
                <a:cs typeface="Times New Roman" panose="02020603050405020304" pitchFamily="18" charset="0"/>
              </a:rPr>
              <a:t> dung </a:t>
            </a:r>
            <a:r>
              <a:rPr lang="en-US" altLang="en-US" sz="1800" dirty="0" err="1">
                <a:solidFill>
                  <a:schemeClr val="bg1"/>
                </a:solidFill>
                <a:latin typeface="+mj-lt"/>
                <a:ea typeface="Tahoma" panose="020B0604030504040204" pitchFamily="34" charset="0"/>
                <a:cs typeface="Times New Roman" panose="02020603050405020304" pitchFamily="18" charset="0"/>
              </a:rPr>
              <a:t>chính</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sách</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lương</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thưởng</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phúc</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lợi</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tốt</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chính</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sách</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thu</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hút</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nguồn</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nhân</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lực</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chất</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lượng</a:t>
            </a:r>
            <a:r>
              <a:rPr lang="en-US" altLang="en-US" sz="1800" dirty="0">
                <a:solidFill>
                  <a:schemeClr val="bg1"/>
                </a:solidFill>
                <a:latin typeface="+mj-lt"/>
                <a:ea typeface="Tahoma" panose="020B0604030504040204" pitchFamily="34" charset="0"/>
                <a:cs typeface="Times New Roman" panose="02020603050405020304" pitchFamily="18" charset="0"/>
              </a:rPr>
              <a:t> </a:t>
            </a:r>
            <a:r>
              <a:rPr lang="en-US" altLang="en-US" sz="1800" dirty="0" err="1">
                <a:solidFill>
                  <a:schemeClr val="bg1"/>
                </a:solidFill>
                <a:latin typeface="+mj-lt"/>
                <a:ea typeface="Tahoma" panose="020B0604030504040204" pitchFamily="34" charset="0"/>
                <a:cs typeface="Times New Roman" panose="02020603050405020304" pitchFamily="18" charset="0"/>
              </a:rPr>
              <a:t>cao</a:t>
            </a:r>
            <a:endParaRPr lang="en-US" sz="1800" dirty="0">
              <a:solidFill>
                <a:schemeClr val="bg1"/>
              </a:solidFill>
              <a:latin typeface="+mj-lt"/>
              <a:ea typeface="Tahoma" panose="020B060403050404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0B45322F-ECC1-502E-95A5-FDA453459331}"/>
              </a:ext>
            </a:extLst>
          </p:cNvPr>
          <p:cNvSpPr/>
          <p:nvPr/>
        </p:nvSpPr>
        <p:spPr>
          <a:xfrm>
            <a:off x="6473901" y="2433447"/>
            <a:ext cx="5699760" cy="6717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E441FE2-3091-3106-C283-1381C319697C}"/>
              </a:ext>
            </a:extLst>
          </p:cNvPr>
          <p:cNvSpPr txBox="1">
            <a:spLocks noChangeArrowheads="1"/>
          </p:cNvSpPr>
          <p:nvPr/>
        </p:nvSpPr>
        <p:spPr bwMode="auto">
          <a:xfrm>
            <a:off x="6508158" y="2433447"/>
            <a:ext cx="5135659" cy="66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gn="just" eaLnBrk="1" hangingPunct="1">
              <a:lnSpc>
                <a:spcPct val="107000"/>
              </a:lnSpc>
              <a:spcBef>
                <a:spcPts val="600"/>
              </a:spcBef>
              <a:spcAft>
                <a:spcPts val="800"/>
              </a:spcAft>
              <a:buClr>
                <a:schemeClr val="bg1"/>
              </a:buClr>
              <a:buFont typeface="Arial" panose="020B0604020202020204" pitchFamily="34" charset="0"/>
              <a:buChar char="•"/>
            </a:pPr>
            <a:r>
              <a:rPr lang="en-US" altLang="en-US" sz="1800" dirty="0" err="1">
                <a:solidFill>
                  <a:schemeClr val="bg1"/>
                </a:solidFill>
                <a:ea typeface="Tahoma" panose="020B0604030504040204" pitchFamily="34" charset="0"/>
                <a:cs typeface="Times New Roman" panose="02020603050405020304" pitchFamily="18" charset="0"/>
              </a:rPr>
              <a:t>Tạo</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môi</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trường</a:t>
            </a:r>
            <a:r>
              <a:rPr lang="en-US" altLang="en-US" sz="1800" dirty="0">
                <a:solidFill>
                  <a:schemeClr val="bg1"/>
                </a:solidFill>
                <a:ea typeface="Tahoma" panose="020B0604030504040204" pitchFamily="34" charset="0"/>
                <a:cs typeface="Times New Roman" panose="02020603050405020304" pitchFamily="18" charset="0"/>
              </a:rPr>
              <a:t> quốc </a:t>
            </a:r>
            <a:r>
              <a:rPr lang="en-US" altLang="en-US" sz="1800" dirty="0" err="1">
                <a:solidFill>
                  <a:schemeClr val="bg1"/>
                </a:solidFill>
                <a:ea typeface="Tahoma" panose="020B0604030504040204" pitchFamily="34" charset="0"/>
                <a:cs typeface="Times New Roman" panose="02020603050405020304" pitchFamily="18" charset="0"/>
              </a:rPr>
              <a:t>tế</a:t>
            </a:r>
            <a:r>
              <a:rPr lang="en-US" altLang="en-US" sz="1800" dirty="0">
                <a:solidFill>
                  <a:schemeClr val="bg1"/>
                </a:solidFill>
                <a:ea typeface="Tahoma" panose="020B0604030504040204" pitchFamily="34" charset="0"/>
                <a:cs typeface="Times New Roman" panose="02020603050405020304" pitchFamily="18" charset="0"/>
              </a:rPr>
              <a:t> và </a:t>
            </a:r>
            <a:r>
              <a:rPr lang="en-US" altLang="en-US" sz="1800" dirty="0" err="1">
                <a:solidFill>
                  <a:schemeClr val="bg1"/>
                </a:solidFill>
                <a:ea typeface="Tahoma" panose="020B0604030504040204" pitchFamily="34" charset="0"/>
                <a:cs typeface="Times New Roman" panose="02020603050405020304" pitchFamily="18" charset="0"/>
              </a:rPr>
              <a:t>cộng</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đồng</a:t>
            </a:r>
            <a:r>
              <a:rPr lang="en-US" altLang="en-US" sz="1800" dirty="0">
                <a:solidFill>
                  <a:schemeClr val="bg1"/>
                </a:solidFill>
                <a:ea typeface="Tahoma" panose="020B0604030504040204" pitchFamily="34" charset="0"/>
                <a:cs typeface="Times New Roman" panose="02020603050405020304" pitchFamily="18" charset="0"/>
              </a:rPr>
              <a:t> học </a:t>
            </a:r>
            <a:r>
              <a:rPr lang="en-US" altLang="en-US" sz="1800" dirty="0" err="1">
                <a:solidFill>
                  <a:schemeClr val="bg1"/>
                </a:solidFill>
                <a:ea typeface="Tahoma" panose="020B0604030504040204" pitchFamily="34" charset="0"/>
                <a:cs typeface="Times New Roman" panose="02020603050405020304" pitchFamily="18" charset="0"/>
              </a:rPr>
              <a:t>thuật</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đẳng</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cấp</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tại</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trường</a:t>
            </a:r>
            <a:r>
              <a:rPr lang="en-US" altLang="en-US" sz="1800" dirty="0">
                <a:solidFill>
                  <a:schemeClr val="bg1"/>
                </a:solidFill>
                <a:ea typeface="Tahoma" panose="020B0604030504040204" pitchFamily="34" charset="0"/>
                <a:cs typeface="Times New Roman" panose="02020603050405020304" pitchFamily="18" charset="0"/>
              </a:rPr>
              <a:t>. </a:t>
            </a:r>
          </a:p>
        </p:txBody>
      </p:sp>
      <p:sp>
        <p:nvSpPr>
          <p:cNvPr id="41" name="Rectangle 40">
            <a:extLst>
              <a:ext uri="{FF2B5EF4-FFF2-40B4-BE49-F238E27FC236}">
                <a16:creationId xmlns:a16="http://schemas.microsoft.com/office/drawing/2014/main" id="{80A36002-9B25-FF48-82B4-8304B1BCB717}"/>
              </a:ext>
            </a:extLst>
          </p:cNvPr>
          <p:cNvSpPr/>
          <p:nvPr/>
        </p:nvSpPr>
        <p:spPr>
          <a:xfrm>
            <a:off x="6488238" y="3219167"/>
            <a:ext cx="5699760" cy="18430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885CC3F-E1FB-27EF-FA57-09BB21EB11E5}"/>
              </a:ext>
            </a:extLst>
          </p:cNvPr>
          <p:cNvSpPr txBox="1">
            <a:spLocks noChangeArrowheads="1"/>
          </p:cNvSpPr>
          <p:nvPr/>
        </p:nvSpPr>
        <p:spPr bwMode="auto">
          <a:xfrm>
            <a:off x="6522495" y="3219167"/>
            <a:ext cx="5135659" cy="173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gn="just" eaLnBrk="1" hangingPunct="1">
              <a:lnSpc>
                <a:spcPct val="107000"/>
              </a:lnSpc>
              <a:spcBef>
                <a:spcPts val="600"/>
              </a:spcBef>
              <a:spcAft>
                <a:spcPts val="800"/>
              </a:spcAft>
              <a:buClr>
                <a:schemeClr val="bg1"/>
              </a:buClr>
              <a:buFont typeface="Arial" panose="020B0604020202020204" pitchFamily="34" charset="0"/>
              <a:buChar char="•"/>
            </a:pPr>
            <a:r>
              <a:rPr lang="en-US" altLang="en-US" sz="1800" dirty="0" err="1">
                <a:solidFill>
                  <a:schemeClr val="bg1"/>
                </a:solidFill>
                <a:ea typeface="Tahoma" panose="020B0604030504040204" pitchFamily="34" charset="0"/>
                <a:cs typeface="Times New Roman" panose="02020603050405020304" pitchFamily="18" charset="0"/>
              </a:rPr>
              <a:t>Tăng</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cường</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trao</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đổi</a:t>
            </a:r>
            <a:r>
              <a:rPr lang="en-US" altLang="en-US" sz="1800" dirty="0">
                <a:solidFill>
                  <a:schemeClr val="bg1"/>
                </a:solidFill>
                <a:ea typeface="Tahoma" panose="020B0604030504040204" pitchFamily="34" charset="0"/>
                <a:cs typeface="Times New Roman" panose="02020603050405020304" pitchFamily="18" charset="0"/>
              </a:rPr>
              <a:t> học thuật quốc </a:t>
            </a:r>
            <a:r>
              <a:rPr lang="en-US" altLang="en-US" sz="1800" dirty="0" err="1">
                <a:solidFill>
                  <a:schemeClr val="bg1"/>
                </a:solidFill>
                <a:ea typeface="Tahoma" panose="020B0604030504040204" pitchFamily="34" charset="0"/>
                <a:cs typeface="Times New Roman" panose="02020603050405020304" pitchFamily="18" charset="0"/>
              </a:rPr>
              <a:t>tế</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cho</a:t>
            </a:r>
            <a:r>
              <a:rPr lang="en-US" altLang="en-US" sz="1800" dirty="0">
                <a:solidFill>
                  <a:schemeClr val="bg1"/>
                </a:solidFill>
                <a:ea typeface="Tahoma" panose="020B0604030504040204" pitchFamily="34" charset="0"/>
                <a:cs typeface="Times New Roman" panose="02020603050405020304" pitchFamily="18" charset="0"/>
              </a:rPr>
              <a:t> </a:t>
            </a:r>
            <a:r>
              <a:rPr lang="en-US" altLang="en-US" sz="1800" dirty="0" err="1">
                <a:solidFill>
                  <a:schemeClr val="bg1"/>
                </a:solidFill>
                <a:ea typeface="Tahoma" panose="020B0604030504040204" pitchFamily="34" charset="0"/>
                <a:cs typeface="Times New Roman" panose="02020603050405020304" pitchFamily="18" charset="0"/>
              </a:rPr>
              <a:t>giảng</a:t>
            </a:r>
            <a:r>
              <a:rPr lang="en-US" altLang="en-US" sz="1800" dirty="0">
                <a:solidFill>
                  <a:schemeClr val="bg1"/>
                </a:solidFill>
                <a:ea typeface="Tahoma" panose="020B0604030504040204" pitchFamily="34" charset="0"/>
                <a:cs typeface="Times New Roman" panose="02020603050405020304" pitchFamily="18" charset="0"/>
              </a:rPr>
              <a:t> viên. </a:t>
            </a:r>
          </a:p>
          <a:p>
            <a:pPr marL="342900" indent="-342900" algn="just" eaLnBrk="1" hangingPunct="1">
              <a:lnSpc>
                <a:spcPct val="107000"/>
              </a:lnSpc>
              <a:spcBef>
                <a:spcPts val="600"/>
              </a:spcBef>
              <a:spcAft>
                <a:spcPts val="800"/>
              </a:spcAft>
              <a:buClr>
                <a:schemeClr val="bg1"/>
              </a:buClr>
              <a:buFont typeface="Arial" panose="020B0604020202020204" pitchFamily="34" charset="0"/>
              <a:buChar char="•"/>
            </a:pPr>
            <a:r>
              <a:rPr lang="en-US" sz="1800" dirty="0" err="1">
                <a:solidFill>
                  <a:schemeClr val="bg1"/>
                </a:solidFill>
                <a:ea typeface="Tahoma" panose="020B0604030504040204" pitchFamily="34" charset="0"/>
                <a:cs typeface="Times New Roman" panose="02020603050405020304" pitchFamily="18" charset="0"/>
              </a:rPr>
              <a:t>Liên</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kết</a:t>
            </a:r>
            <a:r>
              <a:rPr lang="en-US" sz="1800" dirty="0">
                <a:solidFill>
                  <a:schemeClr val="bg1"/>
                </a:solidFill>
                <a:ea typeface="Tahoma" panose="020B0604030504040204" pitchFamily="34" charset="0"/>
                <a:cs typeface="Times New Roman" panose="02020603050405020304" pitchFamily="18" charset="0"/>
              </a:rPr>
              <a:t> các </a:t>
            </a:r>
            <a:r>
              <a:rPr lang="en-US" sz="1800" dirty="0" err="1">
                <a:solidFill>
                  <a:schemeClr val="bg1"/>
                </a:solidFill>
                <a:ea typeface="Tahoma" panose="020B0604030504040204" pitchFamily="34" charset="0"/>
                <a:cs typeface="Times New Roman" panose="02020603050405020304" pitchFamily="18" charset="0"/>
              </a:rPr>
              <a:t>nguồn</a:t>
            </a:r>
            <a:r>
              <a:rPr lang="en-US" sz="1800" dirty="0">
                <a:solidFill>
                  <a:schemeClr val="bg1"/>
                </a:solidFill>
                <a:ea typeface="Tahoma" panose="020B0604030504040204" pitchFamily="34" charset="0"/>
                <a:cs typeface="Times New Roman" panose="02020603050405020304" pitchFamily="18" charset="0"/>
              </a:rPr>
              <a:t> nhân lực “</a:t>
            </a:r>
            <a:r>
              <a:rPr lang="en-US" sz="1800" dirty="0" err="1">
                <a:solidFill>
                  <a:schemeClr val="bg1"/>
                </a:solidFill>
                <a:ea typeface="Tahoma" panose="020B0604030504040204" pitchFamily="34" charset="0"/>
                <a:cs typeface="Times New Roman" panose="02020603050405020304" pitchFamily="18" charset="0"/>
              </a:rPr>
              <a:t>mở</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đặc</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biệt</a:t>
            </a:r>
            <a:r>
              <a:rPr lang="en-US" sz="1800" dirty="0">
                <a:solidFill>
                  <a:schemeClr val="bg1"/>
                </a:solidFill>
                <a:ea typeface="Tahoma" panose="020B0604030504040204" pitchFamily="34" charset="0"/>
                <a:cs typeface="Times New Roman" panose="02020603050405020304" pitchFamily="18" charset="0"/>
              </a:rPr>
              <a:t> các chuyên </a:t>
            </a:r>
            <a:r>
              <a:rPr lang="en-US" sz="1800" dirty="0" err="1">
                <a:solidFill>
                  <a:schemeClr val="bg1"/>
                </a:solidFill>
                <a:ea typeface="Tahoma" panose="020B0604030504040204" pitchFamily="34" charset="0"/>
                <a:cs typeface="Times New Roman" panose="02020603050405020304" pitchFamily="18" charset="0"/>
              </a:rPr>
              <a:t>gia</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nước</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ngoài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giảng</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dạy</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tại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trường</a:t>
            </a:r>
            <a:r>
              <a:rPr lang="en-US" sz="1800" dirty="0">
                <a:solidFill>
                  <a:schemeClr val="bg1"/>
                </a:solidFill>
                <a:ea typeface="Tahoma" panose="020B0604030504040204" pitchFamily="34" charset="0"/>
                <a:cs typeface="Times New Roman" panose="02020603050405020304" pitchFamily="18" charset="0"/>
              </a:rPr>
              <a:t> (6 </a:t>
            </a:r>
            <a:r>
              <a:rPr lang="en-US" sz="1800" dirty="0" err="1">
                <a:solidFill>
                  <a:schemeClr val="bg1"/>
                </a:solidFill>
                <a:ea typeface="Tahoma" panose="020B0604030504040204" pitchFamily="34" charset="0"/>
                <a:cs typeface="Times New Roman" panose="02020603050405020304" pitchFamily="18" charset="0"/>
              </a:rPr>
              <a:t>tháng</a:t>
            </a:r>
            <a:r>
              <a:rPr lang="en-US" sz="1800" dirty="0">
                <a:solidFill>
                  <a:schemeClr val="bg1"/>
                </a:solidFill>
                <a:ea typeface="Tahoma" panose="020B0604030504040204" pitchFamily="34" charset="0"/>
                <a:cs typeface="Times New Roman" panose="02020603050405020304" pitchFamily="18" charset="0"/>
              </a:rPr>
              <a:t> – 1 năm) </a:t>
            </a:r>
            <a:r>
              <a:rPr lang="en-US" sz="1800" dirty="0" err="1">
                <a:solidFill>
                  <a:schemeClr val="bg1"/>
                </a:solidFill>
                <a:ea typeface="Tahoma" panose="020B0604030504040204" pitchFamily="34" charset="0"/>
                <a:cs typeface="Times New Roman" panose="02020603050405020304" pitchFamily="18" charset="0"/>
              </a:rPr>
              <a:t>hoặc</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chuyên</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đề</a:t>
            </a:r>
            <a:r>
              <a:rPr lang="en-US" sz="1800" dirty="0">
                <a:solidFill>
                  <a:schemeClr val="bg1"/>
                </a:solidFill>
                <a:ea typeface="Tahoma" panose="020B0604030504040204" pitchFamily="34" charset="0"/>
                <a:cs typeface="Times New Roman" panose="02020603050405020304" pitchFamily="18" charset="0"/>
              </a:rPr>
              <a:t>. </a:t>
            </a:r>
          </a:p>
        </p:txBody>
      </p:sp>
      <p:sp>
        <p:nvSpPr>
          <p:cNvPr id="43" name="Rectangle 42">
            <a:extLst>
              <a:ext uri="{FF2B5EF4-FFF2-40B4-BE49-F238E27FC236}">
                <a16:creationId xmlns:a16="http://schemas.microsoft.com/office/drawing/2014/main" id="{1FCE939D-B043-F331-D0A9-EEEEC8B50FAB}"/>
              </a:ext>
            </a:extLst>
          </p:cNvPr>
          <p:cNvSpPr/>
          <p:nvPr/>
        </p:nvSpPr>
        <p:spPr>
          <a:xfrm>
            <a:off x="6492240" y="5158147"/>
            <a:ext cx="5699760" cy="12291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a:extLst>
              <a:ext uri="{FF2B5EF4-FFF2-40B4-BE49-F238E27FC236}">
                <a16:creationId xmlns:a16="http://schemas.microsoft.com/office/drawing/2014/main" id="{18322CF7-EF28-D1B5-4C35-F5B017268D27}"/>
              </a:ext>
            </a:extLst>
          </p:cNvPr>
          <p:cNvSpPr txBox="1">
            <a:spLocks noChangeArrowheads="1"/>
          </p:cNvSpPr>
          <p:nvPr/>
        </p:nvSpPr>
        <p:spPr bwMode="auto">
          <a:xfrm>
            <a:off x="6508158" y="5131081"/>
            <a:ext cx="5665504" cy="125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gn="just" eaLnBrk="1" hangingPunct="1">
              <a:lnSpc>
                <a:spcPct val="107000"/>
              </a:lnSpc>
              <a:spcBef>
                <a:spcPts val="600"/>
              </a:spcBef>
              <a:spcAft>
                <a:spcPts val="800"/>
              </a:spcAft>
              <a:buClr>
                <a:schemeClr val="bg1"/>
              </a:buClr>
              <a:buFont typeface="Arial" panose="020B0604020202020204" pitchFamily="34" charset="0"/>
              <a:buChar char="•"/>
            </a:pPr>
            <a:r>
              <a:rPr lang="en-US" sz="1800" dirty="0" err="1">
                <a:solidFill>
                  <a:schemeClr val="bg1"/>
                </a:solidFill>
                <a:ea typeface="Tahoma" panose="020B0604030504040204" pitchFamily="34" charset="0"/>
                <a:cs typeface="Times New Roman" panose="02020603050405020304" pitchFamily="18" charset="0"/>
              </a:rPr>
              <a:t>Tăng</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cường</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quan</a:t>
            </a:r>
            <a:r>
              <a:rPr lang="en-US" sz="1800" dirty="0">
                <a:solidFill>
                  <a:schemeClr val="bg1"/>
                </a:solidFill>
                <a:ea typeface="Tahoma" panose="020B0604030504040204" pitchFamily="34" charset="0"/>
                <a:cs typeface="Times New Roman" panose="02020603050405020304" pitchFamily="18" charset="0"/>
              </a:rPr>
              <a:t> hệ </a:t>
            </a:r>
            <a:r>
              <a:rPr lang="en-US" sz="1800" dirty="0" err="1">
                <a:solidFill>
                  <a:schemeClr val="bg1"/>
                </a:solidFill>
                <a:ea typeface="Tahoma" panose="020B0604030504040204" pitchFamily="34" charset="0"/>
                <a:cs typeface="Times New Roman" panose="02020603050405020304" pitchFamily="18" charset="0"/>
              </a:rPr>
              <a:t>ngoại</a:t>
            </a:r>
            <a:r>
              <a:rPr lang="en-US" sz="1800" dirty="0">
                <a:solidFill>
                  <a:schemeClr val="bg1"/>
                </a:solidFill>
                <a:ea typeface="Tahoma" panose="020B0604030504040204" pitchFamily="34" charset="0"/>
                <a:cs typeface="Times New Roman" panose="02020603050405020304" pitchFamily="18" charset="0"/>
              </a:rPr>
              <a:t> giao </a:t>
            </a:r>
            <a:r>
              <a:rPr lang="en-US" sz="1800" dirty="0" err="1">
                <a:solidFill>
                  <a:schemeClr val="bg1"/>
                </a:solidFill>
                <a:ea typeface="Tahoma" panose="020B0604030504040204" pitchFamily="34" charset="0"/>
                <a:cs typeface="Times New Roman" panose="02020603050405020304" pitchFamily="18" charset="0"/>
              </a:rPr>
              <a:t>với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các</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Lãnh</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sự</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quán</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nước</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ngoài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tại</a:t>
            </a:r>
            <a:r>
              <a:rPr lang="en-US" sz="1800" dirty="0">
                <a:solidFill>
                  <a:schemeClr val="bg1"/>
                </a:solidFill>
                <a:ea typeface="Tahoma" panose="020B0604030504040204" pitchFamily="34" charset="0"/>
                <a:cs typeface="Times New Roman" panose="02020603050405020304" pitchFamily="18" charset="0"/>
              </a:rPr>
              <a:t> TP. HCM </a:t>
            </a:r>
            <a:r>
              <a:rPr lang="en-US" sz="1800" dirty="0" err="1">
                <a:solidFill>
                  <a:schemeClr val="bg1"/>
                </a:solidFill>
                <a:ea typeface="Tahoma" panose="020B0604030504040204" pitchFamily="34" charset="0"/>
                <a:cs typeface="Times New Roman" panose="02020603050405020304" pitchFamily="18" charset="0"/>
              </a:rPr>
              <a:t>và</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với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Đại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sứ</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quán</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Việt</a:t>
            </a:r>
            <a:r>
              <a:rPr lang="en-US" sz="1800" dirty="0">
                <a:solidFill>
                  <a:schemeClr val="bg1"/>
                </a:solidFill>
                <a:ea typeface="Tahoma" panose="020B0604030504040204" pitchFamily="34" charset="0"/>
                <a:cs typeface="Times New Roman" panose="02020603050405020304" pitchFamily="18" charset="0"/>
              </a:rPr>
              <a:t> Nam </a:t>
            </a:r>
            <a:r>
              <a:rPr lang="en-US" sz="1800" dirty="0" err="1">
                <a:solidFill>
                  <a:schemeClr val="bg1"/>
                </a:solidFill>
                <a:ea typeface="Tahoma" panose="020B0604030504040204" pitchFamily="34" charset="0"/>
                <a:cs typeface="Times New Roman" panose="02020603050405020304" pitchFamily="18" charset="0"/>
              </a:rPr>
              <a:t>ở</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nước</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ngoài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để</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phối</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hợp</a:t>
            </a:r>
            <a:r>
              <a:rPr lang="en-US" sz="1800" dirty="0">
                <a:solidFill>
                  <a:schemeClr val="bg1"/>
                </a:solidFill>
                <a:ea typeface="Tahoma" panose="020B0604030504040204" pitchFamily="34" charset="0"/>
                <a:cs typeface="Times New Roman" panose="02020603050405020304" pitchFamily="18" charset="0"/>
              </a:rPr>
              <a:t> </a:t>
            </a:r>
            <a:r>
              <a:rPr lang="en-US" sz="1800" dirty="0" err="1">
                <a:solidFill>
                  <a:schemeClr val="bg1"/>
                </a:solidFill>
                <a:ea typeface="Tahoma" panose="020B0604030504040204" pitchFamily="34" charset="0"/>
                <a:cs typeface="Times New Roman" panose="02020603050405020304" pitchFamily="18" charset="0"/>
              </a:rPr>
              <a:t>giới</a:t>
            </a:r>
            <a:r>
              <a:rPr lang="en-US" sz="1800" dirty="0">
                <a:solidFill>
                  <a:schemeClr val="bg1"/>
                </a:solidFill>
                <a:ea typeface="Tahoma" panose="020B0604030504040204" pitchFamily="34" charset="0"/>
                <a:cs typeface="Times New Roman" panose="02020603050405020304" pitchFamily="18" charset="0"/>
              </a:rPr>
              <a:t> thiệu tuyển </a:t>
            </a:r>
            <a:r>
              <a:rPr lang="en-US" sz="1800" dirty="0" err="1">
                <a:solidFill>
                  <a:schemeClr val="bg1"/>
                </a:solidFill>
                <a:ea typeface="Tahoma" panose="020B0604030504040204" pitchFamily="34" charset="0"/>
                <a:cs typeface="Times New Roman" panose="02020603050405020304" pitchFamily="18" charset="0"/>
              </a:rPr>
              <a:t>dụng</a:t>
            </a:r>
            <a:r>
              <a:rPr lang="en-US" sz="1800" dirty="0">
                <a:solidFill>
                  <a:schemeClr val="bg1"/>
                </a:solidFill>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858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2"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grpId="2"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linds(horizontal)">
                                      <p:cBhvr>
                                        <p:cTn id="13" dur="500"/>
                                        <p:tgtEl>
                                          <p:spTgt spid="40"/>
                                        </p:tgtEl>
                                      </p:cBhvr>
                                    </p:animEffect>
                                  </p:childTnLst>
                                </p:cTn>
                              </p:par>
                              <p:par>
                                <p:cTn id="14" presetID="3" presetClass="entr" presetSubtype="10" fill="hold" grpId="2"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linds(horizontal)">
                                      <p:cBhvr>
                                        <p:cTn id="16" dur="500"/>
                                        <p:tgtEl>
                                          <p:spTgt spid="42"/>
                                        </p:tgtEl>
                                      </p:cBhvr>
                                    </p:animEffect>
                                  </p:childTnLst>
                                </p:cTn>
                              </p:par>
                              <p:par>
                                <p:cTn id="17" presetID="3" presetClass="entr" presetSubtype="10" fill="hold" grpId="2"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linds(horizont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p:bldP spid="24" grpId="1"/>
      <p:bldP spid="28" grpId="0"/>
      <p:bldP spid="28" grpId="1"/>
      <p:bldP spid="28" grpId="2"/>
      <p:bldP spid="23" grpId="0"/>
      <p:bldP spid="23" grpId="1"/>
      <p:bldP spid="23" grpId="2"/>
      <p:bldP spid="40" grpId="0"/>
      <p:bldP spid="40" grpId="1"/>
      <p:bldP spid="40" grpId="2"/>
      <p:bldP spid="42" grpId="0"/>
      <p:bldP spid="42" grpId="1"/>
      <p:bldP spid="42" grpId="2"/>
      <p:bldP spid="44" grpId="0"/>
      <p:bldP spid="44" grpId="1"/>
      <p:bldP spid="44"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7F39BE-27D2-0DB1-45D4-1945894C2C5C}"/>
              </a:ext>
            </a:extLst>
          </p:cNvPr>
          <p:cNvPicPr>
            <a:picLocks noChangeAspect="1"/>
          </p:cNvPicPr>
          <p:nvPr/>
        </p:nvPicPr>
        <p:blipFill>
          <a:blip r:embed="rId2"/>
          <a:stretch>
            <a:fillRect/>
          </a:stretch>
        </p:blipFill>
        <p:spPr>
          <a:xfrm>
            <a:off x="3017347" y="1365008"/>
            <a:ext cx="8881040" cy="4830621"/>
          </a:xfrm>
          <a:prstGeom prst="rect">
            <a:avLst/>
          </a:prstGeom>
        </p:spPr>
      </p:pic>
      <p:sp>
        <p:nvSpPr>
          <p:cNvPr id="47" name="Text Placeholder 10">
            <a:extLst>
              <a:ext uri="{FF2B5EF4-FFF2-40B4-BE49-F238E27FC236}">
                <a16:creationId xmlns:a16="http://schemas.microsoft.com/office/drawing/2014/main" id="{E8405B4D-2817-2800-9F4E-1301AB711722}"/>
              </a:ext>
            </a:extLst>
          </p:cNvPr>
          <p:cNvSpPr txBox="1">
            <a:spLocks/>
          </p:cNvSpPr>
          <p:nvPr/>
        </p:nvSpPr>
        <p:spPr bwMode="auto">
          <a:xfrm>
            <a:off x="519112" y="434316"/>
            <a:ext cx="7138987"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none" lIns="0" tIns="0" rIns="0" bIns="0" numCol="1" anchor="b"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lnSpc>
                <a:spcPct val="130000"/>
              </a:lnSpc>
              <a:spcBef>
                <a:spcPts val="600"/>
              </a:spcBef>
              <a:spcAft>
                <a:spcPts val="0"/>
              </a:spcAft>
              <a:buClr>
                <a:srgbClr val="000000"/>
              </a:buClr>
              <a:buSzPts val="2160"/>
              <a:buFont typeface="Roboto"/>
              <a:buNone/>
              <a:defRPr sz="1400" b="1">
                <a:solidFill>
                  <a:srgbClr val="034EA2"/>
                </a:solidFill>
                <a:latin typeface="+mj-lt"/>
                <a:ea typeface="Roboto"/>
                <a:cs typeface="Roboto"/>
                <a:sym typeface="Roboto"/>
              </a:defRPr>
            </a:lvl1pPr>
            <a:lvl2pPr marL="914400" lvl="1"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2pPr>
            <a:lvl3pPr marL="1371600" lvl="2"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3pPr>
            <a:lvl4pPr marL="1828800" lvl="3"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4pPr>
            <a:lvl5pPr marL="2286000" lvl="4"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en-US" sz="2000" kern="0" dirty="0">
                <a:latin typeface="+mn-lt"/>
              </a:rPr>
              <a:t>TRẢI NGHIỆM QUỐC TẾ</a:t>
            </a:r>
            <a:endParaRPr lang="vi-VN" sz="2000" kern="0" dirty="0">
              <a:latin typeface="+mn-lt"/>
            </a:endParaRPr>
          </a:p>
        </p:txBody>
      </p:sp>
      <p:pic>
        <p:nvPicPr>
          <p:cNvPr id="4" name="Picture 3">
            <a:extLst>
              <a:ext uri="{FF2B5EF4-FFF2-40B4-BE49-F238E27FC236}">
                <a16:creationId xmlns:a16="http://schemas.microsoft.com/office/drawing/2014/main" id="{77D5D629-BDA5-A962-6361-8B81DACB03DD}"/>
              </a:ext>
            </a:extLst>
          </p:cNvPr>
          <p:cNvPicPr>
            <a:picLocks noChangeAspect="1"/>
          </p:cNvPicPr>
          <p:nvPr/>
        </p:nvPicPr>
        <p:blipFill>
          <a:blip r:embed="rId3"/>
          <a:stretch>
            <a:fillRect/>
          </a:stretch>
        </p:blipFill>
        <p:spPr>
          <a:xfrm>
            <a:off x="293613" y="1136650"/>
            <a:ext cx="5644674" cy="5250672"/>
          </a:xfrm>
          <a:prstGeom prst="rect">
            <a:avLst/>
          </a:prstGeom>
        </p:spPr>
      </p:pic>
      <p:sp>
        <p:nvSpPr>
          <p:cNvPr id="7" name="TextBox 6">
            <a:extLst>
              <a:ext uri="{FF2B5EF4-FFF2-40B4-BE49-F238E27FC236}">
                <a16:creationId xmlns:a16="http://schemas.microsoft.com/office/drawing/2014/main" id="{55799C4E-D92C-429F-F3AD-FBE1217F9386}"/>
              </a:ext>
            </a:extLst>
          </p:cNvPr>
          <p:cNvSpPr txBox="1">
            <a:spLocks noChangeArrowheads="1"/>
          </p:cNvSpPr>
          <p:nvPr/>
        </p:nvSpPr>
        <p:spPr bwMode="auto">
          <a:xfrm>
            <a:off x="6828472" y="1991037"/>
            <a:ext cx="2772728"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07000"/>
              </a:lnSpc>
              <a:spcBef>
                <a:spcPts val="600"/>
              </a:spcBef>
              <a:spcAft>
                <a:spcPts val="800"/>
              </a:spcAft>
            </a:pPr>
            <a:r>
              <a:rPr lang="en-US" altLang="en-US" sz="2000" b="1" dirty="0">
                <a:solidFill>
                  <a:srgbClr val="FF0000"/>
                </a:solidFill>
                <a:latin typeface="+mj-lt"/>
                <a:ea typeface="Tahoma" panose="020B0604030504040204" pitchFamily="34" charset="0"/>
                <a:cs typeface="Times New Roman" panose="02020603050405020304" pitchFamily="18" charset="0"/>
              </a:rPr>
              <a:t>1. MỤC TIÊU ĐẶT RA</a:t>
            </a:r>
            <a:endParaRPr lang="en-US" sz="2000" dirty="0">
              <a:solidFill>
                <a:srgbClr val="FF0000"/>
              </a:solidFill>
              <a:latin typeface="+mj-lt"/>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811331E-A617-DD70-A28E-B757D98F481D}"/>
              </a:ext>
            </a:extLst>
          </p:cNvPr>
          <p:cNvSpPr txBox="1">
            <a:spLocks noChangeArrowheads="1"/>
          </p:cNvSpPr>
          <p:nvPr/>
        </p:nvSpPr>
        <p:spPr bwMode="auto">
          <a:xfrm>
            <a:off x="6414656" y="2614504"/>
            <a:ext cx="5048002" cy="24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lvl="0" indent="-342900" algn="just" eaLnBrk="1" hangingPunct="1">
              <a:lnSpc>
                <a:spcPct val="107000"/>
              </a:lnSpc>
              <a:spcBef>
                <a:spcPts val="600"/>
              </a:spcBef>
              <a:spcAft>
                <a:spcPts val="800"/>
              </a:spcAft>
              <a:buFont typeface="Arial" panose="020B0604020202020204" pitchFamily="34" charset="0"/>
              <a:buChar char="•"/>
            </a:pPr>
            <a:r>
              <a:rPr lang="en-US" sz="2200" b="1" dirty="0">
                <a:solidFill>
                  <a:schemeClr val="tx1">
                    <a:lumMod val="50000"/>
                  </a:schemeClr>
                </a:solidFill>
                <a:ea typeface="Tahoma" panose="020B0604030504040204" pitchFamily="34" charset="0"/>
                <a:cs typeface="Times New Roman" panose="02020603050405020304" pitchFamily="18" charset="0"/>
              </a:rPr>
              <a:t>10-15% </a:t>
            </a:r>
            <a:r>
              <a:rPr lang="en-US" sz="2200" dirty="0" err="1">
                <a:solidFill>
                  <a:schemeClr val="tx1">
                    <a:lumMod val="50000"/>
                  </a:schemeClr>
                </a:solidFill>
                <a:ea typeface="Tahoma" panose="020B0604030504040204" pitchFamily="34" charset="0"/>
                <a:cs typeface="Times New Roman" panose="02020603050405020304" pitchFamily="18" charset="0"/>
              </a:rPr>
              <a:t>sinh</a:t>
            </a:r>
            <a:r>
              <a:rPr lang="en-US" sz="2200" dirty="0">
                <a:solidFill>
                  <a:schemeClr val="tx1">
                    <a:lumMod val="50000"/>
                  </a:schemeClr>
                </a:solidFill>
                <a:ea typeface="Tahoma" panose="020B0604030504040204" pitchFamily="34" charset="0"/>
                <a:cs typeface="Times New Roman" panose="02020603050405020304" pitchFamily="18" charset="0"/>
              </a:rPr>
              <a:t> viên quốc </a:t>
            </a:r>
            <a:r>
              <a:rPr lang="en-US" sz="2200" dirty="0" err="1">
                <a:solidFill>
                  <a:schemeClr val="tx1">
                    <a:lumMod val="50000"/>
                  </a:schemeClr>
                </a:solidFill>
                <a:ea typeface="Tahoma" panose="020B0604030504040204" pitchFamily="34" charset="0"/>
                <a:cs typeface="Times New Roman" panose="02020603050405020304" pitchFamily="18" charset="0"/>
              </a:rPr>
              <a:t>tế</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trên</a:t>
            </a:r>
            <a:r>
              <a:rPr lang="en-US" sz="2200" dirty="0">
                <a:solidFill>
                  <a:schemeClr val="tx1">
                    <a:lumMod val="50000"/>
                  </a:schemeClr>
                </a:solidFill>
                <a:ea typeface="Tahoma" panose="020B0604030504040204" pitchFamily="34" charset="0"/>
                <a:cs typeface="Times New Roman" panose="02020603050405020304" pitchFamily="18" charset="0"/>
              </a:rPr>
              <a:t> tổng </a:t>
            </a:r>
            <a:r>
              <a:rPr lang="en-US" sz="2200" dirty="0" err="1">
                <a:solidFill>
                  <a:schemeClr val="tx1">
                    <a:lumMod val="50000"/>
                  </a:schemeClr>
                </a:solidFill>
                <a:ea typeface="Tahoma" panose="020B0604030504040204" pitchFamily="34" charset="0"/>
                <a:cs typeface="Times New Roman" panose="02020603050405020304" pitchFamily="18" charset="0"/>
              </a:rPr>
              <a:t>sinh</a:t>
            </a:r>
            <a:r>
              <a:rPr lang="en-US" sz="2200" dirty="0">
                <a:solidFill>
                  <a:schemeClr val="tx1">
                    <a:lumMod val="50000"/>
                  </a:schemeClr>
                </a:solidFill>
                <a:ea typeface="Tahoma" panose="020B0604030504040204" pitchFamily="34" charset="0"/>
                <a:cs typeface="Times New Roman" panose="02020603050405020304" pitchFamily="18" charset="0"/>
              </a:rPr>
              <a:t> viên của một </a:t>
            </a:r>
            <a:r>
              <a:rPr lang="en-US" sz="2200" dirty="0" err="1">
                <a:solidFill>
                  <a:schemeClr val="tx1">
                    <a:lumMod val="50000"/>
                  </a:schemeClr>
                </a:solidFill>
                <a:ea typeface="Tahoma" panose="020B0604030504040204" pitchFamily="34" charset="0"/>
                <a:cs typeface="Times New Roman" panose="02020603050405020304" pitchFamily="18" charset="0"/>
              </a:rPr>
              <a:t>trường</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Đại</a:t>
            </a:r>
            <a:r>
              <a:rPr lang="en-US" sz="2200" dirty="0">
                <a:solidFill>
                  <a:schemeClr val="tx1">
                    <a:lumMod val="50000"/>
                  </a:schemeClr>
                </a:solidFill>
                <a:ea typeface="Tahoma" panose="020B0604030504040204" pitchFamily="34" charset="0"/>
                <a:cs typeface="Times New Roman" panose="02020603050405020304" pitchFamily="18" charset="0"/>
              </a:rPr>
              <a:t> học;</a:t>
            </a:r>
          </a:p>
          <a:p>
            <a:pPr marL="342900" indent="-342900" algn="just" eaLnBrk="1" hangingPunct="1">
              <a:lnSpc>
                <a:spcPct val="107000"/>
              </a:lnSpc>
              <a:spcBef>
                <a:spcPts val="600"/>
              </a:spcBef>
              <a:spcAft>
                <a:spcPts val="800"/>
              </a:spcAft>
              <a:buFont typeface="Arial" panose="020B0604020202020204" pitchFamily="34" charset="0"/>
              <a:buChar char="•"/>
            </a:pPr>
            <a:r>
              <a:rPr lang="en-US" sz="2200" b="1" dirty="0">
                <a:solidFill>
                  <a:schemeClr val="tx1">
                    <a:lumMod val="50000"/>
                  </a:schemeClr>
                </a:solidFill>
                <a:ea typeface="Tahoma" panose="020B0604030504040204" pitchFamily="34" charset="0"/>
                <a:cs typeface="Times New Roman" panose="02020603050405020304" pitchFamily="18" charset="0"/>
              </a:rPr>
              <a:t>70%</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sinh</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viên</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được</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kiến</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tập</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thực</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tập</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tại</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nước</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ngoài</a:t>
            </a:r>
            <a:r>
              <a:rPr lang="en-US" sz="2200" dirty="0">
                <a:solidFill>
                  <a:schemeClr val="tx1">
                    <a:lumMod val="50000"/>
                  </a:schemeClr>
                </a:solidFill>
                <a:ea typeface="Tahoma" panose="020B0604030504040204" pitchFamily="34" charset="0"/>
                <a:cs typeface="Times New Roman" panose="02020603050405020304" pitchFamily="18" charset="0"/>
              </a:rPr>
              <a:t>, và </a:t>
            </a:r>
            <a:r>
              <a:rPr lang="en-US" sz="2200" b="1" dirty="0">
                <a:solidFill>
                  <a:schemeClr val="tx1">
                    <a:lumMod val="50000"/>
                  </a:schemeClr>
                </a:solidFill>
                <a:ea typeface="Tahoma" panose="020B0604030504040204" pitchFamily="34" charset="0"/>
                <a:cs typeface="Times New Roman" panose="02020603050405020304" pitchFamily="18" charset="0"/>
              </a:rPr>
              <a:t>35% </a:t>
            </a:r>
            <a:r>
              <a:rPr lang="en-US" sz="2200" dirty="0" err="1">
                <a:solidFill>
                  <a:schemeClr val="tx1">
                    <a:lumMod val="50000"/>
                  </a:schemeClr>
                </a:solidFill>
                <a:ea typeface="Tahoma" panose="020B0604030504040204" pitchFamily="34" charset="0"/>
                <a:cs typeface="Times New Roman" panose="02020603050405020304" pitchFamily="18" charset="0"/>
              </a:rPr>
              <a:t>sinh</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viên</a:t>
            </a:r>
            <a:r>
              <a:rPr lang="en-US" sz="2200" dirty="0">
                <a:solidFill>
                  <a:schemeClr val="tx1">
                    <a:lumMod val="50000"/>
                  </a:schemeClr>
                </a:solidFill>
                <a:ea typeface="Tahoma" panose="020B0604030504040204" pitchFamily="34" charset="0"/>
                <a:cs typeface="Times New Roman" panose="02020603050405020304" pitchFamily="18" charset="0"/>
              </a:rPr>
              <a:t>  làm việc các </a:t>
            </a:r>
            <a:r>
              <a:rPr lang="en-US" sz="2200" dirty="0" err="1">
                <a:solidFill>
                  <a:schemeClr val="tx1">
                    <a:lumMod val="50000"/>
                  </a:schemeClr>
                </a:solidFill>
                <a:ea typeface="Tahoma" panose="020B0604030504040204" pitchFamily="34" charset="0"/>
                <a:cs typeface="Times New Roman" panose="02020603050405020304" pitchFamily="18" charset="0"/>
              </a:rPr>
              <a:t>công</a:t>
            </a:r>
            <a:r>
              <a:rPr lang="en-US" sz="2200" dirty="0">
                <a:solidFill>
                  <a:schemeClr val="tx1">
                    <a:lumMod val="50000"/>
                  </a:schemeClr>
                </a:solidFill>
                <a:ea typeface="Tahoma" panose="020B0604030504040204" pitchFamily="34" charset="0"/>
                <a:cs typeface="Times New Roman" panose="02020603050405020304" pitchFamily="18" charset="0"/>
              </a:rPr>
              <a:t> ty </a:t>
            </a:r>
            <a:r>
              <a:rPr lang="en-US" sz="2200" dirty="0" err="1">
                <a:solidFill>
                  <a:schemeClr val="tx1">
                    <a:lumMod val="50000"/>
                  </a:schemeClr>
                </a:solidFill>
                <a:ea typeface="Tahoma" panose="020B0604030504040204" pitchFamily="34" charset="0"/>
                <a:cs typeface="Times New Roman" panose="02020603050405020304" pitchFamily="18" charset="0"/>
              </a:rPr>
              <a:t>đa</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quốc</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gia</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tại</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Việt</a:t>
            </a:r>
            <a:r>
              <a:rPr lang="en-US" sz="2200" dirty="0">
                <a:solidFill>
                  <a:schemeClr val="tx1">
                    <a:lumMod val="50000"/>
                  </a:schemeClr>
                </a:solidFill>
                <a:ea typeface="Tahoma" panose="020B0604030504040204" pitchFamily="34" charset="0"/>
                <a:cs typeface="Times New Roman" panose="02020603050405020304" pitchFamily="18" charset="0"/>
              </a:rPr>
              <a:t> Nam và </a:t>
            </a:r>
            <a:r>
              <a:rPr lang="en-US" sz="2200" dirty="0" err="1">
                <a:solidFill>
                  <a:schemeClr val="tx1">
                    <a:lumMod val="50000"/>
                  </a:schemeClr>
                </a:solidFill>
                <a:ea typeface="Tahoma" panose="020B0604030504040204" pitchFamily="34" charset="0"/>
                <a:cs typeface="Times New Roman" panose="02020603050405020304" pitchFamily="18" charset="0"/>
              </a:rPr>
              <a:t>các</a:t>
            </a:r>
            <a:r>
              <a:rPr lang="en-US" sz="2200" dirty="0">
                <a:solidFill>
                  <a:schemeClr val="tx1">
                    <a:lumMod val="50000"/>
                  </a:schemeClr>
                </a:solidFill>
                <a:ea typeface="Tahoma" panose="020B0604030504040204" pitchFamily="34" charset="0"/>
                <a:cs typeface="Times New Roman" panose="02020603050405020304" pitchFamily="18" charset="0"/>
              </a:rPr>
              <a:t> </a:t>
            </a:r>
            <a:r>
              <a:rPr lang="en-US" sz="2200" dirty="0" err="1">
                <a:solidFill>
                  <a:schemeClr val="tx1">
                    <a:lumMod val="50000"/>
                  </a:schemeClr>
                </a:solidFill>
                <a:ea typeface="Tahoma" panose="020B0604030504040204" pitchFamily="34" charset="0"/>
                <a:cs typeface="Times New Roman" panose="02020603050405020304" pitchFamily="18" charset="0"/>
              </a:rPr>
              <a:t>nước</a:t>
            </a:r>
            <a:r>
              <a:rPr lang="en-US" sz="2200" dirty="0">
                <a:solidFill>
                  <a:schemeClr val="tx1">
                    <a:lumMod val="50000"/>
                  </a:schemeClr>
                </a:solidFill>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75260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695476-66BC-2BB8-22F2-2317A83D23D0}"/>
              </a:ext>
            </a:extLst>
          </p:cNvPr>
          <p:cNvPicPr>
            <a:picLocks noChangeAspect="1"/>
          </p:cNvPicPr>
          <p:nvPr/>
        </p:nvPicPr>
        <p:blipFill>
          <a:blip r:embed="rId3"/>
          <a:stretch>
            <a:fillRect/>
          </a:stretch>
        </p:blipFill>
        <p:spPr>
          <a:xfrm>
            <a:off x="3017347" y="1365008"/>
            <a:ext cx="8881040" cy="4830621"/>
          </a:xfrm>
          <a:prstGeom prst="rect">
            <a:avLst/>
          </a:prstGeom>
        </p:spPr>
      </p:pic>
      <p:sp>
        <p:nvSpPr>
          <p:cNvPr id="47" name="Text Placeholder 10">
            <a:extLst>
              <a:ext uri="{FF2B5EF4-FFF2-40B4-BE49-F238E27FC236}">
                <a16:creationId xmlns:a16="http://schemas.microsoft.com/office/drawing/2014/main" id="{E8405B4D-2817-2800-9F4E-1301AB711722}"/>
              </a:ext>
            </a:extLst>
          </p:cNvPr>
          <p:cNvSpPr txBox="1">
            <a:spLocks/>
          </p:cNvSpPr>
          <p:nvPr/>
        </p:nvSpPr>
        <p:spPr bwMode="auto">
          <a:xfrm>
            <a:off x="519112" y="434316"/>
            <a:ext cx="7138987"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none" lIns="0" tIns="0" rIns="0" bIns="0" numCol="1" anchor="b"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lnSpc>
                <a:spcPct val="130000"/>
              </a:lnSpc>
              <a:spcBef>
                <a:spcPts val="600"/>
              </a:spcBef>
              <a:spcAft>
                <a:spcPts val="0"/>
              </a:spcAft>
              <a:buClr>
                <a:srgbClr val="000000"/>
              </a:buClr>
              <a:buSzPts val="2160"/>
              <a:buFont typeface="Roboto"/>
              <a:buNone/>
              <a:defRPr sz="1400" b="1">
                <a:solidFill>
                  <a:srgbClr val="034EA2"/>
                </a:solidFill>
                <a:latin typeface="+mj-lt"/>
                <a:ea typeface="Roboto"/>
                <a:cs typeface="Roboto"/>
                <a:sym typeface="Roboto"/>
              </a:defRPr>
            </a:lvl1pPr>
            <a:lvl2pPr marL="914400" lvl="1"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2pPr>
            <a:lvl3pPr marL="1371600" lvl="2"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3pPr>
            <a:lvl4pPr marL="1828800" lvl="3"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4pPr>
            <a:lvl5pPr marL="2286000" lvl="4"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en-US" sz="2000" kern="0" dirty="0">
                <a:latin typeface="+mn-lt"/>
              </a:rPr>
              <a:t>TRẢI NGHIỆM QUỐC TẾ</a:t>
            </a:r>
            <a:endParaRPr lang="vi-VN" sz="2000" kern="0" dirty="0">
              <a:latin typeface="+mn-lt"/>
            </a:endParaRPr>
          </a:p>
        </p:txBody>
      </p:sp>
      <p:pic>
        <p:nvPicPr>
          <p:cNvPr id="4" name="Picture 3">
            <a:extLst>
              <a:ext uri="{FF2B5EF4-FFF2-40B4-BE49-F238E27FC236}">
                <a16:creationId xmlns:a16="http://schemas.microsoft.com/office/drawing/2014/main" id="{77D5D629-BDA5-A962-6361-8B81DACB03DD}"/>
              </a:ext>
            </a:extLst>
          </p:cNvPr>
          <p:cNvPicPr>
            <a:picLocks noChangeAspect="1"/>
          </p:cNvPicPr>
          <p:nvPr/>
        </p:nvPicPr>
        <p:blipFill>
          <a:blip r:embed="rId4"/>
          <a:stretch>
            <a:fillRect/>
          </a:stretch>
        </p:blipFill>
        <p:spPr>
          <a:xfrm>
            <a:off x="1" y="3643744"/>
            <a:ext cx="2895600" cy="2779939"/>
          </a:xfrm>
          <a:prstGeom prst="rect">
            <a:avLst/>
          </a:prstGeom>
        </p:spPr>
      </p:pic>
      <p:sp>
        <p:nvSpPr>
          <p:cNvPr id="6" name="TextBox 5">
            <a:extLst>
              <a:ext uri="{FF2B5EF4-FFF2-40B4-BE49-F238E27FC236}">
                <a16:creationId xmlns:a16="http://schemas.microsoft.com/office/drawing/2014/main" id="{F03ABBD4-B7A3-3216-C3DF-BCE44EC049C7}"/>
              </a:ext>
            </a:extLst>
          </p:cNvPr>
          <p:cNvSpPr txBox="1"/>
          <p:nvPr/>
        </p:nvSpPr>
        <p:spPr>
          <a:xfrm>
            <a:off x="2895600" y="1338479"/>
            <a:ext cx="9296400" cy="4907626"/>
          </a:xfrm>
          <a:prstGeom prst="rect">
            <a:avLst/>
          </a:prstGeom>
          <a:noFill/>
        </p:spPr>
        <p:txBody>
          <a:bodyPr wrap="square">
            <a:spAutoFit/>
          </a:bodyPr>
          <a:lstStyle/>
          <a:p>
            <a:pPr marL="342900" lvl="0" indent="-342900" algn="just" eaLnBrk="1" hangingPunct="1">
              <a:lnSpc>
                <a:spcPct val="150000"/>
              </a:lnSpc>
              <a:spcBef>
                <a:spcPts val="600"/>
              </a:spcBef>
              <a:spcAft>
                <a:spcPts val="0"/>
              </a:spcAft>
              <a:buClr>
                <a:srgbClr val="000000"/>
              </a:buClr>
              <a:buFont typeface="Arial" panose="020B0604020202020204" pitchFamily="34" charset="0"/>
              <a:buChar char="•"/>
            </a:pPr>
            <a:r>
              <a:rPr lang="en-US" sz="1800" dirty="0" err="1">
                <a:solidFill>
                  <a:schemeClr val="tx1">
                    <a:lumMod val="50000"/>
                  </a:schemeClr>
                </a:solidFill>
                <a:ea typeface="Tahoma" panose="020B0604030504040204" pitchFamily="34" charset="0"/>
                <a:cs typeface="Times New Roman" panose="02020603050405020304" pitchFamily="18" charset="0"/>
              </a:rPr>
              <a:t>Xây</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dựng</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văn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hoá</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cởi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mở</a:t>
            </a:r>
            <a:r>
              <a:rPr lang="en-US" sz="1800" dirty="0">
                <a:solidFill>
                  <a:schemeClr val="tx1">
                    <a:lumMod val="50000"/>
                  </a:schemeClr>
                </a:solidFill>
                <a:ea typeface="Tahoma" panose="020B0604030504040204" pitchFamily="34" charset="0"/>
                <a:cs typeface="Times New Roman" panose="02020603050405020304" pitchFamily="18" charset="0"/>
              </a:rPr>
              <a:t>, Tôn </a:t>
            </a:r>
            <a:r>
              <a:rPr lang="en-US" sz="1800" dirty="0" err="1">
                <a:solidFill>
                  <a:schemeClr val="tx1">
                    <a:lumMod val="50000"/>
                  </a:schemeClr>
                </a:solidFill>
                <a:ea typeface="Tahoma" panose="020B0604030504040204" pitchFamily="34" charset="0"/>
                <a:cs typeface="Times New Roman" panose="02020603050405020304" pitchFamily="18" charset="0"/>
              </a:rPr>
              <a:t>trọng</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sự</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khác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biệt</a:t>
            </a:r>
            <a:r>
              <a:rPr lang="en-US" sz="1800" dirty="0">
                <a:solidFill>
                  <a:schemeClr val="tx1">
                    <a:lumMod val="50000"/>
                  </a:schemeClr>
                </a:solidFill>
                <a:ea typeface="Tahoma" panose="020B0604030504040204" pitchFamily="34" charset="0"/>
                <a:cs typeface="Times New Roman" panose="02020603050405020304" pitchFamily="18" charset="0"/>
              </a:rPr>
              <a:t>: </a:t>
            </a:r>
          </a:p>
          <a:p>
            <a:pPr lvl="0" algn="just" eaLnBrk="1" hangingPunct="1">
              <a:lnSpc>
                <a:spcPct val="107000"/>
              </a:lnSpc>
              <a:spcBef>
                <a:spcPts val="600"/>
              </a:spcBef>
              <a:spcAft>
                <a:spcPts val="0"/>
              </a:spcAft>
              <a:buClr>
                <a:srgbClr val="000000"/>
              </a:buClr>
            </a:pP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Giá</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trị</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cốt</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lõi</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của</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Trường</a:t>
            </a:r>
            <a:r>
              <a:rPr lang="en-US" sz="1600" dirty="0">
                <a:solidFill>
                  <a:schemeClr val="tx1">
                    <a:lumMod val="50000"/>
                  </a:schemeClr>
                </a:solidFill>
                <a:ea typeface="Tahoma" panose="020B0604030504040204" pitchFamily="34" charset="0"/>
                <a:cs typeface="Times New Roman" panose="02020603050405020304" pitchFamily="18" charset="0"/>
              </a:rPr>
              <a:t> ĐH </a:t>
            </a:r>
            <a:r>
              <a:rPr lang="en-US" sz="1600" dirty="0" err="1">
                <a:solidFill>
                  <a:schemeClr val="tx1">
                    <a:lumMod val="50000"/>
                  </a:schemeClr>
                </a:solidFill>
                <a:ea typeface="Tahoma" panose="020B0604030504040204" pitchFamily="34" charset="0"/>
                <a:cs typeface="Times New Roman" panose="02020603050405020304" pitchFamily="18" charset="0"/>
              </a:rPr>
              <a:t>Hoa</a:t>
            </a:r>
            <a:r>
              <a:rPr lang="en-US" sz="1600" dirty="0">
                <a:solidFill>
                  <a:schemeClr val="tx1">
                    <a:lumMod val="50000"/>
                  </a:schemeClr>
                </a:solidFill>
                <a:ea typeface="Tahoma" panose="020B0604030504040204" pitchFamily="34" charset="0"/>
                <a:cs typeface="Times New Roman" panose="02020603050405020304" pitchFamily="18" charset="0"/>
              </a:rPr>
              <a:t> Sen (5T)</a:t>
            </a:r>
          </a:p>
          <a:p>
            <a:pPr marL="800100" lvl="3" indent="-342900" algn="just" eaLnBrk="1" hangingPunct="1">
              <a:lnSpc>
                <a:spcPct val="107000"/>
              </a:lnSpc>
              <a:spcBef>
                <a:spcPts val="0"/>
              </a:spcBef>
              <a:spcAft>
                <a:spcPts val="0"/>
              </a:spcAft>
              <a:buClr>
                <a:srgbClr val="000000"/>
              </a:buClr>
              <a:buFont typeface="Wingdings" pitchFamily="2" charset="2"/>
              <a:buChar char="ü"/>
            </a:pPr>
            <a:r>
              <a:rPr lang="en-US" sz="1600" dirty="0" err="1">
                <a:solidFill>
                  <a:schemeClr val="tx1">
                    <a:lumMod val="50000"/>
                  </a:schemeClr>
                </a:solidFill>
                <a:ea typeface="Tahoma" panose="020B0604030504040204" pitchFamily="34" charset="0"/>
                <a:cs typeface="Times New Roman" panose="02020603050405020304" pitchFamily="18" charset="0"/>
              </a:rPr>
              <a:t>Tiêu</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chuẩn</a:t>
            </a:r>
            <a:r>
              <a:rPr lang="en-US" sz="1600" dirty="0">
                <a:solidFill>
                  <a:schemeClr val="tx1">
                    <a:lumMod val="50000"/>
                  </a:schemeClr>
                </a:solidFill>
                <a:ea typeface="Tahoma" panose="020B0604030504040204" pitchFamily="34" charset="0"/>
                <a:cs typeface="Times New Roman" panose="02020603050405020304" pitchFamily="18" charset="0"/>
              </a:rPr>
              <a:t> quốc </a:t>
            </a:r>
            <a:r>
              <a:rPr lang="en-US" sz="1600" dirty="0" err="1">
                <a:solidFill>
                  <a:schemeClr val="tx1">
                    <a:lumMod val="50000"/>
                  </a:schemeClr>
                </a:solidFill>
                <a:ea typeface="Tahoma" panose="020B0604030504040204" pitchFamily="34" charset="0"/>
                <a:cs typeface="Times New Roman" panose="02020603050405020304" pitchFamily="18" charset="0"/>
              </a:rPr>
              <a:t>tế</a:t>
            </a:r>
            <a:r>
              <a:rPr lang="en-US" sz="1600" dirty="0">
                <a:solidFill>
                  <a:schemeClr val="tx1">
                    <a:lumMod val="50000"/>
                  </a:schemeClr>
                </a:solidFill>
                <a:ea typeface="Tahoma" panose="020B0604030504040204" pitchFamily="34" charset="0"/>
                <a:cs typeface="Times New Roman" panose="02020603050405020304" pitchFamily="18" charset="0"/>
              </a:rPr>
              <a:t>, </a:t>
            </a:r>
          </a:p>
          <a:p>
            <a:pPr marL="800100" lvl="3" indent="-342900" algn="just" eaLnBrk="1" hangingPunct="1">
              <a:spcBef>
                <a:spcPts val="0"/>
              </a:spcBef>
              <a:spcAft>
                <a:spcPts val="0"/>
              </a:spcAft>
              <a:buClr>
                <a:srgbClr val="000000"/>
              </a:buClr>
              <a:buFont typeface="Wingdings" pitchFamily="2" charset="2"/>
              <a:buChar char="ü"/>
            </a:pPr>
            <a:r>
              <a:rPr lang="en-US" sz="1600" dirty="0">
                <a:solidFill>
                  <a:schemeClr val="tx1">
                    <a:lumMod val="50000"/>
                  </a:schemeClr>
                </a:solidFill>
                <a:ea typeface="Tahoma" panose="020B0604030504040204" pitchFamily="34" charset="0"/>
                <a:cs typeface="Times New Roman" panose="02020603050405020304" pitchFamily="18" charset="0"/>
              </a:rPr>
              <a:t>Tôn trọng </a:t>
            </a:r>
            <a:r>
              <a:rPr lang="en-US" sz="1600" dirty="0" err="1">
                <a:solidFill>
                  <a:schemeClr val="tx1">
                    <a:lumMod val="50000"/>
                  </a:schemeClr>
                </a:solidFill>
                <a:ea typeface="Tahoma" panose="020B0604030504040204" pitchFamily="34" charset="0"/>
                <a:cs typeface="Times New Roman" panose="02020603050405020304" pitchFamily="18" charset="0"/>
              </a:rPr>
              <a:t>khác</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biệt</a:t>
            </a:r>
            <a:r>
              <a:rPr lang="en-US" sz="1600" dirty="0">
                <a:solidFill>
                  <a:schemeClr val="tx1">
                    <a:lumMod val="50000"/>
                  </a:schemeClr>
                </a:solidFill>
                <a:ea typeface="Tahoma" panose="020B0604030504040204" pitchFamily="34" charset="0"/>
                <a:cs typeface="Times New Roman" panose="02020603050405020304" pitchFamily="18" charset="0"/>
              </a:rPr>
              <a:t>, </a:t>
            </a:r>
          </a:p>
          <a:p>
            <a:pPr marL="800100" lvl="3" indent="-342900" algn="just" eaLnBrk="1" hangingPunct="1">
              <a:spcBef>
                <a:spcPts val="0"/>
              </a:spcBef>
              <a:spcAft>
                <a:spcPts val="0"/>
              </a:spcAft>
              <a:buClr>
                <a:srgbClr val="000000"/>
              </a:buClr>
              <a:buFont typeface="Wingdings" pitchFamily="2" charset="2"/>
              <a:buChar char="ü"/>
            </a:pPr>
            <a:r>
              <a:rPr lang="en-US" sz="1600" dirty="0">
                <a:solidFill>
                  <a:schemeClr val="tx1">
                    <a:lumMod val="50000"/>
                  </a:schemeClr>
                </a:solidFill>
                <a:ea typeface="Tahoma" panose="020B0604030504040204" pitchFamily="34" charset="0"/>
                <a:cs typeface="Times New Roman" panose="02020603050405020304" pitchFamily="18" charset="0"/>
              </a:rPr>
              <a:t>Tinh </a:t>
            </a:r>
            <a:r>
              <a:rPr lang="en-US" sz="1600" dirty="0" err="1">
                <a:solidFill>
                  <a:schemeClr val="tx1">
                    <a:lumMod val="50000"/>
                  </a:schemeClr>
                </a:solidFill>
                <a:ea typeface="Tahoma" panose="020B0604030504040204" pitchFamily="34" charset="0"/>
                <a:cs typeface="Times New Roman" panose="02020603050405020304" pitchFamily="18" charset="0"/>
              </a:rPr>
              <a:t>thần</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doanh</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chủ</a:t>
            </a:r>
            <a:endParaRPr lang="en-US" sz="1600" dirty="0">
              <a:solidFill>
                <a:schemeClr val="tx1">
                  <a:lumMod val="50000"/>
                </a:schemeClr>
              </a:solidFill>
              <a:ea typeface="Tahoma" panose="020B0604030504040204" pitchFamily="34" charset="0"/>
              <a:cs typeface="Times New Roman" panose="02020603050405020304" pitchFamily="18" charset="0"/>
            </a:endParaRPr>
          </a:p>
          <a:p>
            <a:pPr marL="800100" lvl="3" indent="-342900" algn="just" eaLnBrk="1" hangingPunct="1">
              <a:spcBef>
                <a:spcPts val="0"/>
              </a:spcBef>
              <a:spcAft>
                <a:spcPts val="0"/>
              </a:spcAft>
              <a:buClr>
                <a:srgbClr val="000000"/>
              </a:buClr>
              <a:buFont typeface="Wingdings" pitchFamily="2" charset="2"/>
              <a:buChar char="ü"/>
            </a:pPr>
            <a:r>
              <a:rPr lang="en-US" sz="1600" dirty="0" err="1">
                <a:solidFill>
                  <a:schemeClr val="tx1">
                    <a:lumMod val="50000"/>
                  </a:schemeClr>
                </a:solidFill>
                <a:ea typeface="Tahoma" panose="020B0604030504040204" pitchFamily="34" charset="0"/>
                <a:cs typeface="Times New Roman" panose="02020603050405020304" pitchFamily="18" charset="0"/>
              </a:rPr>
              <a:t>Thực</a:t>
            </a:r>
            <a:r>
              <a:rPr lang="en-US" sz="1600" dirty="0">
                <a:solidFill>
                  <a:schemeClr val="tx1">
                    <a:lumMod val="50000"/>
                  </a:schemeClr>
                </a:solidFill>
                <a:ea typeface="Tahoma" panose="020B0604030504040204" pitchFamily="34" charset="0"/>
                <a:cs typeface="Times New Roman" panose="02020603050405020304" pitchFamily="18" charset="0"/>
              </a:rPr>
              <a:t> học </a:t>
            </a:r>
            <a:r>
              <a:rPr lang="en-US" sz="1600" dirty="0" err="1">
                <a:solidFill>
                  <a:schemeClr val="tx1">
                    <a:lumMod val="50000"/>
                  </a:schemeClr>
                </a:solidFill>
                <a:ea typeface="Tahoma" panose="020B0604030504040204" pitchFamily="34" charset="0"/>
                <a:cs typeface="Times New Roman" panose="02020603050405020304" pitchFamily="18" charset="0"/>
              </a:rPr>
              <a:t>thực</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làm</a:t>
            </a:r>
            <a:endParaRPr lang="en-US" sz="1600" dirty="0">
              <a:solidFill>
                <a:schemeClr val="tx1">
                  <a:lumMod val="50000"/>
                </a:schemeClr>
              </a:solidFill>
              <a:ea typeface="Tahoma" panose="020B0604030504040204" pitchFamily="34" charset="0"/>
              <a:cs typeface="Times New Roman" panose="02020603050405020304" pitchFamily="18" charset="0"/>
            </a:endParaRPr>
          </a:p>
          <a:p>
            <a:pPr marL="800100" lvl="3" indent="-342900" algn="just" eaLnBrk="1" hangingPunct="1">
              <a:spcBef>
                <a:spcPts val="0"/>
              </a:spcBef>
              <a:spcAft>
                <a:spcPts val="0"/>
              </a:spcAft>
              <a:buClr>
                <a:srgbClr val="000000"/>
              </a:buClr>
              <a:buFont typeface="Wingdings" pitchFamily="2" charset="2"/>
              <a:buChar char="ü"/>
            </a:pPr>
            <a:r>
              <a:rPr lang="en-US" sz="1600" dirty="0" err="1">
                <a:solidFill>
                  <a:schemeClr val="tx1">
                    <a:lumMod val="50000"/>
                  </a:schemeClr>
                </a:solidFill>
                <a:ea typeface="Tahoma" panose="020B0604030504040204" pitchFamily="34" charset="0"/>
                <a:cs typeface="Times New Roman" panose="02020603050405020304" pitchFamily="18" charset="0"/>
              </a:rPr>
              <a:t>Trải</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nghiệm</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sống</a:t>
            </a:r>
            <a:r>
              <a:rPr lang="en-US" sz="1600" dirty="0">
                <a:solidFill>
                  <a:schemeClr val="tx1">
                    <a:lumMod val="50000"/>
                  </a:schemeClr>
                </a:solidFill>
                <a:ea typeface="Tahoma" panose="020B0604030504040204" pitchFamily="34" charset="0"/>
                <a:cs typeface="Times New Roman" panose="02020603050405020304" pitchFamily="18" charset="0"/>
              </a:rPr>
              <a:t> </a:t>
            </a:r>
            <a:r>
              <a:rPr lang="en-US" sz="1600" dirty="0" err="1">
                <a:solidFill>
                  <a:schemeClr val="tx1">
                    <a:lumMod val="50000"/>
                  </a:schemeClr>
                </a:solidFill>
                <a:ea typeface="Tahoma" panose="020B0604030504040204" pitchFamily="34" charset="0"/>
                <a:cs typeface="Times New Roman" panose="02020603050405020304" pitchFamily="18" charset="0"/>
              </a:rPr>
              <a:t>động</a:t>
            </a:r>
            <a:endParaRPr lang="en-US" sz="1600" dirty="0">
              <a:solidFill>
                <a:schemeClr val="tx1">
                  <a:lumMod val="50000"/>
                </a:schemeClr>
              </a:solidFill>
              <a:ea typeface="Tahoma" panose="020B0604030504040204" pitchFamily="34" charset="0"/>
              <a:cs typeface="Times New Roman" panose="02020603050405020304" pitchFamily="18" charset="0"/>
            </a:endParaRPr>
          </a:p>
          <a:p>
            <a:pPr marL="342900" indent="-342900" algn="just" eaLnBrk="1" hangingPunct="1">
              <a:lnSpc>
                <a:spcPct val="107000"/>
              </a:lnSpc>
              <a:spcBef>
                <a:spcPts val="600"/>
              </a:spcBef>
              <a:spcAft>
                <a:spcPts val="0"/>
              </a:spcAft>
              <a:buClr>
                <a:srgbClr val="000000"/>
              </a:buClr>
              <a:buFont typeface="Arial" panose="020B0604020202020204" pitchFamily="34" charset="0"/>
              <a:buChar char="•"/>
            </a:pPr>
            <a:r>
              <a:rPr lang="en-US" sz="1800" dirty="0">
                <a:solidFill>
                  <a:schemeClr val="tx1">
                    <a:lumMod val="50000"/>
                  </a:schemeClr>
                </a:solidFill>
                <a:ea typeface="Tahoma" panose="020B0604030504040204" pitchFamily="34" charset="0"/>
                <a:cs typeface="Times New Roman" panose="02020603050405020304" pitchFamily="18" charset="0"/>
              </a:rPr>
              <a:t>Giao </a:t>
            </a:r>
            <a:r>
              <a:rPr lang="en-US" sz="1800" dirty="0" err="1">
                <a:solidFill>
                  <a:schemeClr val="tx1">
                    <a:lumMod val="50000"/>
                  </a:schemeClr>
                </a:solidFill>
                <a:ea typeface="Tahoma" panose="020B0604030504040204" pitchFamily="34" charset="0"/>
                <a:cs typeface="Times New Roman" panose="02020603050405020304" pitchFamily="18" charset="0"/>
              </a:rPr>
              <a:t>tiếp</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gián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tiếp</a:t>
            </a:r>
            <a:r>
              <a:rPr lang="en-US" sz="1800" dirty="0">
                <a:solidFill>
                  <a:schemeClr val="tx1">
                    <a:lumMod val="50000"/>
                  </a:schemeClr>
                </a:solidFill>
                <a:ea typeface="Tahoma" panose="020B0604030504040204" pitchFamily="34" charset="0"/>
                <a:cs typeface="Times New Roman" panose="02020603050405020304" pitchFamily="18" charset="0"/>
              </a:rPr>
              <a:t> &amp; </a:t>
            </a:r>
            <a:r>
              <a:rPr lang="en-US" sz="1800" dirty="0" err="1">
                <a:solidFill>
                  <a:schemeClr val="tx1">
                    <a:lumMod val="50000"/>
                  </a:schemeClr>
                </a:solidFill>
                <a:ea typeface="Tahoma" panose="020B0604030504040204" pitchFamily="34" charset="0"/>
                <a:cs typeface="Times New Roman" panose="02020603050405020304" pitchFamily="18" charset="0"/>
              </a:rPr>
              <a:t>trực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tiếp</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bằng</a:t>
            </a:r>
            <a:r>
              <a:rPr lang="en-US" sz="1800" dirty="0">
                <a:solidFill>
                  <a:schemeClr val="tx1">
                    <a:lumMod val="50000"/>
                  </a:schemeClr>
                </a:solidFill>
                <a:ea typeface="Tahoma" panose="020B0604030504040204" pitchFamily="34" charset="0"/>
                <a:cs typeface="Times New Roman" panose="02020603050405020304" pitchFamily="18" charset="0"/>
              </a:rPr>
              <a:t> song </a:t>
            </a:r>
            <a:r>
              <a:rPr lang="en-US" sz="1800" dirty="0" err="1">
                <a:solidFill>
                  <a:schemeClr val="tx1">
                    <a:lumMod val="50000"/>
                  </a:schemeClr>
                </a:solidFill>
                <a:ea typeface="Tahoma" panose="020B0604030504040204" pitchFamily="34" charset="0"/>
                <a:cs typeface="Times New Roman" panose="02020603050405020304" pitchFamily="18" charset="0"/>
              </a:rPr>
              <a:t>ngữ</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tại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trường</a:t>
            </a:r>
            <a:r>
              <a:rPr lang="en-US" sz="1800" dirty="0">
                <a:solidFill>
                  <a:schemeClr val="tx1">
                    <a:lumMod val="50000"/>
                  </a:schemeClr>
                </a:solidFill>
                <a:ea typeface="Tahoma" panose="020B0604030504040204" pitchFamily="34" charset="0"/>
                <a:cs typeface="Times New Roman" panose="02020603050405020304" pitchFamily="18" charset="0"/>
              </a:rPr>
              <a:t>.</a:t>
            </a:r>
          </a:p>
          <a:p>
            <a:pPr marL="342900" indent="-342900" algn="just" eaLnBrk="1" hangingPunct="1">
              <a:lnSpc>
                <a:spcPct val="107000"/>
              </a:lnSpc>
              <a:spcBef>
                <a:spcPts val="600"/>
              </a:spcBef>
              <a:spcAft>
                <a:spcPts val="0"/>
              </a:spcAft>
              <a:buClr>
                <a:srgbClr val="000000"/>
              </a:buClr>
              <a:buFont typeface="Arial" panose="020B0604020202020204" pitchFamily="34" charset="0"/>
              <a:buChar char="•"/>
            </a:pPr>
            <a:r>
              <a:rPr lang="en-US" sz="1800" dirty="0" err="1">
                <a:solidFill>
                  <a:schemeClr val="tx1">
                    <a:lumMod val="50000"/>
                  </a:schemeClr>
                </a:solidFill>
                <a:ea typeface="Tahoma" panose="020B0604030504040204" pitchFamily="34" charset="0"/>
                <a:cs typeface="Times New Roman" panose="02020603050405020304" pitchFamily="18" charset="0"/>
              </a:rPr>
              <a:t>Tổ</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chức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cho</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sinh</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viên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tham</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gia</a:t>
            </a:r>
            <a:r>
              <a:rPr lang="en-US" sz="1800" dirty="0">
                <a:solidFill>
                  <a:schemeClr val="tx1">
                    <a:lumMod val="50000"/>
                  </a:schemeClr>
                </a:solidFill>
                <a:ea typeface="Tahoma" panose="020B0604030504040204" pitchFamily="34" charset="0"/>
                <a:cs typeface="Times New Roman" panose="02020603050405020304" pitchFamily="18" charset="0"/>
              </a:rPr>
              <a:t> field trip, </a:t>
            </a:r>
            <a:r>
              <a:rPr lang="en-US" sz="1800" dirty="0" err="1">
                <a:solidFill>
                  <a:schemeClr val="tx1">
                    <a:lumMod val="50000"/>
                  </a:schemeClr>
                </a:solidFill>
                <a:ea typeface="Tahoma" panose="020B0604030504040204" pitchFamily="34" charset="0"/>
                <a:cs typeface="Times New Roman" panose="02020603050405020304" pitchFamily="18" charset="0"/>
              </a:rPr>
              <a:t>thực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tập</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học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tập</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tại</a:t>
            </a:r>
            <a:r>
              <a:rPr lang="en-US" sz="1800" dirty="0">
                <a:solidFill>
                  <a:schemeClr val="tx1">
                    <a:lumMod val="50000"/>
                  </a:schemeClr>
                </a:solidFill>
                <a:ea typeface="Tahoma" panose="020B0604030504040204" pitchFamily="34" charset="0"/>
                <a:cs typeface="Times New Roman" panose="02020603050405020304" pitchFamily="18" charset="0"/>
              </a:rPr>
              <a:t> các </a:t>
            </a:r>
            <a:r>
              <a:rPr lang="en-US" sz="1800" dirty="0" err="1">
                <a:solidFill>
                  <a:schemeClr val="tx1">
                    <a:lumMod val="50000"/>
                  </a:schemeClr>
                </a:solidFill>
                <a:ea typeface="Tahoma" panose="020B0604030504040204" pitchFamily="34" charset="0"/>
                <a:cs typeface="Times New Roman" panose="02020603050405020304" pitchFamily="18" charset="0"/>
              </a:rPr>
              <a:t>quốc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gia</a:t>
            </a:r>
            <a:endParaRPr lang="en-US" sz="1800" dirty="0">
              <a:solidFill>
                <a:schemeClr val="tx1">
                  <a:lumMod val="50000"/>
                </a:schemeClr>
              </a:solidFill>
              <a:ea typeface="Tahoma" panose="020B0604030504040204" pitchFamily="34" charset="0"/>
              <a:cs typeface="Times New Roman" panose="02020603050405020304" pitchFamily="18" charset="0"/>
            </a:endParaRPr>
          </a:p>
          <a:p>
            <a:pPr marL="342900" indent="-342900" algn="just" eaLnBrk="1" hangingPunct="1">
              <a:lnSpc>
                <a:spcPct val="107000"/>
              </a:lnSpc>
              <a:spcBef>
                <a:spcPts val="600"/>
              </a:spcBef>
              <a:spcAft>
                <a:spcPts val="0"/>
              </a:spcAft>
              <a:buClr>
                <a:srgbClr val="000000"/>
              </a:buClr>
              <a:buFont typeface="Arial" panose="020B0604020202020204" pitchFamily="34" charset="0"/>
              <a:buChar char="•"/>
            </a:pPr>
            <a:r>
              <a:rPr lang="en-US" sz="1800" dirty="0">
                <a:solidFill>
                  <a:schemeClr val="tx1">
                    <a:lumMod val="50000"/>
                  </a:schemeClr>
                </a:solidFill>
                <a:ea typeface="Tahoma" panose="020B0604030504040204" pitchFamily="34" charset="0"/>
                <a:cs typeface="Times New Roman" panose="02020603050405020304" pitchFamily="18" charset="0"/>
              </a:rPr>
              <a:t>“Trao </a:t>
            </a:r>
            <a:r>
              <a:rPr lang="en-US" sz="1800" dirty="0" err="1">
                <a:solidFill>
                  <a:schemeClr val="tx1">
                    <a:lumMod val="50000"/>
                  </a:schemeClr>
                </a:solidFill>
                <a:ea typeface="Tahoma" panose="020B0604030504040204" pitchFamily="34" charset="0"/>
                <a:cs typeface="Times New Roman" panose="02020603050405020304" pitchFamily="18" charset="0"/>
              </a:rPr>
              <a:t>quyền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cho</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sinh</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viên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làm</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chủ</a:t>
            </a:r>
            <a:r>
              <a:rPr lang="en-US" sz="1800" dirty="0">
                <a:solidFill>
                  <a:schemeClr val="tx1">
                    <a:lumMod val="50000"/>
                  </a:schemeClr>
                </a:solidFill>
                <a:ea typeface="Tahoma" panose="020B0604030504040204" pitchFamily="34" charset="0"/>
                <a:cs typeface="Times New Roman" panose="02020603050405020304" pitchFamily="18" charset="0"/>
              </a:rPr>
              <a:t> các </a:t>
            </a:r>
            <a:r>
              <a:rPr lang="en-US" sz="1800" dirty="0" err="1">
                <a:solidFill>
                  <a:schemeClr val="tx1">
                    <a:lumMod val="50000"/>
                  </a:schemeClr>
                </a:solidFill>
                <a:ea typeface="Tahoma" panose="020B0604030504040204" pitchFamily="34" charset="0"/>
                <a:cs typeface="Times New Roman" panose="02020603050405020304" pitchFamily="18" charset="0"/>
              </a:rPr>
              <a:t>dự</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án</a:t>
            </a:r>
            <a:r>
              <a:rPr lang="en-US" sz="1800" dirty="0">
                <a:solidFill>
                  <a:schemeClr val="tx1">
                    <a:lumMod val="50000"/>
                  </a:schemeClr>
                </a:solidFill>
                <a:ea typeface="Tahoma" panose="020B0604030504040204" pitchFamily="34" charset="0"/>
                <a:cs typeface="Times New Roman" panose="02020603050405020304" pitchFamily="18" charset="0"/>
              </a:rPr>
              <a:t> trong </a:t>
            </a:r>
            <a:r>
              <a:rPr lang="en-US" sz="1800" dirty="0" err="1">
                <a:solidFill>
                  <a:schemeClr val="tx1">
                    <a:lumMod val="50000"/>
                  </a:schemeClr>
                </a:solidFill>
                <a:ea typeface="Tahoma" panose="020B0604030504040204" pitchFamily="34" charset="0"/>
                <a:cs typeface="Times New Roman" panose="02020603050405020304" pitchFamily="18" charset="0"/>
              </a:rPr>
              <a:t>nước</a:t>
            </a:r>
            <a:r>
              <a:rPr lang="en-US" sz="1800" dirty="0">
                <a:solidFill>
                  <a:schemeClr val="tx1">
                    <a:lumMod val="50000"/>
                  </a:schemeClr>
                </a:solidFill>
                <a:ea typeface="Tahoma" panose="020B0604030504040204" pitchFamily="34" charset="0"/>
                <a:cs typeface="Times New Roman" panose="02020603050405020304" pitchFamily="18" charset="0"/>
              </a:rPr>
              <a:t> và </a:t>
            </a:r>
            <a:r>
              <a:rPr lang="en-US" sz="1800" dirty="0" err="1">
                <a:solidFill>
                  <a:schemeClr val="tx1">
                    <a:lumMod val="50000"/>
                  </a:schemeClr>
                </a:solidFill>
                <a:ea typeface="Tahoma" panose="020B0604030504040204" pitchFamily="34" charset="0"/>
                <a:cs typeface="Times New Roman" panose="02020603050405020304" pitchFamily="18" charset="0"/>
              </a:rPr>
              <a:t>quốc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tế</a:t>
            </a:r>
            <a:r>
              <a:rPr lang="en-US" sz="1800" dirty="0">
                <a:solidFill>
                  <a:schemeClr val="tx1">
                    <a:lumMod val="50000"/>
                  </a:schemeClr>
                </a:solidFill>
                <a:ea typeface="Tahoma" panose="020B0604030504040204" pitchFamily="34" charset="0"/>
                <a:cs typeface="Times New Roman" panose="02020603050405020304" pitchFamily="18" charset="0"/>
              </a:rPr>
              <a:t>.</a:t>
            </a:r>
          </a:p>
          <a:p>
            <a:pPr marL="342900" indent="-342900" algn="just" eaLnBrk="1" hangingPunct="1">
              <a:lnSpc>
                <a:spcPct val="107000"/>
              </a:lnSpc>
              <a:spcBef>
                <a:spcPts val="600"/>
              </a:spcBef>
              <a:spcAft>
                <a:spcPts val="0"/>
              </a:spcAft>
              <a:buClr>
                <a:srgbClr val="000000"/>
              </a:buClr>
              <a:buFont typeface="Arial" panose="020B0604020202020204" pitchFamily="34" charset="0"/>
              <a:buChar char="•"/>
            </a:pPr>
            <a:r>
              <a:rPr lang="en-US" sz="1800" dirty="0">
                <a:solidFill>
                  <a:schemeClr val="tx1">
                    <a:lumMod val="50000"/>
                  </a:schemeClr>
                </a:solidFill>
                <a:ea typeface="Tahoma" panose="020B0604030504040204" pitchFamily="34" charset="0"/>
                <a:cs typeface="Times New Roman" panose="02020603050405020304" pitchFamily="18" charset="0"/>
              </a:rPr>
              <a:t>Xây </a:t>
            </a:r>
            <a:r>
              <a:rPr lang="en-US" sz="1800" dirty="0" err="1">
                <a:solidFill>
                  <a:schemeClr val="tx1">
                    <a:lumMod val="50000"/>
                  </a:schemeClr>
                </a:solidFill>
                <a:ea typeface="Tahoma" panose="020B0604030504040204" pitchFamily="34" charset="0"/>
                <a:cs typeface="Times New Roman" panose="02020603050405020304" pitchFamily="18" charset="0"/>
              </a:rPr>
              <a:t>dựng</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tinh</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thần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giáo</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dục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khai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phóng</a:t>
            </a:r>
            <a:r>
              <a:rPr lang="en-US" sz="1800" b="1" dirty="0">
                <a:solidFill>
                  <a:schemeClr val="tx1">
                    <a:lumMod val="50000"/>
                  </a:schemeClr>
                </a:solidFill>
                <a:ea typeface="Tahoma" panose="020B0604030504040204" pitchFamily="34" charset="0"/>
                <a:cs typeface="Times New Roman" panose="02020603050405020304" pitchFamily="18" charset="0"/>
              </a:rPr>
              <a:t> </a:t>
            </a:r>
            <a:r>
              <a:rPr lang="en-US" sz="1800" dirty="0">
                <a:solidFill>
                  <a:schemeClr val="tx1">
                    <a:lumMod val="50000"/>
                  </a:schemeClr>
                </a:solidFill>
                <a:ea typeface="Tahoma" panose="020B0604030504040204" pitchFamily="34" charset="0"/>
                <a:cs typeface="Times New Roman" panose="02020603050405020304" pitchFamily="18" charset="0"/>
              </a:rPr>
              <a:t>(</a:t>
            </a:r>
            <a:r>
              <a:rPr lang="en-US" sz="1800" dirty="0" err="1">
                <a:solidFill>
                  <a:schemeClr val="tx1">
                    <a:lumMod val="50000"/>
                  </a:schemeClr>
                </a:solidFill>
                <a:ea typeface="Tahoma" panose="020B0604030504040204" pitchFamily="34" charset="0"/>
                <a:cs typeface="Times New Roman" panose="02020603050405020304" pitchFamily="18" charset="0"/>
              </a:rPr>
              <a:t>Một</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số</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học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phần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giáo</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dục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khai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phóng</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tại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Trường</a:t>
            </a:r>
            <a:r>
              <a:rPr lang="en-US" sz="1800" dirty="0">
                <a:solidFill>
                  <a:schemeClr val="tx1">
                    <a:lumMod val="50000"/>
                  </a:schemeClr>
                </a:solidFill>
                <a:ea typeface="Tahoma" panose="020B0604030504040204" pitchFamily="34" charset="0"/>
                <a:cs typeface="Times New Roman" panose="02020603050405020304" pitchFamily="18" charset="0"/>
              </a:rPr>
              <a:t> ĐH </a:t>
            </a:r>
            <a:r>
              <a:rPr lang="en-US" sz="1800" dirty="0" err="1">
                <a:solidFill>
                  <a:schemeClr val="tx1">
                    <a:lumMod val="50000"/>
                  </a:schemeClr>
                </a:solidFill>
                <a:ea typeface="Tahoma" panose="020B0604030504040204" pitchFamily="34" charset="0"/>
                <a:cs typeface="Times New Roman" panose="02020603050405020304" pitchFamily="18" charset="0"/>
              </a:rPr>
              <a:t>Hoa</a:t>
            </a:r>
            <a:r>
              <a:rPr lang="en-US" sz="1800" dirty="0">
                <a:solidFill>
                  <a:schemeClr val="tx1">
                    <a:lumMod val="50000"/>
                  </a:schemeClr>
                </a:solidFill>
                <a:ea typeface="Tahoma" panose="020B0604030504040204" pitchFamily="34" charset="0"/>
                <a:cs typeface="Times New Roman" panose="02020603050405020304" pitchFamily="18" charset="0"/>
              </a:rPr>
              <a:t> Sen: </a:t>
            </a:r>
            <a:r>
              <a:rPr lang="en-US" sz="1800" dirty="0" err="1">
                <a:solidFill>
                  <a:schemeClr val="tx1">
                    <a:lumMod val="50000"/>
                  </a:schemeClr>
                </a:solidFill>
                <a:ea typeface="Tahoma" panose="020B0604030504040204" pitchFamily="34" charset="0"/>
                <a:cs typeface="Times New Roman" panose="02020603050405020304" pitchFamily="18" charset="0"/>
              </a:rPr>
              <a:t>lễ</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tân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ngoại</a:t>
            </a:r>
            <a:r>
              <a:rPr lang="en-US" sz="1800" dirty="0">
                <a:solidFill>
                  <a:schemeClr val="tx1">
                    <a:lumMod val="50000"/>
                  </a:schemeClr>
                </a:solidFill>
                <a:ea typeface="Tahoma" panose="020B0604030504040204" pitchFamily="34" charset="0"/>
                <a:cs typeface="Times New Roman" panose="02020603050405020304" pitchFamily="18" charset="0"/>
              </a:rPr>
              <a:t> giao quốc </a:t>
            </a:r>
            <a:r>
              <a:rPr lang="en-US" sz="1800" dirty="0" err="1">
                <a:solidFill>
                  <a:schemeClr val="tx1">
                    <a:lumMod val="50000"/>
                  </a:schemeClr>
                </a:solidFill>
                <a:ea typeface="Tahoma" panose="020B0604030504040204" pitchFamily="34" charset="0"/>
                <a:cs typeface="Times New Roman" panose="02020603050405020304" pitchFamily="18" charset="0"/>
              </a:rPr>
              <a:t>tế</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phục</a:t>
            </a:r>
            <a:r>
              <a:rPr lang="en-US" sz="1800" dirty="0">
                <a:solidFill>
                  <a:schemeClr val="tx1">
                    <a:lumMod val="50000"/>
                  </a:schemeClr>
                </a:solidFill>
                <a:ea typeface="Tahoma" panose="020B0604030504040204" pitchFamily="34" charset="0"/>
                <a:cs typeface="Times New Roman" panose="02020603050405020304" pitchFamily="18" charset="0"/>
              </a:rPr>
              <a:t> vụ </a:t>
            </a:r>
            <a:r>
              <a:rPr lang="en-US" sz="1800" dirty="0" err="1">
                <a:solidFill>
                  <a:schemeClr val="tx1">
                    <a:lumMod val="50000"/>
                  </a:schemeClr>
                </a:solidFill>
                <a:ea typeface="Tahoma" panose="020B0604030504040204" pitchFamily="34" charset="0"/>
                <a:cs typeface="Times New Roman" panose="02020603050405020304" pitchFamily="18" charset="0"/>
              </a:rPr>
              <a:t>cộng</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đồng</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tinh</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thần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doanh</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chủ</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chuyển</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đổi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số</a:t>
            </a:r>
            <a:r>
              <a:rPr lang="en-US" sz="1800" dirty="0">
                <a:solidFill>
                  <a:schemeClr val="tx1">
                    <a:lumMod val="50000"/>
                  </a:schemeClr>
                </a:solidFill>
                <a:ea typeface="Tahoma" panose="020B0604030504040204" pitchFamily="34" charset="0"/>
                <a:cs typeface="Times New Roman" panose="02020603050405020304" pitchFamily="18" charset="0"/>
              </a:rPr>
              <a:t>…).</a:t>
            </a:r>
          </a:p>
          <a:p>
            <a:pPr marL="342900" indent="-342900" algn="just" eaLnBrk="1" hangingPunct="1">
              <a:lnSpc>
                <a:spcPct val="107000"/>
              </a:lnSpc>
              <a:spcBef>
                <a:spcPts val="600"/>
              </a:spcBef>
              <a:spcAft>
                <a:spcPts val="0"/>
              </a:spcAft>
              <a:buClr>
                <a:srgbClr val="000000"/>
              </a:buClr>
              <a:buFont typeface="Arial" panose="020B0604020202020204" pitchFamily="34" charset="0"/>
              <a:buChar char="•"/>
            </a:pPr>
            <a:r>
              <a:rPr lang="en-US" sz="1800" dirty="0">
                <a:solidFill>
                  <a:schemeClr val="tx1">
                    <a:lumMod val="50000"/>
                  </a:schemeClr>
                </a:solidFill>
                <a:ea typeface="Tahoma" panose="020B0604030504040204" pitchFamily="34" charset="0"/>
                <a:cs typeface="Times New Roman" panose="02020603050405020304" pitchFamily="18" charset="0"/>
              </a:rPr>
              <a:t>Liên </a:t>
            </a:r>
            <a:r>
              <a:rPr lang="en-US" sz="1800" dirty="0" err="1">
                <a:solidFill>
                  <a:schemeClr val="tx1">
                    <a:lumMod val="50000"/>
                  </a:schemeClr>
                </a:solidFill>
                <a:ea typeface="Tahoma" panose="020B0604030504040204" pitchFamily="34" charset="0"/>
                <a:cs typeface="Times New Roman" panose="02020603050405020304" pitchFamily="18" charset="0"/>
              </a:rPr>
              <a:t>kết</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học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liệu</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tài</a:t>
            </a:r>
            <a:r>
              <a:rPr lang="en-US" sz="1800" dirty="0">
                <a:solidFill>
                  <a:schemeClr val="tx1">
                    <a:lumMod val="50000"/>
                  </a:schemeClr>
                </a:solidFill>
                <a:ea typeface="Tahoma" panose="020B0604030504040204" pitchFamily="34" charset="0"/>
                <a:cs typeface="Times New Roman" panose="02020603050405020304" pitchFamily="18" charset="0"/>
              </a:rPr>
              <a:t> nguyên </a:t>
            </a:r>
            <a:r>
              <a:rPr lang="en-US" sz="1800" dirty="0" err="1">
                <a:solidFill>
                  <a:schemeClr val="tx1">
                    <a:lumMod val="50000"/>
                  </a:schemeClr>
                </a:solidFill>
                <a:ea typeface="Tahoma" panose="020B0604030504040204" pitchFamily="34" charset="0"/>
                <a:cs typeface="Times New Roman" panose="02020603050405020304" pitchFamily="18" charset="0"/>
              </a:rPr>
              <a:t>mở</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với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các</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trường</a:t>
            </a:r>
            <a:r>
              <a:rPr lang="en-US" sz="1800" dirty="0">
                <a:solidFill>
                  <a:schemeClr val="tx1">
                    <a:lumMod val="50000"/>
                  </a:schemeClr>
                </a:solidFill>
                <a:ea typeface="Tahoma" panose="020B0604030504040204" pitchFamily="34" charset="0"/>
                <a:cs typeface="Times New Roman" panose="02020603050405020304" pitchFamily="18" charset="0"/>
              </a:rPr>
              <a:t> ĐH </a:t>
            </a:r>
            <a:r>
              <a:rPr lang="en-US" sz="1800" dirty="0" err="1">
                <a:solidFill>
                  <a:schemeClr val="tx1">
                    <a:lumMod val="50000"/>
                  </a:schemeClr>
                </a:solidFill>
                <a:ea typeface="Tahoma" panose="020B0604030504040204" pitchFamily="34" charset="0"/>
                <a:cs typeface="Times New Roman" panose="02020603050405020304" pitchFamily="18" charset="0"/>
              </a:rPr>
              <a:t>trong</a:t>
            </a:r>
            <a:r>
              <a:rPr lang="en-US" sz="1800" dirty="0">
                <a:solidFill>
                  <a:schemeClr val="tx1">
                    <a:lumMod val="50000"/>
                  </a:schemeClr>
                </a:solidFill>
                <a:ea typeface="Tahoma" panose="020B0604030504040204" pitchFamily="34" charset="0"/>
                <a:cs typeface="Times New Roman" panose="02020603050405020304" pitchFamily="18" charset="0"/>
              </a:rPr>
              <a:t> và </a:t>
            </a:r>
            <a:r>
              <a:rPr lang="en-US" sz="1800" dirty="0" err="1">
                <a:solidFill>
                  <a:schemeClr val="tx1">
                    <a:lumMod val="50000"/>
                  </a:schemeClr>
                </a:solidFill>
                <a:ea typeface="Tahoma" panose="020B0604030504040204" pitchFamily="34" charset="0"/>
                <a:cs typeface="Times New Roman" panose="02020603050405020304" pitchFamily="18" charset="0"/>
              </a:rPr>
              <a:t>ngoài</a:t>
            </a:r>
            <a:r>
              <a:rPr lang="en-US" sz="1800" dirty="0">
                <a:solidFill>
                  <a:schemeClr val="tx1">
                    <a:lumMod val="50000"/>
                  </a:schemeClr>
                </a:solidFill>
                <a:ea typeface="Tahoma" panose="020B0604030504040204" pitchFamily="34" charset="0"/>
                <a:cs typeface="Times New Roman" panose="02020603050405020304" pitchFamily="18" charset="0"/>
              </a:rPr>
              <a:t> </a:t>
            </a:r>
            <a:r>
              <a:rPr lang="en-US" sz="1800" dirty="0" err="1">
                <a:solidFill>
                  <a:schemeClr val="tx1">
                    <a:lumMod val="50000"/>
                  </a:schemeClr>
                </a:solidFill>
                <a:ea typeface="Tahoma" panose="020B0604030504040204" pitchFamily="34" charset="0"/>
                <a:cs typeface="Times New Roman" panose="02020603050405020304" pitchFamily="18" charset="0"/>
              </a:rPr>
              <a:t>nước</a:t>
            </a:r>
            <a:r>
              <a:rPr lang="en-US" sz="1800" dirty="0">
                <a:solidFill>
                  <a:schemeClr val="tx1">
                    <a:lumMod val="50000"/>
                  </a:schemeClr>
                </a:solidFill>
                <a:ea typeface="Tahoma" panose="020B0604030504040204" pitchFamily="34" charset="0"/>
                <a:cs typeface="Times New Roman" panose="02020603050405020304" pitchFamily="18" charset="0"/>
              </a:rPr>
              <a:t>.</a:t>
            </a:r>
            <a:endParaRPr lang="vi-VN" sz="1800" dirty="0">
              <a:solidFill>
                <a:schemeClr val="tx1">
                  <a:lumMod val="50000"/>
                </a:schemeClr>
              </a:solidFill>
              <a:ea typeface="Tahoma" panose="020B0604030504040204" pitchFamily="34" charset="0"/>
              <a:cs typeface="Times New Roman" panose="02020603050405020304" pitchFamily="18" charset="0"/>
            </a:endParaRPr>
          </a:p>
          <a:p>
            <a:pPr marL="342900" indent="-342900" algn="just" eaLnBrk="1" hangingPunct="1">
              <a:lnSpc>
                <a:spcPct val="107000"/>
              </a:lnSpc>
              <a:spcBef>
                <a:spcPts val="600"/>
              </a:spcBef>
              <a:spcAft>
                <a:spcPts val="0"/>
              </a:spcAft>
              <a:buClr>
                <a:srgbClr val="000000"/>
              </a:buClr>
              <a:buFont typeface="Arial" panose="020B0604020202020204" pitchFamily="34" charset="0"/>
              <a:buChar char="•"/>
            </a:pPr>
            <a:r>
              <a:rPr lang="vi-VN" sz="1800" dirty="0">
                <a:solidFill>
                  <a:schemeClr val="tx1">
                    <a:lumMod val="50000"/>
                  </a:schemeClr>
                </a:solidFill>
                <a:ea typeface="Tahoma" panose="020B0604030504040204" pitchFamily="34" charset="0"/>
                <a:cs typeface="Times New Roman" panose="02020603050405020304" pitchFamily="18" charset="0"/>
              </a:rPr>
              <a:t>Thu hút sinh viên quốc tế sang học tập và trải nghiệm tại các trường ĐH Việt Nam. </a:t>
            </a:r>
          </a:p>
        </p:txBody>
      </p:sp>
      <p:sp>
        <p:nvSpPr>
          <p:cNvPr id="29" name="TextBox 28">
            <a:extLst>
              <a:ext uri="{FF2B5EF4-FFF2-40B4-BE49-F238E27FC236}">
                <a16:creationId xmlns:a16="http://schemas.microsoft.com/office/drawing/2014/main" id="{D42E7BFF-2C06-2776-893F-26E6FD030ED8}"/>
              </a:ext>
            </a:extLst>
          </p:cNvPr>
          <p:cNvSpPr txBox="1">
            <a:spLocks noChangeArrowheads="1"/>
          </p:cNvSpPr>
          <p:nvPr/>
        </p:nvSpPr>
        <p:spPr bwMode="auto">
          <a:xfrm>
            <a:off x="3970879" y="968791"/>
            <a:ext cx="4397266" cy="36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07000"/>
              </a:lnSpc>
              <a:spcBef>
                <a:spcPts val="600"/>
              </a:spcBef>
              <a:spcAft>
                <a:spcPts val="800"/>
              </a:spcAft>
            </a:pPr>
            <a:r>
              <a:rPr lang="en-US" sz="1600" b="1" dirty="0">
                <a:solidFill>
                  <a:srgbClr val="FF0000"/>
                </a:solidFill>
                <a:latin typeface="+mj-lt"/>
                <a:ea typeface="Tahoma" panose="020B0604030504040204" pitchFamily="34" charset="0"/>
                <a:cs typeface="Times New Roman" panose="02020603050405020304" pitchFamily="18" charset="0"/>
              </a:rPr>
              <a:t>2. </a:t>
            </a:r>
            <a:r>
              <a:rPr lang="en-US" sz="1800" b="1" dirty="0">
                <a:solidFill>
                  <a:srgbClr val="FF0000"/>
                </a:solidFill>
                <a:latin typeface="+mj-lt"/>
                <a:ea typeface="Tahoma" panose="020B0604030504040204" pitchFamily="34" charset="0"/>
                <a:cs typeface="Times New Roman" panose="02020603050405020304" pitchFamily="18" charset="0"/>
              </a:rPr>
              <a:t>GIẢI PHÁP TRỌNG TÂM</a:t>
            </a:r>
            <a:endParaRPr lang="en-US" sz="1800" dirty="0">
              <a:solidFill>
                <a:srgbClr val="FF0000"/>
              </a:solidFill>
              <a:latin typeface="+mj-l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58655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885AFA-3CBE-9251-2B0E-20CC8FB38CE5}"/>
              </a:ext>
            </a:extLst>
          </p:cNvPr>
          <p:cNvSpPr>
            <a:spLocks noGrp="1"/>
          </p:cNvSpPr>
          <p:nvPr>
            <p:ph type="body" idx="2"/>
          </p:nvPr>
        </p:nvSpPr>
        <p:spPr/>
        <p:txBody>
          <a:bodyPr>
            <a:noAutofit/>
          </a:bodyPr>
          <a:lstStyle/>
          <a:p>
            <a:r>
              <a:rPr lang="en-US" sz="2000" dirty="0"/>
              <a:t>ĐỀ XUẤT – KIẾN NGHỊ CƠ CHẾ CHÍNH SÁCH</a:t>
            </a:r>
          </a:p>
        </p:txBody>
      </p:sp>
      <p:sp>
        <p:nvSpPr>
          <p:cNvPr id="5" name="TextBox 4">
            <a:extLst>
              <a:ext uri="{FF2B5EF4-FFF2-40B4-BE49-F238E27FC236}">
                <a16:creationId xmlns:a16="http://schemas.microsoft.com/office/drawing/2014/main" id="{94CCD210-D7C7-7E27-E191-9753E8D39660}"/>
              </a:ext>
            </a:extLst>
          </p:cNvPr>
          <p:cNvSpPr txBox="1">
            <a:spLocks noChangeArrowheads="1"/>
          </p:cNvSpPr>
          <p:nvPr/>
        </p:nvSpPr>
        <p:spPr bwMode="auto">
          <a:xfrm>
            <a:off x="1110833" y="985414"/>
            <a:ext cx="10485422" cy="470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marR="0" indent="-342900" algn="just">
              <a:lnSpc>
                <a:spcPct val="150000"/>
              </a:lnSpc>
              <a:spcBef>
                <a:spcPts val="0"/>
              </a:spcBef>
              <a:spcAft>
                <a:spcPts val="800"/>
              </a:spcAft>
              <a:buClr>
                <a:srgbClr val="FF0000"/>
              </a:buClr>
              <a:buFont typeface="+mj-lt"/>
              <a:buAutoNum type="arabicPeriod"/>
            </a:pPr>
            <a:r>
              <a:rPr lang="en-US" sz="1800" b="1" kern="100" dirty="0">
                <a:solidFill>
                  <a:srgbClr val="FF0000"/>
                </a:solidFill>
                <a:latin typeface="+mj-lt"/>
                <a:ea typeface="Aptos" panose="020B0004020202020204" pitchFamily="34" charset="0"/>
                <a:cs typeface="Times New Roman" panose="02020603050405020304" pitchFamily="18" charset="0"/>
              </a:rPr>
              <a:t>NHÓM GIẢI PHÁP VỀ LIÊN KẾT NGUỒN LỰC (NGUỒN LỰC “MỞ”)</a:t>
            </a:r>
          </a:p>
          <a:p>
            <a:pPr marL="342900" marR="0" indent="-342900" algn="just">
              <a:lnSpc>
                <a:spcPct val="150000"/>
              </a:lnSpc>
              <a:spcBef>
                <a:spcPts val="0"/>
              </a:spcBef>
              <a:spcAft>
                <a:spcPts val="800"/>
              </a:spcAft>
              <a:buFont typeface="Arial" panose="020B0604020202020204" pitchFamily="34" charset="0"/>
              <a:buChar char="•"/>
            </a:pPr>
            <a:r>
              <a:rPr lang="en-US" sz="1800" kern="100" dirty="0">
                <a:effectLst/>
                <a:latin typeface="+mj-lt"/>
                <a:ea typeface="Aptos" panose="020B0004020202020204" pitchFamily="34" charset="0"/>
                <a:cs typeface="Times New Roman" panose="02020603050405020304" pitchFamily="18" charset="0"/>
              </a:rPr>
              <a:t>Chính </a:t>
            </a:r>
            <a:r>
              <a:rPr lang="en-US" sz="1800" kern="100" dirty="0" err="1">
                <a:effectLst/>
                <a:latin typeface="+mj-lt"/>
                <a:ea typeface="Aptos" panose="020B0004020202020204" pitchFamily="34" charset="0"/>
                <a:cs typeface="Times New Roman" panose="02020603050405020304" pitchFamily="18" charset="0"/>
              </a:rPr>
              <a:t>quyền</a:t>
            </a:r>
            <a:r>
              <a:rPr lang="en-US" sz="1800" kern="100" dirty="0">
                <a:effectLst/>
                <a:latin typeface="+mj-lt"/>
                <a:ea typeface="Aptos" panose="020B0004020202020204" pitchFamily="34" charset="0"/>
                <a:cs typeface="Times New Roman" panose="02020603050405020304" pitchFamily="18" charset="0"/>
              </a:rPr>
              <a:t> TP </a:t>
            </a:r>
            <a:r>
              <a:rPr lang="en-US" sz="1800" kern="100" dirty="0" err="1">
                <a:effectLst/>
                <a:latin typeface="+mj-lt"/>
                <a:ea typeface="Aptos" panose="020B0004020202020204" pitchFamily="34" charset="0"/>
                <a:cs typeface="Times New Roman" panose="02020603050405020304" pitchFamily="18" charset="0"/>
              </a:rPr>
              <a:t>tạo</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điều</a:t>
            </a:r>
            <a:r>
              <a:rPr lang="en-US" sz="1800" kern="100" dirty="0">
                <a:effectLst/>
                <a:latin typeface="+mj-lt"/>
                <a:ea typeface="Aptos" panose="020B0004020202020204" pitchFamily="34" charset="0"/>
                <a:cs typeface="Times New Roman" panose="02020603050405020304" pitchFamily="18" charset="0"/>
              </a:rPr>
              <a:t> kiện </a:t>
            </a:r>
            <a:r>
              <a:rPr lang="en-US" sz="1800" kern="100" dirty="0" err="1">
                <a:effectLst/>
                <a:latin typeface="+mj-lt"/>
                <a:ea typeface="Aptos" panose="020B0004020202020204" pitchFamily="34" charset="0"/>
                <a:cs typeface="Times New Roman" panose="02020603050405020304" pitchFamily="18" charset="0"/>
              </a:rPr>
              <a:t>cho</a:t>
            </a:r>
            <a:r>
              <a:rPr lang="en-US" sz="1800" kern="100" dirty="0">
                <a:effectLst/>
                <a:latin typeface="+mj-lt"/>
                <a:ea typeface="Aptos" panose="020B0004020202020204" pitchFamily="34" charset="0"/>
                <a:cs typeface="Times New Roman" panose="02020603050405020304" pitchFamily="18" charset="0"/>
              </a:rPr>
              <a:t> các </a:t>
            </a:r>
            <a:r>
              <a:rPr lang="en-US" sz="1800" kern="100" dirty="0" err="1">
                <a:effectLst/>
                <a:latin typeface="+mj-lt"/>
                <a:ea typeface="Aptos" panose="020B0004020202020204" pitchFamily="34" charset="0"/>
                <a:cs typeface="Times New Roman" panose="02020603050405020304" pitchFamily="18" charset="0"/>
              </a:rPr>
              <a:t>trường</a:t>
            </a:r>
            <a:r>
              <a:rPr lang="en-US" sz="1800" kern="100" dirty="0">
                <a:effectLst/>
                <a:latin typeface="+mj-lt"/>
                <a:ea typeface="Aptos" panose="020B0004020202020204" pitchFamily="34" charset="0"/>
                <a:cs typeface="Times New Roman" panose="02020603050405020304" pitchFamily="18" charset="0"/>
              </a:rPr>
              <a:t> ĐH </a:t>
            </a:r>
            <a:r>
              <a:rPr lang="en-US" sz="1800" kern="100" dirty="0" err="1">
                <a:effectLst/>
                <a:latin typeface="+mj-lt"/>
                <a:ea typeface="Aptos" panose="020B0004020202020204" pitchFamily="34" charset="0"/>
                <a:cs typeface="Times New Roman" panose="02020603050405020304" pitchFamily="18" charset="0"/>
              </a:rPr>
              <a:t>khai</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thá</a:t>
            </a:r>
            <a:r>
              <a:rPr lang="en-US" sz="1800" kern="100" dirty="0" err="1">
                <a:latin typeface="+mj-lt"/>
                <a:ea typeface="Aptos" panose="020B0004020202020204" pitchFamily="34" charset="0"/>
                <a:cs typeface="Times New Roman" panose="02020603050405020304" pitchFamily="18" charset="0"/>
              </a:rPr>
              <a:t>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quan</a:t>
            </a:r>
            <a:r>
              <a:rPr lang="en-US" sz="1800" kern="100" dirty="0">
                <a:latin typeface="+mj-lt"/>
                <a:ea typeface="Aptos" panose="020B0004020202020204" pitchFamily="34" charset="0"/>
                <a:cs typeface="Times New Roman" panose="02020603050405020304" pitchFamily="18" charset="0"/>
              </a:rPr>
              <a:t> hệ </a:t>
            </a:r>
            <a:r>
              <a:rPr lang="en-US" sz="1800" kern="100" dirty="0" err="1">
                <a:latin typeface="+mj-lt"/>
                <a:ea typeface="Aptos" panose="020B0004020202020204" pitchFamily="34" charset="0"/>
                <a:cs typeface="Times New Roman" panose="02020603050405020304" pitchFamily="18" charset="0"/>
              </a:rPr>
              <a:t>đối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ngoại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giữa</a:t>
            </a:r>
            <a:r>
              <a:rPr lang="en-US" sz="1800" kern="100" dirty="0">
                <a:latin typeface="+mj-lt"/>
                <a:ea typeface="Aptos" panose="020B0004020202020204" pitchFamily="34" charset="0"/>
                <a:cs typeface="Times New Roman" panose="02020603050405020304" pitchFamily="18" charset="0"/>
              </a:rPr>
              <a:t> TP </a:t>
            </a:r>
            <a:r>
              <a:rPr lang="en-US" sz="1800" kern="100" dirty="0" err="1">
                <a:latin typeface="+mj-lt"/>
                <a:ea typeface="Aptos" panose="020B0004020202020204" pitchFamily="34" charset="0"/>
                <a:cs typeface="Times New Roman" panose="02020603050405020304" pitchFamily="18" charset="0"/>
              </a:rPr>
              <a:t>và</a:t>
            </a:r>
            <a:r>
              <a:rPr lang="en-US" sz="1800" kern="100" dirty="0">
                <a:latin typeface="+mj-lt"/>
                <a:ea typeface="Aptos" panose="020B0004020202020204" pitchFamily="34" charset="0"/>
                <a:cs typeface="Times New Roman" panose="02020603050405020304" pitchFamily="18" charset="0"/>
              </a:rPr>
              <a:t> các quốc </a:t>
            </a:r>
            <a:r>
              <a:rPr lang="en-US" sz="1800" kern="100" dirty="0" err="1">
                <a:latin typeface="+mj-lt"/>
                <a:ea typeface="Aptos" panose="020B0004020202020204" pitchFamily="34" charset="0"/>
                <a:cs typeface="Times New Roman" panose="02020603050405020304" pitchFamily="18" charset="0"/>
              </a:rPr>
              <a:t>gia</a:t>
            </a:r>
            <a:r>
              <a:rPr lang="en-US" sz="1800" kern="100" dirty="0">
                <a:latin typeface="+mj-lt"/>
                <a:ea typeface="Aptos" panose="020B0004020202020204" pitchFamily="34" charset="0"/>
                <a:cs typeface="Times New Roman" panose="02020603050405020304" pitchFamily="18" charset="0"/>
              </a:rPr>
              <a:t> trong </a:t>
            </a:r>
            <a:r>
              <a:rPr lang="en-US" sz="1800" kern="100" dirty="0" err="1">
                <a:latin typeface="+mj-lt"/>
                <a:ea typeface="Aptos" panose="020B0004020202020204" pitchFamily="34" charset="0"/>
                <a:cs typeface="Times New Roman" panose="02020603050405020304" pitchFamily="18" charset="0"/>
              </a:rPr>
              <a:t>hợp</a:t>
            </a:r>
            <a:r>
              <a:rPr lang="en-US" sz="1800" kern="100" dirty="0">
                <a:latin typeface="+mj-lt"/>
                <a:ea typeface="Aptos" panose="020B0004020202020204" pitchFamily="34" charset="0"/>
                <a:cs typeface="Times New Roman" panose="02020603050405020304" pitchFamily="18" charset="0"/>
              </a:rPr>
              <a:t> tác </a:t>
            </a:r>
            <a:r>
              <a:rPr lang="en-US" sz="1800" kern="100" dirty="0" err="1">
                <a:latin typeface="+mj-lt"/>
                <a:ea typeface="Aptos" panose="020B0004020202020204" pitchFamily="34" charset="0"/>
                <a:cs typeface="Times New Roman" panose="02020603050405020304" pitchFamily="18" charset="0"/>
              </a:rPr>
              <a:t>giáo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dục</a:t>
            </a:r>
            <a:r>
              <a:rPr lang="en-US" sz="1800" kern="100" dirty="0">
                <a:latin typeface="+mj-lt"/>
                <a:ea typeface="Aptos" panose="020B0004020202020204" pitchFamily="34" charset="0"/>
                <a:cs typeface="Times New Roman" panose="02020603050405020304" pitchFamily="18" charset="0"/>
              </a:rPr>
              <a:t>. </a:t>
            </a:r>
          </a:p>
          <a:p>
            <a:pPr marL="342900" marR="0" indent="-342900" algn="just">
              <a:lnSpc>
                <a:spcPct val="150000"/>
              </a:lnSpc>
              <a:spcBef>
                <a:spcPts val="0"/>
              </a:spcBef>
              <a:spcAft>
                <a:spcPts val="800"/>
              </a:spcAft>
              <a:buFont typeface="Arial" panose="020B0604020202020204" pitchFamily="34" charset="0"/>
              <a:buChar char="•"/>
            </a:pPr>
            <a:r>
              <a:rPr lang="en-US" sz="1800" kern="100" dirty="0" err="1">
                <a:effectLst/>
                <a:latin typeface="+mj-lt"/>
                <a:ea typeface="Aptos" panose="020B0004020202020204" pitchFamily="34" charset="0"/>
                <a:cs typeface="Times New Roman" panose="02020603050405020304" pitchFamily="18" charset="0"/>
              </a:rPr>
              <a:t>Tạo</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điều</a:t>
            </a:r>
            <a:r>
              <a:rPr lang="en-US" sz="1800" kern="100" dirty="0">
                <a:effectLst/>
                <a:latin typeface="+mj-lt"/>
                <a:ea typeface="Aptos" panose="020B0004020202020204" pitchFamily="34" charset="0"/>
                <a:cs typeface="Times New Roman" panose="02020603050405020304" pitchFamily="18" charset="0"/>
              </a:rPr>
              <a:t> kiện </a:t>
            </a:r>
            <a:r>
              <a:rPr lang="en-US" sz="1800" kern="100" dirty="0" err="1">
                <a:effectLst/>
                <a:latin typeface="+mj-lt"/>
                <a:ea typeface="Aptos" panose="020B0004020202020204" pitchFamily="34" charset="0"/>
                <a:cs typeface="Times New Roman" panose="02020603050405020304" pitchFamily="18" charset="0"/>
              </a:rPr>
              <a:t>cho</a:t>
            </a:r>
            <a:r>
              <a:rPr lang="en-US" sz="1800" kern="100" dirty="0">
                <a:effectLst/>
                <a:latin typeface="+mj-lt"/>
                <a:ea typeface="Aptos" panose="020B0004020202020204" pitchFamily="34" charset="0"/>
                <a:cs typeface="Times New Roman" panose="02020603050405020304" pitchFamily="18" charset="0"/>
              </a:rPr>
              <a:t> các </a:t>
            </a:r>
            <a:r>
              <a:rPr lang="en-US" sz="1800" kern="100" dirty="0" err="1">
                <a:effectLst/>
                <a:latin typeface="+mj-lt"/>
                <a:ea typeface="Aptos" panose="020B0004020202020204" pitchFamily="34" charset="0"/>
                <a:cs typeface="Times New Roman" panose="02020603050405020304" pitchFamily="18" charset="0"/>
              </a:rPr>
              <a:t>trường</a:t>
            </a:r>
            <a:r>
              <a:rPr lang="en-US" sz="1800" kern="100" dirty="0">
                <a:effectLst/>
                <a:latin typeface="+mj-lt"/>
                <a:ea typeface="Aptos" panose="020B0004020202020204" pitchFamily="34" charset="0"/>
                <a:cs typeface="Times New Roman" panose="02020603050405020304" pitchFamily="18" charset="0"/>
              </a:rPr>
              <a:t> ĐH tiếp </a:t>
            </a:r>
            <a:r>
              <a:rPr lang="en-US" sz="1800" kern="100" dirty="0" err="1">
                <a:effectLst/>
                <a:latin typeface="+mj-lt"/>
                <a:ea typeface="Aptos" panose="020B0004020202020204" pitchFamily="34" charset="0"/>
                <a:cs typeface="Times New Roman" panose="02020603050405020304" pitchFamily="18" charset="0"/>
              </a:rPr>
              <a:t>cận</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các</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quỹ</a:t>
            </a:r>
            <a:r>
              <a:rPr lang="en-US" sz="1800" kern="100" dirty="0">
                <a:effectLst/>
                <a:latin typeface="+mj-lt"/>
                <a:ea typeface="Aptos" panose="020B0004020202020204" pitchFamily="34" charset="0"/>
                <a:cs typeface="Times New Roman" panose="02020603050405020304" pitchFamily="18" charset="0"/>
              </a:rPr>
              <a:t> quốc </a:t>
            </a:r>
            <a:r>
              <a:rPr lang="en-US" sz="1800" kern="100" dirty="0" err="1">
                <a:effectLst/>
                <a:latin typeface="+mj-lt"/>
                <a:ea typeface="Aptos" panose="020B0004020202020204" pitchFamily="34" charset="0"/>
                <a:cs typeface="Times New Roman" panose="02020603050405020304" pitchFamily="18" charset="0"/>
              </a:rPr>
              <a:t>tế</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đầu</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tư</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cho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giáo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dục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và</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dự</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án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cộng</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đồng</a:t>
            </a:r>
            <a:r>
              <a:rPr lang="en-US" sz="1800" kern="100" dirty="0">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trong</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mạng</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lưới</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đối</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ngoại</a:t>
            </a:r>
            <a:r>
              <a:rPr lang="en-US" sz="1800" kern="100" dirty="0">
                <a:effectLst/>
                <a:latin typeface="+mj-lt"/>
                <a:ea typeface="Aptos" panose="020B0004020202020204" pitchFamily="34" charset="0"/>
                <a:cs typeface="Times New Roman" panose="02020603050405020304" pitchFamily="18" charset="0"/>
              </a:rPr>
              <a:t> </a:t>
            </a:r>
            <a:r>
              <a:rPr lang="en-US" sz="1800" kern="100" dirty="0" err="1">
                <a:effectLst/>
                <a:latin typeface="+mj-lt"/>
                <a:ea typeface="Aptos" panose="020B0004020202020204" pitchFamily="34" charset="0"/>
                <a:cs typeface="Times New Roman" panose="02020603050405020304" pitchFamily="18" charset="0"/>
              </a:rPr>
              <a:t>của</a:t>
            </a:r>
            <a:r>
              <a:rPr lang="en-US" sz="1800" kern="100" dirty="0">
                <a:effectLst/>
                <a:latin typeface="+mj-lt"/>
                <a:ea typeface="Aptos" panose="020B0004020202020204" pitchFamily="34" charset="0"/>
                <a:cs typeface="Times New Roman" panose="02020603050405020304" pitchFamily="18" charset="0"/>
              </a:rPr>
              <a:t> TP</a:t>
            </a:r>
            <a:r>
              <a:rPr lang="en-US" sz="1800" kern="100" dirty="0">
                <a:latin typeface="+mj-lt"/>
                <a:ea typeface="Aptos" panose="020B0004020202020204" pitchFamily="34" charset="0"/>
                <a:cs typeface="Times New Roman" panose="02020603050405020304" pitchFamily="18" charset="0"/>
              </a:rPr>
              <a:t>.</a:t>
            </a:r>
          </a:p>
          <a:p>
            <a:pPr marL="342900" marR="0" indent="-342900" algn="just">
              <a:lnSpc>
                <a:spcPct val="150000"/>
              </a:lnSpc>
              <a:spcBef>
                <a:spcPts val="0"/>
              </a:spcBef>
              <a:spcAft>
                <a:spcPts val="800"/>
              </a:spcAft>
              <a:buFont typeface="Arial" panose="020B0604020202020204" pitchFamily="34" charset="0"/>
              <a:buChar char="•"/>
            </a:pPr>
            <a:r>
              <a:rPr lang="en-US" altLang="en-US" sz="1800" dirty="0" err="1">
                <a:latin typeface="+mj-lt"/>
                <a:cs typeface="Times New Roman" panose="02020603050405020304" pitchFamily="18" charset="0"/>
              </a:rPr>
              <a:t>Tạo</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điều</a:t>
            </a:r>
            <a:r>
              <a:rPr lang="en-US" altLang="en-US" sz="1800" dirty="0">
                <a:latin typeface="+mj-lt"/>
                <a:cs typeface="Times New Roman" panose="02020603050405020304" pitchFamily="18" charset="0"/>
              </a:rPr>
              <a:t> kiện </a:t>
            </a:r>
            <a:r>
              <a:rPr lang="en-US" altLang="en-US" sz="1800" dirty="0" err="1">
                <a:latin typeface="+mj-lt"/>
                <a:cs typeface="Times New Roman" panose="02020603050405020304" pitchFamily="18" charset="0"/>
              </a:rPr>
              <a:t>thuận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lợi</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cho</a:t>
            </a:r>
            <a:r>
              <a:rPr lang="en-US" altLang="en-US" sz="1800" dirty="0">
                <a:latin typeface="+mj-lt"/>
                <a:cs typeface="Times New Roman" panose="02020603050405020304" pitchFamily="18" charset="0"/>
              </a:rPr>
              <a:t> các </a:t>
            </a:r>
            <a:r>
              <a:rPr lang="en-US" altLang="en-US" sz="1800" dirty="0" err="1">
                <a:latin typeface="+mj-lt"/>
                <a:cs typeface="Times New Roman" panose="02020603050405020304" pitchFamily="18" charset="0"/>
              </a:rPr>
              <a:t>trường</a:t>
            </a:r>
            <a:r>
              <a:rPr lang="en-US" altLang="en-US" sz="1800" dirty="0">
                <a:latin typeface="+mj-lt"/>
                <a:cs typeface="Times New Roman" panose="02020603050405020304" pitchFamily="18" charset="0"/>
              </a:rPr>
              <a:t> ĐH </a:t>
            </a:r>
            <a:r>
              <a:rPr lang="en-US" altLang="en-US" sz="1800" dirty="0" err="1">
                <a:latin typeface="+mj-lt"/>
                <a:cs typeface="Times New Roman" panose="02020603050405020304" pitchFamily="18" charset="0"/>
              </a:rPr>
              <a:t>tiếp</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cận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quỹ</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đất</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cho</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giáo</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dục</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nhằm</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mở</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rộng</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hiện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đại</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hoá</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cơ</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sở</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vật</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chất</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để</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đủ</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chuẩn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liên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kết</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với</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các</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trường</a:t>
            </a:r>
            <a:r>
              <a:rPr lang="en-US" altLang="en-US" sz="1800" dirty="0">
                <a:latin typeface="+mj-lt"/>
                <a:cs typeface="Times New Roman" panose="02020603050405020304" pitchFamily="18" charset="0"/>
              </a:rPr>
              <a:t> ĐH </a:t>
            </a:r>
            <a:r>
              <a:rPr lang="en-US" altLang="en-US" sz="1800" dirty="0" err="1">
                <a:latin typeface="+mj-lt"/>
                <a:cs typeface="Times New Roman" panose="02020603050405020304" pitchFamily="18" charset="0"/>
              </a:rPr>
              <a:t>uy</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tín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thế</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giới</a:t>
            </a:r>
            <a:r>
              <a:rPr lang="en-US" altLang="en-US" sz="1800" dirty="0">
                <a:latin typeface="+mj-lt"/>
                <a:cs typeface="Times New Roman" panose="02020603050405020304" pitchFamily="18" charset="0"/>
              </a:rPr>
              <a:t>. </a:t>
            </a:r>
          </a:p>
          <a:p>
            <a:pPr marL="342900" marR="0" indent="-342900" algn="just">
              <a:lnSpc>
                <a:spcPct val="150000"/>
              </a:lnSpc>
              <a:spcBef>
                <a:spcPts val="0"/>
              </a:spcBef>
              <a:spcAft>
                <a:spcPts val="800"/>
              </a:spcAft>
              <a:buFont typeface="Arial" panose="020B0604020202020204" pitchFamily="34" charset="0"/>
              <a:buChar char="•"/>
            </a:pPr>
            <a:r>
              <a:rPr lang="en-US" sz="1800" kern="100" dirty="0" err="1">
                <a:latin typeface="+mj-lt"/>
                <a:ea typeface="Aptos" panose="020B0004020202020204" pitchFamily="34" charset="0"/>
                <a:cs typeface="Times New Roman" panose="02020603050405020304" pitchFamily="18" charset="0"/>
              </a:rPr>
              <a:t>Cơ</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chế</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đặc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thù</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của</a:t>
            </a:r>
            <a:r>
              <a:rPr lang="en-US" sz="1800" kern="100" dirty="0">
                <a:latin typeface="+mj-lt"/>
                <a:ea typeface="Aptos" panose="020B0004020202020204" pitchFamily="34" charset="0"/>
                <a:cs typeface="Times New Roman" panose="02020603050405020304" pitchFamily="18" charset="0"/>
              </a:rPr>
              <a:t> TP </a:t>
            </a:r>
            <a:r>
              <a:rPr lang="en-US" sz="1800" kern="100" dirty="0" err="1">
                <a:latin typeface="+mj-lt"/>
                <a:ea typeface="Aptos" panose="020B0004020202020204" pitchFamily="34" charset="0"/>
                <a:cs typeface="Times New Roman" panose="02020603050405020304" pitchFamily="18" charset="0"/>
              </a:rPr>
              <a:t>nhằm</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tháo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gỡ</a:t>
            </a:r>
            <a:r>
              <a:rPr lang="en-US" sz="1800" kern="100" dirty="0">
                <a:latin typeface="+mj-lt"/>
                <a:ea typeface="Aptos" panose="020B0004020202020204" pitchFamily="34" charset="0"/>
                <a:cs typeface="Times New Roman" panose="02020603050405020304" pitchFamily="18" charset="0"/>
              </a:rPr>
              <a:t> các </a:t>
            </a:r>
            <a:r>
              <a:rPr lang="en-US" sz="1800" kern="100" dirty="0" err="1">
                <a:latin typeface="+mj-lt"/>
                <a:ea typeface="Aptos" panose="020B0004020202020204" pitchFamily="34" charset="0"/>
                <a:cs typeface="Times New Roman" panose="02020603050405020304" pitchFamily="18" charset="0"/>
              </a:rPr>
              <a:t>rào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cản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hành</a:t>
            </a:r>
            <a:r>
              <a:rPr lang="en-US" sz="1800" kern="100" dirty="0">
                <a:latin typeface="+mj-lt"/>
                <a:ea typeface="Aptos" panose="020B0004020202020204" pitchFamily="34" charset="0"/>
                <a:cs typeface="Times New Roman" panose="02020603050405020304" pitchFamily="18" charset="0"/>
              </a:rPr>
              <a:t> chính trong việc tuyển </a:t>
            </a:r>
            <a:r>
              <a:rPr lang="en-US" sz="1800" kern="100" dirty="0" err="1">
                <a:latin typeface="+mj-lt"/>
                <a:ea typeface="Aptos" panose="020B0004020202020204" pitchFamily="34" charset="0"/>
                <a:cs typeface="Times New Roman" panose="02020603050405020304" pitchFamily="18" charset="0"/>
              </a:rPr>
              <a:t>dụng</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Giảng</a:t>
            </a:r>
            <a:r>
              <a:rPr lang="en-US" sz="1800" kern="100" dirty="0">
                <a:latin typeface="+mj-lt"/>
                <a:ea typeface="Aptos" panose="020B0004020202020204" pitchFamily="34" charset="0"/>
                <a:cs typeface="Times New Roman" panose="02020603050405020304" pitchFamily="18" charset="0"/>
              </a:rPr>
              <a:t> viên </a:t>
            </a:r>
            <a:r>
              <a:rPr lang="en-US" sz="1800" kern="100" dirty="0" err="1">
                <a:latin typeface="+mj-lt"/>
                <a:ea typeface="Aptos" panose="020B0004020202020204" pitchFamily="34" charset="0"/>
                <a:cs typeface="Times New Roman" panose="02020603050405020304" pitchFamily="18" charset="0"/>
              </a:rPr>
              <a:t>nước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ngoài</a:t>
            </a:r>
            <a:r>
              <a:rPr lang="en-US" sz="1800" kern="100" dirty="0">
                <a:latin typeface="+mj-lt"/>
                <a:ea typeface="Aptos" panose="020B0004020202020204" pitchFamily="34" charset="0"/>
                <a:cs typeface="Times New Roman" panose="02020603050405020304" pitchFamily="18" charset="0"/>
              </a:rPr>
              <a:t>. </a:t>
            </a:r>
          </a:p>
          <a:p>
            <a:pPr marL="342900" indent="-342900" algn="just">
              <a:lnSpc>
                <a:spcPct val="150000"/>
              </a:lnSpc>
              <a:spcBef>
                <a:spcPts val="0"/>
              </a:spcBef>
              <a:spcAft>
                <a:spcPts val="800"/>
              </a:spcAft>
              <a:buFont typeface="Arial" panose="020B0604020202020204" pitchFamily="34" charset="0"/>
              <a:buChar char="•"/>
            </a:pPr>
            <a:r>
              <a:rPr lang="en-US" sz="1800" kern="100" dirty="0" err="1">
                <a:latin typeface="+mj-lt"/>
                <a:ea typeface="Aptos" panose="020B0004020202020204" pitchFamily="34" charset="0"/>
                <a:cs typeface="Times New Roman" panose="02020603050405020304" pitchFamily="18" charset="0"/>
              </a:rPr>
              <a:t>Tăng</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cường</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trao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đổi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hợp</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tác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giữa</a:t>
            </a:r>
            <a:r>
              <a:rPr lang="en-US" sz="1800" kern="100" dirty="0">
                <a:latin typeface="+mj-lt"/>
                <a:ea typeface="Aptos" panose="020B0004020202020204" pitchFamily="34" charset="0"/>
                <a:cs typeface="Times New Roman" panose="02020603050405020304" pitchFamily="18" charset="0"/>
              </a:rPr>
              <a:t> các chuyên </a:t>
            </a:r>
            <a:r>
              <a:rPr lang="en-US" sz="1800" kern="100" dirty="0" err="1">
                <a:latin typeface="+mj-lt"/>
                <a:ea typeface="Aptos" panose="020B0004020202020204" pitchFamily="34" charset="0"/>
                <a:cs typeface="Times New Roman" panose="02020603050405020304" pitchFamily="18" charset="0"/>
              </a:rPr>
              <a:t>gia</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với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trường</a:t>
            </a:r>
            <a:r>
              <a:rPr lang="en-US" sz="1800" kern="100" dirty="0">
                <a:latin typeface="+mj-lt"/>
                <a:ea typeface="Aptos" panose="020B0004020202020204" pitchFamily="34" charset="0"/>
                <a:cs typeface="Times New Roman" panose="02020603050405020304" pitchFamily="18" charset="0"/>
              </a:rPr>
              <a:t> ĐH.</a:t>
            </a:r>
            <a:endParaRPr lang="en-US" sz="1800" kern="100" dirty="0">
              <a:solidFill>
                <a:srgbClr val="FF0000"/>
              </a:solidFill>
              <a:latin typeface="+mj-lt"/>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B7795ED-79E2-A3B6-2B70-BEDD09A38373}"/>
              </a:ext>
            </a:extLst>
          </p:cNvPr>
          <p:cNvPicPr>
            <a:picLocks noChangeAspect="1"/>
          </p:cNvPicPr>
          <p:nvPr/>
        </p:nvPicPr>
        <p:blipFill>
          <a:blip r:embed="rId3"/>
          <a:stretch>
            <a:fillRect/>
          </a:stretch>
        </p:blipFill>
        <p:spPr>
          <a:xfrm>
            <a:off x="8018318" y="4918364"/>
            <a:ext cx="4173682" cy="1616639"/>
          </a:xfrm>
          <a:prstGeom prst="rect">
            <a:avLst/>
          </a:prstGeom>
        </p:spPr>
      </p:pic>
    </p:spTree>
    <p:extLst>
      <p:ext uri="{BB962C8B-B14F-4D97-AF65-F5344CB8AC3E}">
        <p14:creationId xmlns:p14="http://schemas.microsoft.com/office/powerpoint/2010/main" val="6785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885AFA-3CBE-9251-2B0E-20CC8FB38CE5}"/>
              </a:ext>
            </a:extLst>
          </p:cNvPr>
          <p:cNvSpPr>
            <a:spLocks noGrp="1"/>
          </p:cNvSpPr>
          <p:nvPr>
            <p:ph type="body" idx="2"/>
          </p:nvPr>
        </p:nvSpPr>
        <p:spPr/>
        <p:txBody>
          <a:bodyPr>
            <a:noAutofit/>
          </a:bodyPr>
          <a:lstStyle/>
          <a:p>
            <a:r>
              <a:rPr lang="en-US" sz="2000" dirty="0"/>
              <a:t>ĐỀ XUẤT – KIẾN NGHỊ CƠ CHẾ CHÍNH SÁCH</a:t>
            </a:r>
          </a:p>
        </p:txBody>
      </p:sp>
      <p:sp>
        <p:nvSpPr>
          <p:cNvPr id="5" name="TextBox 4">
            <a:extLst>
              <a:ext uri="{FF2B5EF4-FFF2-40B4-BE49-F238E27FC236}">
                <a16:creationId xmlns:a16="http://schemas.microsoft.com/office/drawing/2014/main" id="{94CCD210-D7C7-7E27-E191-9753E8D39660}"/>
              </a:ext>
            </a:extLst>
          </p:cNvPr>
          <p:cNvSpPr txBox="1">
            <a:spLocks noChangeArrowheads="1"/>
          </p:cNvSpPr>
          <p:nvPr/>
        </p:nvSpPr>
        <p:spPr bwMode="auto">
          <a:xfrm>
            <a:off x="678873" y="900545"/>
            <a:ext cx="10931235" cy="574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gn="just">
              <a:lnSpc>
                <a:spcPct val="150000"/>
              </a:lnSpc>
              <a:spcBef>
                <a:spcPts val="0"/>
              </a:spcBef>
              <a:spcAft>
                <a:spcPts val="800"/>
              </a:spcAft>
              <a:buClr>
                <a:srgbClr val="FF0000"/>
              </a:buClr>
              <a:buFont typeface="+mj-lt"/>
              <a:buAutoNum type="arabicPeriod" startAt="2"/>
            </a:pPr>
            <a:r>
              <a:rPr lang="en-US" sz="1800" b="1" kern="100" dirty="0">
                <a:solidFill>
                  <a:srgbClr val="FF0000"/>
                </a:solidFill>
                <a:latin typeface="+mj-lt"/>
                <a:ea typeface="Aptos" panose="020B0004020202020204" pitchFamily="34" charset="0"/>
                <a:cs typeface="Times New Roman" panose="02020603050405020304" pitchFamily="18" charset="0"/>
              </a:rPr>
              <a:t>XÂY DỰNG MÔI TRƯỜNG HÔI NHẬP ĐỂ THU HÚT SINH VIÊN QUỐC TẾ </a:t>
            </a:r>
          </a:p>
          <a:p>
            <a:pPr marL="342900" indent="-342900" algn="just">
              <a:lnSpc>
                <a:spcPct val="150000"/>
              </a:lnSpc>
              <a:spcBef>
                <a:spcPts val="0"/>
              </a:spcBef>
              <a:spcAft>
                <a:spcPts val="800"/>
              </a:spcAft>
              <a:buFont typeface="Arial" panose="020B0604020202020204" pitchFamily="34" charset="0"/>
              <a:buChar char="•"/>
            </a:pPr>
            <a:r>
              <a:rPr lang="en-US" sz="1800" kern="100" dirty="0" err="1">
                <a:latin typeface="+mj-lt"/>
                <a:ea typeface="Aptos" panose="020B0004020202020204" pitchFamily="34" charset="0"/>
                <a:cs typeface="Times New Roman" panose="02020603050405020304" pitchFamily="18" charset="0"/>
              </a:rPr>
              <a:t>Có</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quỹ</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học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bổng</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mang</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tên</a:t>
            </a:r>
            <a:r>
              <a:rPr lang="en-US" sz="1800" kern="100" dirty="0">
                <a:latin typeface="+mj-lt"/>
                <a:ea typeface="Aptos" panose="020B0004020202020204" pitchFamily="34" charset="0"/>
                <a:cs typeface="Times New Roman" panose="02020603050405020304" pitchFamily="18" charset="0"/>
              </a:rPr>
              <a:t> TP. HCM </a:t>
            </a:r>
            <a:r>
              <a:rPr lang="en-US" sz="1800" kern="100" dirty="0" err="1">
                <a:latin typeface="+mj-lt"/>
                <a:ea typeface="Aptos" panose="020B0004020202020204" pitchFamily="34" charset="0"/>
                <a:cs typeface="Times New Roman" panose="02020603050405020304" pitchFamily="18" charset="0"/>
              </a:rPr>
              <a:t>để</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thu</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hút</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sinh</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viên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quốc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tế</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phân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bổ</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cho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các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trường</a:t>
            </a:r>
            <a:r>
              <a:rPr lang="en-US" sz="1800" kern="100" dirty="0">
                <a:latin typeface="+mj-lt"/>
                <a:ea typeface="Aptos" panose="020B0004020202020204" pitchFamily="34" charset="0"/>
                <a:cs typeface="Times New Roman" panose="02020603050405020304" pitchFamily="18" charset="0"/>
              </a:rPr>
              <a:t> ĐH </a:t>
            </a:r>
            <a:r>
              <a:rPr lang="en-US" sz="1800" kern="100" dirty="0" err="1">
                <a:latin typeface="+mj-lt"/>
                <a:ea typeface="Aptos" panose="020B0004020202020204" pitchFamily="34" charset="0"/>
                <a:cs typeface="Times New Roman" panose="02020603050405020304" pitchFamily="18" charset="0"/>
              </a:rPr>
              <a:t>tiếp</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nhận</a:t>
            </a:r>
            <a:r>
              <a:rPr lang="en-US" sz="1800" kern="100" dirty="0">
                <a:latin typeface="+mj-lt"/>
                <a:ea typeface="Aptos" panose="020B0004020202020204" pitchFamily="34" charset="0"/>
                <a:cs typeface="Times New Roman" panose="02020603050405020304" pitchFamily="18" charset="0"/>
              </a:rPr>
              <a:t>.</a:t>
            </a:r>
          </a:p>
          <a:p>
            <a:pPr marL="342900" indent="-342900" algn="just">
              <a:lnSpc>
                <a:spcPct val="150000"/>
              </a:lnSpc>
              <a:spcBef>
                <a:spcPts val="0"/>
              </a:spcBef>
              <a:spcAft>
                <a:spcPts val="800"/>
              </a:spcAft>
              <a:buFont typeface="Arial" panose="020B0604020202020204" pitchFamily="34" charset="0"/>
              <a:buChar char="•"/>
            </a:pPr>
            <a:r>
              <a:rPr lang="vi-VN" sz="1800" kern="100" dirty="0">
                <a:ea typeface="Aptos" panose="020B0004020202020204" pitchFamily="34" charset="0"/>
                <a:cs typeface="Times New Roman" panose="02020603050405020304" pitchFamily="18" charset="0"/>
              </a:rPr>
              <a:t>Có chính sách thu hút nguồn lao động quốc tế đã học tập tại Việt Nam ở một số vị trí việc làm của TP. </a:t>
            </a:r>
            <a:endParaRPr lang="en-US" sz="1800" kern="100" dirty="0">
              <a:latin typeface="+mj-lt"/>
              <a:ea typeface="Aptos" panose="020B0004020202020204" pitchFamily="34" charset="0"/>
              <a:cs typeface="Times New Roman" panose="02020603050405020304" pitchFamily="18" charset="0"/>
            </a:endParaRPr>
          </a:p>
          <a:p>
            <a:pPr marL="342900" indent="-342900" algn="just">
              <a:lnSpc>
                <a:spcPct val="150000"/>
              </a:lnSpc>
              <a:spcBef>
                <a:spcPts val="0"/>
              </a:spcBef>
              <a:spcAft>
                <a:spcPts val="800"/>
              </a:spcAft>
              <a:buFont typeface="Arial" panose="020B0604020202020204" pitchFamily="34" charset="0"/>
              <a:buChar char="•"/>
            </a:pPr>
            <a:r>
              <a:rPr lang="en-US" sz="1800" kern="100" dirty="0">
                <a:latin typeface="+mj-lt"/>
                <a:ea typeface="Aptos" panose="020B0004020202020204" pitchFamily="34" charset="0"/>
                <a:cs typeface="Times New Roman" panose="02020603050405020304" pitchFamily="18" charset="0"/>
              </a:rPr>
              <a:t>TP </a:t>
            </a:r>
            <a:r>
              <a:rPr lang="en-US" sz="1800" kern="100" dirty="0" err="1">
                <a:latin typeface="+mj-lt"/>
                <a:ea typeface="Aptos" panose="020B0004020202020204" pitchFamily="34" charset="0"/>
                <a:cs typeface="Times New Roman" panose="02020603050405020304" pitchFamily="18" charset="0"/>
              </a:rPr>
              <a:t>cần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tổ</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chức</a:t>
            </a:r>
            <a:r>
              <a:rPr lang="en-US" sz="1800" kern="100" dirty="0">
                <a:latin typeface="+mj-lt"/>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thường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niên</a:t>
            </a:r>
            <a:r>
              <a:rPr lang="en-US" sz="1800" kern="100" dirty="0">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diễn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đàn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hội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thảo</a:t>
            </a:r>
            <a:r>
              <a:rPr lang="en-US" sz="1800" kern="100" dirty="0">
                <a:latin typeface="+mj-lt"/>
                <a:ea typeface="Aptos" panose="020B0004020202020204" pitchFamily="34" charset="0"/>
                <a:cs typeface="Times New Roman" panose="02020603050405020304" pitchFamily="18" charset="0"/>
              </a:rPr>
              <a:t> khoa </a:t>
            </a:r>
            <a:r>
              <a:rPr lang="en-US" sz="1800" kern="100" dirty="0" err="1">
                <a:latin typeface="+mj-lt"/>
                <a:ea typeface="Aptos" panose="020B0004020202020204" pitchFamily="34" charset="0"/>
                <a:cs typeface="Times New Roman" panose="02020603050405020304" pitchFamily="18" charset="0"/>
              </a:rPr>
              <a:t>học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lớn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về</a:t>
            </a:r>
            <a:r>
              <a:rPr lang="en-US" sz="1800" kern="100" dirty="0">
                <a:latin typeface="+mj-lt"/>
                <a:ea typeface="Aptos" panose="020B0004020202020204" pitchFamily="34" charset="0"/>
                <a:cs typeface="Times New Roman" panose="02020603050405020304" pitchFamily="18" charset="0"/>
              </a:rPr>
              <a:t> HTQT, </a:t>
            </a:r>
            <a:r>
              <a:rPr lang="en-US" sz="1800" kern="100" dirty="0" err="1">
                <a:latin typeface="+mj-lt"/>
                <a:ea typeface="Aptos" panose="020B0004020202020204" pitchFamily="34" charset="0"/>
                <a:cs typeface="Times New Roman" panose="02020603050405020304" pitchFamily="18" charset="0"/>
              </a:rPr>
              <a:t>hội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tụ</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các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nhà</a:t>
            </a:r>
            <a:r>
              <a:rPr lang="en-US" sz="1800" kern="100" dirty="0">
                <a:latin typeface="+mj-lt"/>
                <a:ea typeface="Aptos" panose="020B0004020202020204" pitchFamily="34" charset="0"/>
                <a:cs typeface="Times New Roman" panose="02020603050405020304" pitchFamily="18" charset="0"/>
              </a:rPr>
              <a:t> khoa </a:t>
            </a:r>
            <a:r>
              <a:rPr lang="en-US" sz="1800" kern="100" dirty="0" err="1">
                <a:latin typeface="+mj-lt"/>
                <a:ea typeface="Aptos" panose="020B0004020202020204" pitchFamily="34" charset="0"/>
                <a:cs typeface="Times New Roman" panose="02020603050405020304" pitchFamily="18" charset="0"/>
              </a:rPr>
              <a:t>học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hàng</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đầu</a:t>
            </a:r>
            <a:r>
              <a:rPr lang="en-US" sz="1800" kern="100" dirty="0">
                <a:latin typeface="+mj-lt"/>
                <a:ea typeface="Aptos" panose="020B0004020202020204" pitchFamily="34" charset="0"/>
                <a:cs typeface="Times New Roman" panose="02020603050405020304" pitchFamily="18" charset="0"/>
              </a:rPr>
              <a:t>.</a:t>
            </a:r>
          </a:p>
          <a:p>
            <a:pPr marL="342900" indent="-342900" algn="just">
              <a:lnSpc>
                <a:spcPct val="150000"/>
              </a:lnSpc>
              <a:spcBef>
                <a:spcPts val="0"/>
              </a:spcBef>
              <a:spcAft>
                <a:spcPts val="800"/>
              </a:spcAft>
              <a:buFont typeface="Arial" panose="020B0604020202020204" pitchFamily="34" charset="0"/>
              <a:buChar char="•"/>
            </a:pPr>
            <a:r>
              <a:rPr lang="en-US" sz="1800" kern="100" dirty="0">
                <a:ea typeface="Aptos" panose="020B0004020202020204" pitchFamily="34" charset="0"/>
                <a:cs typeface="Times New Roman" panose="02020603050405020304" pitchFamily="18" charset="0"/>
              </a:rPr>
              <a:t>TP </a:t>
            </a:r>
            <a:r>
              <a:rPr lang="en-US" sz="1800" kern="100" dirty="0" err="1">
                <a:ea typeface="Aptos" panose="020B0004020202020204" pitchFamily="34" charset="0"/>
                <a:cs typeface="Times New Roman" panose="02020603050405020304" pitchFamily="18" charset="0"/>
              </a:rPr>
              <a:t>xây</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dựng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trung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tâm</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giao</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lưu</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văn</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hoá</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quốc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tế</a:t>
            </a:r>
            <a:r>
              <a:rPr lang="en-US" sz="1800" kern="100" dirty="0">
                <a:ea typeface="Aptos" panose="020B0004020202020204" pitchFamily="34" charset="0"/>
                <a:cs typeface="Times New Roman" panose="02020603050405020304" pitchFamily="18" charset="0"/>
              </a:rPr>
              <a:t>.</a:t>
            </a:r>
          </a:p>
          <a:p>
            <a:pPr marL="342900" indent="-342900" algn="just">
              <a:lnSpc>
                <a:spcPct val="150000"/>
              </a:lnSpc>
              <a:spcBef>
                <a:spcPts val="0"/>
              </a:spcBef>
              <a:spcAft>
                <a:spcPts val="800"/>
              </a:spcAft>
              <a:buFont typeface="Arial" panose="020B0604020202020204" pitchFamily="34" charset="0"/>
              <a:buChar char="•"/>
            </a:pPr>
            <a:r>
              <a:rPr lang="en-US" sz="1800" kern="100" dirty="0" err="1">
                <a:ea typeface="Aptos" panose="020B0004020202020204" pitchFamily="34" charset="0"/>
                <a:cs typeface="Times New Roman" panose="02020603050405020304" pitchFamily="18" charset="0"/>
              </a:rPr>
              <a:t>Đa</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dạng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và</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thường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niên</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tổ</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chức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chương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trình</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giao</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lưu</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thanh</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niên</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quốc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tế</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của</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Thành</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Đoàn</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tại</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các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trường</a:t>
            </a:r>
            <a:r>
              <a:rPr lang="en-US" sz="1800" kern="100" dirty="0">
                <a:ea typeface="Aptos" panose="020B0004020202020204" pitchFamily="34" charset="0"/>
                <a:cs typeface="Times New Roman" panose="02020603050405020304" pitchFamily="18" charset="0"/>
              </a:rPr>
              <a:t> ĐH.</a:t>
            </a:r>
            <a:endParaRPr lang="en-US" sz="1800" kern="100" dirty="0">
              <a:latin typeface="+mj-lt"/>
              <a:ea typeface="Aptos" panose="020B0004020202020204" pitchFamily="34" charset="0"/>
              <a:cs typeface="Times New Roman" panose="02020603050405020304" pitchFamily="18" charset="0"/>
            </a:endParaRPr>
          </a:p>
          <a:p>
            <a:pPr marL="342900" indent="-342900" algn="just">
              <a:lnSpc>
                <a:spcPct val="150000"/>
              </a:lnSpc>
              <a:spcBef>
                <a:spcPts val="0"/>
              </a:spcBef>
              <a:spcAft>
                <a:spcPts val="800"/>
              </a:spcAft>
              <a:buFont typeface="Arial" panose="020B0604020202020204" pitchFamily="34" charset="0"/>
              <a:buChar char="•"/>
            </a:pPr>
            <a:r>
              <a:rPr lang="en-US" sz="1800" kern="100" dirty="0">
                <a:latin typeface="+mj-lt"/>
                <a:ea typeface="Aptos" panose="020B0004020202020204" pitchFamily="34" charset="0"/>
                <a:cs typeface="Times New Roman" panose="02020603050405020304" pitchFamily="18" charset="0"/>
              </a:rPr>
              <a:t>TP </a:t>
            </a:r>
            <a:r>
              <a:rPr lang="en-US" sz="1800" kern="100" dirty="0" err="1">
                <a:latin typeface="+mj-lt"/>
                <a:ea typeface="Aptos" panose="020B0004020202020204" pitchFamily="34" charset="0"/>
                <a:cs typeface="Times New Roman" panose="02020603050405020304" pitchFamily="18" charset="0"/>
              </a:rPr>
              <a:t>có</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kênh</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truyền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hình</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tiếng</a:t>
            </a:r>
            <a:r>
              <a:rPr lang="en-US" sz="1800" kern="100" dirty="0">
                <a:latin typeface="+mj-lt"/>
                <a:ea typeface="Aptos" panose="020B0004020202020204" pitchFamily="34" charset="0"/>
                <a:cs typeface="Times New Roman" panose="02020603050405020304" pitchFamily="18" charset="0"/>
              </a:rPr>
              <a:t> Anh – </a:t>
            </a:r>
            <a:r>
              <a:rPr lang="en-US" sz="1800" kern="100" dirty="0" err="1">
                <a:latin typeface="+mj-lt"/>
                <a:ea typeface="Aptos" panose="020B0004020202020204" pitchFamily="34" charset="0"/>
                <a:cs typeface="Times New Roman" panose="02020603050405020304" pitchFamily="18" charset="0"/>
              </a:rPr>
              <a:t>kênh</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giáo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dục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giải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trí</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cho</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giới</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trẻ</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văn</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hoá</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quốc</a:t>
            </a:r>
            <a:r>
              <a:rPr lang="en-US" sz="1800" kern="100" dirty="0">
                <a:latin typeface="+mj-lt"/>
                <a:ea typeface="Aptos" panose="020B0004020202020204" pitchFamily="34" charset="0"/>
                <a:cs typeface="Times New Roman" panose="02020603050405020304" pitchFamily="18" charset="0"/>
              </a:rPr>
              <a:t> </a:t>
            </a:r>
            <a:r>
              <a:rPr lang="en-US" sz="1800" kern="100" dirty="0" err="1">
                <a:latin typeface="+mj-lt"/>
                <a:ea typeface="Aptos" panose="020B0004020202020204" pitchFamily="34" charset="0"/>
                <a:cs typeface="Times New Roman" panose="02020603050405020304" pitchFamily="18" charset="0"/>
              </a:rPr>
              <a:t>tế</a:t>
            </a:r>
            <a:r>
              <a:rPr lang="en-US" sz="1800" kern="100" dirty="0">
                <a:latin typeface="+mj-lt"/>
                <a:ea typeface="Aptos" panose="020B0004020202020204" pitchFamily="34" charset="0"/>
                <a:cs typeface="Times New Roman" panose="02020603050405020304" pitchFamily="18" charset="0"/>
              </a:rPr>
              <a:t>.</a:t>
            </a:r>
          </a:p>
          <a:p>
            <a:pPr marL="342900" indent="-342900" algn="just">
              <a:lnSpc>
                <a:spcPct val="150000"/>
              </a:lnSpc>
              <a:spcBef>
                <a:spcPts val="0"/>
              </a:spcBef>
              <a:spcAft>
                <a:spcPts val="800"/>
              </a:spcAft>
              <a:buFont typeface="Arial" panose="020B0604020202020204" pitchFamily="34" charset="0"/>
              <a:buChar char="•"/>
            </a:pPr>
            <a:r>
              <a:rPr lang="vi-VN" sz="1800" kern="100" dirty="0">
                <a:ea typeface="Aptos" panose="020B0004020202020204" pitchFamily="34" charset="0"/>
                <a:cs typeface="Times New Roman" panose="02020603050405020304" pitchFamily="18" charset="0"/>
              </a:rPr>
              <a:t>Tăng cường truyền thông trực tuyến về TP. HCM – </a:t>
            </a:r>
            <a:r>
              <a:rPr lang="vi-VN" sz="1800" kern="100" dirty="0">
                <a:solidFill>
                  <a:schemeClr val="accent1"/>
                </a:solidFill>
                <a:ea typeface="Aptos" panose="020B0004020202020204" pitchFamily="34" charset="0"/>
                <a:cs typeface="Times New Roman" panose="02020603050405020304" pitchFamily="18" charset="0"/>
              </a:rPr>
              <a:t>Hình ảnh của TP giáo dục quốc tế,  TP có vị trí việc làm đa dạng và cởi mở với nguồn lao động nước ngoài.</a:t>
            </a:r>
            <a:endParaRPr lang="en-US" sz="1800" kern="100" dirty="0">
              <a:solidFill>
                <a:schemeClr val="accent1"/>
              </a:solidFill>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8879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885AFA-3CBE-9251-2B0E-20CC8FB38CE5}"/>
              </a:ext>
            </a:extLst>
          </p:cNvPr>
          <p:cNvSpPr>
            <a:spLocks noGrp="1"/>
          </p:cNvSpPr>
          <p:nvPr>
            <p:ph type="body" idx="2"/>
          </p:nvPr>
        </p:nvSpPr>
        <p:spPr/>
        <p:txBody>
          <a:bodyPr>
            <a:noAutofit/>
          </a:bodyPr>
          <a:lstStyle/>
          <a:p>
            <a:r>
              <a:rPr lang="en-US" sz="2000" dirty="0"/>
              <a:t>ĐỀ XUẤT – KIẾN NGHỊ CƠ CHẾ CHÍNH SÁCH</a:t>
            </a:r>
          </a:p>
        </p:txBody>
      </p:sp>
      <p:sp>
        <p:nvSpPr>
          <p:cNvPr id="5" name="TextBox 4">
            <a:extLst>
              <a:ext uri="{FF2B5EF4-FFF2-40B4-BE49-F238E27FC236}">
                <a16:creationId xmlns:a16="http://schemas.microsoft.com/office/drawing/2014/main" id="{94CCD210-D7C7-7E27-E191-9753E8D39660}"/>
              </a:ext>
            </a:extLst>
          </p:cNvPr>
          <p:cNvSpPr txBox="1">
            <a:spLocks noChangeArrowheads="1"/>
          </p:cNvSpPr>
          <p:nvPr/>
        </p:nvSpPr>
        <p:spPr bwMode="auto">
          <a:xfrm>
            <a:off x="858983" y="1317618"/>
            <a:ext cx="10889672" cy="32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gn="just">
              <a:lnSpc>
                <a:spcPct val="150000"/>
              </a:lnSpc>
              <a:spcBef>
                <a:spcPts val="0"/>
              </a:spcBef>
              <a:spcAft>
                <a:spcPts val="800"/>
              </a:spcAft>
              <a:buClr>
                <a:srgbClr val="FF0000"/>
              </a:buClr>
              <a:buFont typeface="+mj-lt"/>
              <a:buAutoNum type="arabicPeriod" startAt="3"/>
            </a:pPr>
            <a:r>
              <a:rPr lang="en-US" sz="1800" b="1" kern="100" dirty="0">
                <a:solidFill>
                  <a:srgbClr val="FF0000"/>
                </a:solidFill>
                <a:ea typeface="Aptos" panose="020B0004020202020204" pitchFamily="34" charset="0"/>
                <a:cs typeface="Times New Roman" panose="02020603050405020304" pitchFamily="18" charset="0"/>
              </a:rPr>
              <a:t>NHÓM CHÍNH SÁCH ĐẶC THÙ </a:t>
            </a:r>
          </a:p>
          <a:p>
            <a:pPr marL="342900" indent="-342900" algn="just">
              <a:lnSpc>
                <a:spcPct val="150000"/>
              </a:lnSpc>
              <a:spcBef>
                <a:spcPts val="0"/>
              </a:spcBef>
              <a:spcAft>
                <a:spcPts val="800"/>
              </a:spcAft>
              <a:buFont typeface="Arial" panose="020B0604020202020204" pitchFamily="34" charset="0"/>
              <a:buChar char="•"/>
            </a:pPr>
            <a:r>
              <a:rPr lang="en-US" sz="1800" kern="100" dirty="0" err="1">
                <a:ea typeface="Aptos" panose="020B0004020202020204" pitchFamily="34" charset="0"/>
                <a:cs typeface="Times New Roman" panose="02020603050405020304" pitchFamily="18" charset="0"/>
              </a:rPr>
              <a:t>Cơ</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chế</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đặc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thù</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nhằm</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tháo</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gỡ</a:t>
            </a:r>
            <a:r>
              <a:rPr lang="en-US" sz="1800" kern="100" dirty="0">
                <a:ea typeface="Aptos" panose="020B0004020202020204" pitchFamily="34" charset="0"/>
                <a:cs typeface="Times New Roman" panose="02020603050405020304" pitchFamily="18" charset="0"/>
              </a:rPr>
              <a:t> các </a:t>
            </a:r>
            <a:r>
              <a:rPr lang="en-US" sz="1800" kern="100" dirty="0" err="1">
                <a:ea typeface="Aptos" panose="020B0004020202020204" pitchFamily="34" charset="0"/>
                <a:cs typeface="Times New Roman" panose="02020603050405020304" pitchFamily="18" charset="0"/>
              </a:rPr>
              <a:t>rào</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cản</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hành</a:t>
            </a:r>
            <a:r>
              <a:rPr lang="en-US" sz="1800" kern="100" dirty="0">
                <a:ea typeface="Aptos" panose="020B0004020202020204" pitchFamily="34" charset="0"/>
                <a:cs typeface="Times New Roman" panose="02020603050405020304" pitchFamily="18" charset="0"/>
              </a:rPr>
              <a:t> chính trong việc tuyển </a:t>
            </a:r>
            <a:r>
              <a:rPr lang="en-US" sz="1800" kern="100" dirty="0" err="1">
                <a:ea typeface="Aptos" panose="020B0004020202020204" pitchFamily="34" charset="0"/>
                <a:cs typeface="Times New Roman" panose="02020603050405020304" pitchFamily="18" charset="0"/>
              </a:rPr>
              <a:t>dụng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giảng</a:t>
            </a:r>
            <a:r>
              <a:rPr lang="en-US" sz="1800" kern="100" dirty="0">
                <a:ea typeface="Aptos" panose="020B0004020202020204" pitchFamily="34" charset="0"/>
                <a:cs typeface="Times New Roman" panose="02020603050405020304" pitchFamily="18" charset="0"/>
              </a:rPr>
              <a:t> viên </a:t>
            </a:r>
            <a:r>
              <a:rPr lang="en-US" sz="1800" kern="100" dirty="0" err="1">
                <a:ea typeface="Aptos" panose="020B0004020202020204" pitchFamily="34" charset="0"/>
                <a:cs typeface="Times New Roman" panose="02020603050405020304" pitchFamily="18" charset="0"/>
              </a:rPr>
              <a:t>nước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ngoài</a:t>
            </a:r>
            <a:r>
              <a:rPr lang="en-US" sz="1800" kern="100" dirty="0">
                <a:ea typeface="Aptos" panose="020B0004020202020204" pitchFamily="34" charset="0"/>
                <a:cs typeface="Times New Roman" panose="02020603050405020304" pitchFamily="18" charset="0"/>
              </a:rPr>
              <a:t> làm việc </a:t>
            </a:r>
            <a:r>
              <a:rPr lang="en-US" sz="1800" kern="100" dirty="0" err="1">
                <a:ea typeface="Aptos" panose="020B0004020202020204" pitchFamily="34" charset="0"/>
                <a:cs typeface="Times New Roman" panose="02020603050405020304" pitchFamily="18" charset="0"/>
              </a:rPr>
              <a:t>tại</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cho</a:t>
            </a:r>
            <a:r>
              <a:rPr lang="en-US" sz="1800" kern="100" dirty="0">
                <a:ea typeface="Aptos" panose="020B0004020202020204" pitchFamily="34" charset="0"/>
                <a:cs typeface="Times New Roman" panose="02020603050405020304" pitchFamily="18" charset="0"/>
              </a:rPr>
              <a:t> các </a:t>
            </a:r>
            <a:r>
              <a:rPr lang="en-US" sz="1800" kern="100" dirty="0" err="1">
                <a:ea typeface="Aptos" panose="020B0004020202020204" pitchFamily="34" charset="0"/>
                <a:cs typeface="Times New Roman" panose="02020603050405020304" pitchFamily="18" charset="0"/>
              </a:rPr>
              <a:t>trường</a:t>
            </a:r>
            <a:r>
              <a:rPr lang="en-US" sz="1800" kern="100" dirty="0">
                <a:ea typeface="Aptos" panose="020B0004020202020204" pitchFamily="34" charset="0"/>
                <a:cs typeface="Times New Roman" panose="02020603050405020304" pitchFamily="18" charset="0"/>
              </a:rPr>
              <a:t> ĐH </a:t>
            </a:r>
            <a:r>
              <a:rPr lang="en-US" sz="1800" kern="100" dirty="0" err="1">
                <a:ea typeface="Aptos" panose="020B0004020202020204" pitchFamily="34" charset="0"/>
                <a:cs typeface="Times New Roman" panose="02020603050405020304" pitchFamily="18" charset="0"/>
              </a:rPr>
              <a:t>trong</a:t>
            </a:r>
            <a:r>
              <a:rPr lang="en-US" sz="1800" kern="100" dirty="0">
                <a:ea typeface="Aptos" panose="020B0004020202020204" pitchFamily="34" charset="0"/>
                <a:cs typeface="Times New Roman" panose="02020603050405020304" pitchFamily="18" charset="0"/>
              </a:rPr>
              <a:t> TP.</a:t>
            </a:r>
          </a:p>
          <a:p>
            <a:pPr marL="342900" indent="-342900" algn="just">
              <a:lnSpc>
                <a:spcPct val="150000"/>
              </a:lnSpc>
              <a:spcBef>
                <a:spcPts val="0"/>
              </a:spcBef>
              <a:spcAft>
                <a:spcPts val="800"/>
              </a:spcAft>
              <a:buFont typeface="Arial" panose="020B0604020202020204" pitchFamily="34" charset="0"/>
              <a:buChar char="•"/>
            </a:pPr>
            <a:r>
              <a:rPr lang="en-US" sz="1800" kern="100" dirty="0">
                <a:ea typeface="Aptos" panose="020B0004020202020204" pitchFamily="34" charset="0"/>
                <a:cs typeface="Times New Roman" panose="02020603050405020304" pitchFamily="18" charset="0"/>
              </a:rPr>
              <a:t>Chính </a:t>
            </a:r>
            <a:r>
              <a:rPr lang="en-US" sz="1800" kern="100" dirty="0" err="1">
                <a:ea typeface="Aptos" panose="020B0004020202020204" pitchFamily="34" charset="0"/>
                <a:cs typeface="Times New Roman" panose="02020603050405020304" pitchFamily="18" charset="0"/>
              </a:rPr>
              <a:t>sách</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đặc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thù</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dành</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cho</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sinh</a:t>
            </a:r>
            <a:r>
              <a:rPr lang="en-US" sz="1800" kern="100" dirty="0">
                <a:ea typeface="Aptos" panose="020B0004020202020204" pitchFamily="34" charset="0"/>
                <a:cs typeface="Times New Roman" panose="02020603050405020304" pitchFamily="18" charset="0"/>
              </a:rPr>
              <a:t> viên quốc </a:t>
            </a:r>
            <a:r>
              <a:rPr lang="en-US" sz="1800" kern="100" dirty="0" err="1">
                <a:ea typeface="Aptos" panose="020B0004020202020204" pitchFamily="34" charset="0"/>
                <a:cs typeface="Times New Roman" panose="02020603050405020304" pitchFamily="18" charset="0"/>
              </a:rPr>
              <a:t>tế</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đến</a:t>
            </a:r>
            <a:r>
              <a:rPr lang="en-US" sz="1800" kern="100" dirty="0">
                <a:ea typeface="Aptos" panose="020B0004020202020204" pitchFamily="34" charset="0"/>
                <a:cs typeface="Times New Roman" panose="02020603050405020304" pitchFamily="18" charset="0"/>
              </a:rPr>
              <a:t> học </a:t>
            </a:r>
            <a:r>
              <a:rPr lang="en-US" sz="1800" kern="100" dirty="0" err="1">
                <a:ea typeface="Aptos" panose="020B0004020202020204" pitchFamily="34" charset="0"/>
                <a:cs typeface="Times New Roman" panose="02020603050405020304" pitchFamily="18" charset="0"/>
              </a:rPr>
              <a:t>tập</a:t>
            </a:r>
            <a:r>
              <a:rPr lang="en-US" sz="1800" kern="100" dirty="0">
                <a:ea typeface="Aptos" panose="020B0004020202020204" pitchFamily="34" charset="0"/>
                <a:cs typeface="Times New Roman" panose="02020603050405020304" pitchFamily="18" charset="0"/>
              </a:rPr>
              <a:t> và </a:t>
            </a:r>
            <a:r>
              <a:rPr lang="en-US" sz="1800" kern="100" dirty="0" err="1">
                <a:ea typeface="Aptos" panose="020B0004020202020204" pitchFamily="34" charset="0"/>
                <a:cs typeface="Times New Roman" panose="02020603050405020304" pitchFamily="18" charset="0"/>
              </a:rPr>
              <a:t>sinh</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sống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tại</a:t>
            </a:r>
            <a:r>
              <a:rPr lang="en-US" sz="1800" kern="100" dirty="0">
                <a:ea typeface="Aptos" panose="020B0004020202020204" pitchFamily="34" charset="0"/>
                <a:cs typeface="Times New Roman" panose="02020603050405020304" pitchFamily="18" charset="0"/>
              </a:rPr>
              <a:t> TP. </a:t>
            </a:r>
          </a:p>
          <a:p>
            <a:pPr marL="342900" indent="-342900" algn="just">
              <a:lnSpc>
                <a:spcPct val="150000"/>
              </a:lnSpc>
              <a:spcBef>
                <a:spcPts val="0"/>
              </a:spcBef>
              <a:spcAft>
                <a:spcPts val="800"/>
              </a:spcAft>
              <a:buFont typeface="Arial" panose="020B0604020202020204" pitchFamily="34" charset="0"/>
              <a:buChar char="•"/>
            </a:pPr>
            <a:r>
              <a:rPr lang="en-US" sz="1800" kern="100" dirty="0">
                <a:ea typeface="Aptos" panose="020B0004020202020204" pitchFamily="34" charset="0"/>
                <a:cs typeface="Times New Roman" panose="02020603050405020304" pitchFamily="18" charset="0"/>
              </a:rPr>
              <a:t>Các </a:t>
            </a:r>
            <a:r>
              <a:rPr lang="en-US" sz="1800" kern="100" dirty="0" err="1">
                <a:ea typeface="Aptos" panose="020B0004020202020204" pitchFamily="34" charset="0"/>
                <a:cs typeface="Times New Roman" panose="02020603050405020304" pitchFamily="18" charset="0"/>
              </a:rPr>
              <a:t>trường</a:t>
            </a:r>
            <a:r>
              <a:rPr lang="en-US" sz="1800" kern="100" dirty="0">
                <a:ea typeface="Aptos" panose="020B0004020202020204" pitchFamily="34" charset="0"/>
                <a:cs typeface="Times New Roman" panose="02020603050405020304" pitchFamily="18" charset="0"/>
              </a:rPr>
              <a:t> ĐH </a:t>
            </a:r>
            <a:r>
              <a:rPr lang="en-US" sz="1800" kern="100" dirty="0" err="1">
                <a:ea typeface="Aptos" panose="020B0004020202020204" pitchFamily="34" charset="0"/>
                <a:cs typeface="Times New Roman" panose="02020603050405020304" pitchFamily="18" charset="0"/>
              </a:rPr>
              <a:t>có</a:t>
            </a:r>
            <a:r>
              <a:rPr lang="en-US" sz="1800" kern="100" dirty="0">
                <a:ea typeface="Aptos" panose="020B0004020202020204" pitchFamily="34" charset="0"/>
                <a:cs typeface="Times New Roman" panose="02020603050405020304" pitchFamily="18" charset="0"/>
              </a:rPr>
              <a:t> các trung </a:t>
            </a:r>
            <a:r>
              <a:rPr lang="en-US" sz="1800" kern="100" dirty="0" err="1">
                <a:ea typeface="Aptos" panose="020B0004020202020204" pitchFamily="34" charset="0"/>
                <a:cs typeface="Times New Roman" panose="02020603050405020304" pitchFamily="18" charset="0"/>
              </a:rPr>
              <a:t>tâm</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nghiên</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cứu</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được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hưởng</a:t>
            </a:r>
            <a:r>
              <a:rPr lang="en-US" sz="1800" kern="100" dirty="0">
                <a:ea typeface="Aptos" panose="020B0004020202020204" pitchFamily="34" charset="0"/>
                <a:cs typeface="Times New Roman" panose="02020603050405020304" pitchFamily="18" charset="0"/>
              </a:rPr>
              <a:t> chính </a:t>
            </a:r>
            <a:r>
              <a:rPr lang="en-US" sz="1800" kern="100" dirty="0" err="1">
                <a:ea typeface="Aptos" panose="020B0004020202020204" pitchFamily="34" charset="0"/>
                <a:cs typeface="Times New Roman" panose="02020603050405020304" pitchFamily="18" charset="0"/>
              </a:rPr>
              <a:t>sách</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thu</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hút</a:t>
            </a:r>
            <a:r>
              <a:rPr lang="en-US" sz="1800" kern="100" dirty="0">
                <a:ea typeface="Aptos" panose="020B0004020202020204" pitchFamily="34" charset="0"/>
                <a:cs typeface="Times New Roman" panose="02020603050405020304" pitchFamily="18" charset="0"/>
              </a:rPr>
              <a:t> chuyên </a:t>
            </a:r>
            <a:r>
              <a:rPr lang="en-US" sz="1800" kern="100" dirty="0" err="1">
                <a:ea typeface="Aptos" panose="020B0004020202020204" pitchFamily="34" charset="0"/>
                <a:cs typeface="Times New Roman" panose="02020603050405020304" pitchFamily="18" charset="0"/>
              </a:rPr>
              <a:t>gia</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theo</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Nghị</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quyết</a:t>
            </a:r>
            <a:r>
              <a:rPr lang="en-US" sz="1800" kern="100" dirty="0">
                <a:ea typeface="Aptos" panose="020B0004020202020204" pitchFamily="34" charset="0"/>
                <a:cs typeface="Times New Roman" panose="02020603050405020304" pitchFamily="18" charset="0"/>
              </a:rPr>
              <a:t> 29-NQ/TW (không </a:t>
            </a:r>
            <a:r>
              <a:rPr lang="en-US" sz="1800" kern="100" dirty="0" err="1">
                <a:ea typeface="Aptos" panose="020B0004020202020204" pitchFamily="34" charset="0"/>
                <a:cs typeface="Times New Roman" panose="02020603050405020304" pitchFamily="18" charset="0"/>
              </a:rPr>
              <a:t>phân</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biệt</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công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lập</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với</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tư</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thục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dựa</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trên</a:t>
            </a:r>
            <a:r>
              <a:rPr lang="en-US" sz="1800" kern="100" dirty="0">
                <a:ea typeface="Aptos" panose="020B0004020202020204" pitchFamily="34" charset="0"/>
                <a:cs typeface="Times New Roman" panose="02020603050405020304" pitchFamily="18" charset="0"/>
              </a:rPr>
              <a:t> cam </a:t>
            </a:r>
            <a:r>
              <a:rPr lang="en-US" sz="1800" kern="100" dirty="0" err="1">
                <a:ea typeface="Aptos" panose="020B0004020202020204" pitchFamily="34" charset="0"/>
                <a:cs typeface="Times New Roman" panose="02020603050405020304" pitchFamily="18" charset="0"/>
              </a:rPr>
              <a:t>kết</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nhiệm</a:t>
            </a:r>
            <a:r>
              <a:rPr lang="en-US" sz="1800" kern="100" dirty="0">
                <a:ea typeface="Aptos" panose="020B0004020202020204" pitchFamily="34" charset="0"/>
                <a:cs typeface="Times New Roman" panose="02020603050405020304" pitchFamily="18" charset="0"/>
              </a:rPr>
              <a:t> vụ </a:t>
            </a:r>
            <a:r>
              <a:rPr lang="en-US" sz="1800" kern="100" dirty="0" err="1">
                <a:ea typeface="Aptos" panose="020B0004020202020204" pitchFamily="34" charset="0"/>
                <a:cs typeface="Times New Roman" panose="02020603050405020304" pitchFamily="18" charset="0"/>
              </a:rPr>
              <a:t>được</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đặt</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hàng</a:t>
            </a:r>
            <a:r>
              <a:rPr lang="en-US" sz="1800" kern="100" dirty="0">
                <a:ea typeface="Aptos" panose="020B0004020202020204" pitchFamily="34" charset="0"/>
                <a:cs typeface="Times New Roman" panose="02020603050405020304" pitchFamily="18" charset="0"/>
              </a:rPr>
              <a:t> </a:t>
            </a:r>
            <a:r>
              <a:rPr lang="en-US" sz="1800" kern="100" dirty="0" err="1">
                <a:ea typeface="Aptos" panose="020B0004020202020204" pitchFamily="34" charset="0"/>
                <a:cs typeface="Times New Roman" panose="02020603050405020304" pitchFamily="18" charset="0"/>
              </a:rPr>
              <a:t>với</a:t>
            </a:r>
            <a:r>
              <a:rPr lang="en-US" sz="1800" kern="100" dirty="0">
                <a:ea typeface="Aptos" panose="020B0004020202020204" pitchFamily="34" charset="0"/>
                <a:cs typeface="Times New Roman" panose="02020603050405020304" pitchFamily="18" charset="0"/>
              </a:rPr>
              <a:t> TP</a:t>
            </a:r>
            <a:r>
              <a:rPr lang="en-US" sz="1600" kern="100" dirty="0">
                <a:ea typeface="Aptos" panose="020B000402020202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FEA33FB4-FC25-E8AE-3CFE-9FEC6855E877}"/>
              </a:ext>
            </a:extLst>
          </p:cNvPr>
          <p:cNvPicPr>
            <a:picLocks noChangeAspect="1"/>
          </p:cNvPicPr>
          <p:nvPr/>
        </p:nvPicPr>
        <p:blipFill>
          <a:blip r:embed="rId3"/>
          <a:stretch>
            <a:fillRect/>
          </a:stretch>
        </p:blipFill>
        <p:spPr>
          <a:xfrm>
            <a:off x="3371850" y="4882488"/>
            <a:ext cx="5448300" cy="1699216"/>
          </a:xfrm>
          <a:prstGeom prst="rect">
            <a:avLst/>
          </a:prstGeom>
        </p:spPr>
      </p:pic>
    </p:spTree>
    <p:extLst>
      <p:ext uri="{BB962C8B-B14F-4D97-AF65-F5344CB8AC3E}">
        <p14:creationId xmlns:p14="http://schemas.microsoft.com/office/powerpoint/2010/main" val="315014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513B-FDB9-F02A-A27C-B8CBAA66B57B}"/>
              </a:ext>
            </a:extLst>
          </p:cNvPr>
          <p:cNvSpPr>
            <a:spLocks noGrp="1"/>
          </p:cNvSpPr>
          <p:nvPr>
            <p:ph type="ctrTitle"/>
          </p:nvPr>
        </p:nvSpPr>
        <p:spPr>
          <a:xfrm>
            <a:off x="658368" y="2070873"/>
            <a:ext cx="10647806" cy="2313879"/>
          </a:xfrm>
        </p:spPr>
        <p:txBody>
          <a:bodyPr/>
          <a:lstStyle/>
          <a:p>
            <a:r>
              <a:rPr lang="en-US" dirty="0"/>
              <a:t>TRÂN TRỌNG CÁM ƠN</a:t>
            </a:r>
          </a:p>
        </p:txBody>
      </p:sp>
      <p:pic>
        <p:nvPicPr>
          <p:cNvPr id="4" name="Picture 3">
            <a:extLst>
              <a:ext uri="{FF2B5EF4-FFF2-40B4-BE49-F238E27FC236}">
                <a16:creationId xmlns:a16="http://schemas.microsoft.com/office/drawing/2014/main" id="{B98EF715-E327-7E54-ED52-10E84DD60972}"/>
              </a:ext>
            </a:extLst>
          </p:cNvPr>
          <p:cNvPicPr>
            <a:picLocks noChangeAspect="1"/>
          </p:cNvPicPr>
          <p:nvPr/>
        </p:nvPicPr>
        <p:blipFill>
          <a:blip r:embed="rId3"/>
          <a:stretch>
            <a:fillRect/>
          </a:stretch>
        </p:blipFill>
        <p:spPr>
          <a:xfrm>
            <a:off x="5435396" y="1279904"/>
            <a:ext cx="1455930" cy="606562"/>
          </a:xfrm>
          <a:prstGeom prst="rect">
            <a:avLst/>
          </a:prstGeom>
        </p:spPr>
      </p:pic>
      <p:pic>
        <p:nvPicPr>
          <p:cNvPr id="5" name="Picture 4">
            <a:extLst>
              <a:ext uri="{FF2B5EF4-FFF2-40B4-BE49-F238E27FC236}">
                <a16:creationId xmlns:a16="http://schemas.microsoft.com/office/drawing/2014/main" id="{9C49EB14-FA0A-6BA5-16D1-F553F8135588}"/>
              </a:ext>
            </a:extLst>
          </p:cNvPr>
          <p:cNvPicPr>
            <a:picLocks noChangeAspect="1"/>
          </p:cNvPicPr>
          <p:nvPr/>
        </p:nvPicPr>
        <p:blipFill>
          <a:blip r:embed="rId4"/>
          <a:stretch>
            <a:fillRect/>
          </a:stretch>
        </p:blipFill>
        <p:spPr>
          <a:xfrm>
            <a:off x="4206886" y="4984750"/>
            <a:ext cx="3727437" cy="11629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2">
            <a:extLst>
              <a:ext uri="{FF2B5EF4-FFF2-40B4-BE49-F238E27FC236}">
                <a16:creationId xmlns:a16="http://schemas.microsoft.com/office/drawing/2014/main" id="{A9EF0FED-A46B-ECE8-B7AA-7FE9B13EF5CE}"/>
              </a:ext>
            </a:extLst>
          </p:cNvPr>
          <p:cNvSpPr txBox="1">
            <a:spLocks noGrp="1" noChangeArrowheads="1"/>
          </p:cNvSpPr>
          <p:nvPr>
            <p:ph type="body" idx="1"/>
          </p:nvPr>
        </p:nvSpPr>
        <p:spPr>
          <a:xfrm>
            <a:off x="195492" y="1141476"/>
            <a:ext cx="2882988" cy="3968249"/>
          </a:xfrm>
        </p:spPr>
        <p:txBody>
          <a:bodyPr/>
          <a:lstStyle/>
          <a:p>
            <a:pPr marL="92075" indent="0" algn="just">
              <a:lnSpc>
                <a:spcPct val="100000"/>
              </a:lnSpc>
              <a:spcAft>
                <a:spcPct val="0"/>
              </a:spcAft>
              <a:buSzPts val="2200"/>
              <a:buNone/>
            </a:pPr>
            <a:r>
              <a:rPr lang="en-US" altLang="en-US" sz="1600" b="1" dirty="0" err="1">
                <a:solidFill>
                  <a:srgbClr val="FF0000"/>
                </a:solidFill>
                <a:latin typeface="Arial" panose="020B0604020202020204" pitchFamily="34" charset="0"/>
                <a:cs typeface="Arial" panose="020B0604020202020204" pitchFamily="34" charset="0"/>
              </a:rPr>
              <a:t>Nghị</a:t>
            </a:r>
            <a:r>
              <a:rPr lang="en-US" altLang="en-US" sz="1600" b="1" dirty="0">
                <a:solidFill>
                  <a:srgbClr val="FF0000"/>
                </a:solidFill>
                <a:latin typeface="Arial" panose="020B0604020202020204" pitchFamily="34" charset="0"/>
                <a:cs typeface="Arial" panose="020B0604020202020204" pitchFamily="34" charset="0"/>
              </a:rPr>
              <a:t> </a:t>
            </a:r>
            <a:r>
              <a:rPr lang="en-US" altLang="en-US" sz="1600" b="1" dirty="0" err="1">
                <a:solidFill>
                  <a:srgbClr val="FF0000"/>
                </a:solidFill>
                <a:latin typeface="Arial" panose="020B0604020202020204" pitchFamily="34" charset="0"/>
                <a:cs typeface="Arial" panose="020B0604020202020204" pitchFamily="34" charset="0"/>
              </a:rPr>
              <a:t>quyết</a:t>
            </a:r>
            <a:r>
              <a:rPr lang="en-US" altLang="en-US" sz="1600" b="1" dirty="0">
                <a:solidFill>
                  <a:srgbClr val="FF0000"/>
                </a:solidFill>
                <a:latin typeface="Arial" panose="020B0604020202020204" pitchFamily="34" charset="0"/>
                <a:cs typeface="Arial" panose="020B0604020202020204" pitchFamily="34" charset="0"/>
              </a:rPr>
              <a:t> </a:t>
            </a:r>
            <a:r>
              <a:rPr lang="vi-VN" altLang="en-US" sz="1600" b="1" dirty="0">
                <a:solidFill>
                  <a:srgbClr val="FF0000"/>
                </a:solidFill>
                <a:latin typeface="Arial" panose="020B0604020202020204" pitchFamily="34" charset="0"/>
                <a:cs typeface="Arial" panose="020B0604020202020204" pitchFamily="34" charset="0"/>
              </a:rPr>
              <a:t>Đại hội </a:t>
            </a:r>
            <a:r>
              <a:rPr lang="en-US" altLang="en-US" sz="1600" b="1" dirty="0" err="1">
                <a:solidFill>
                  <a:srgbClr val="FF0000"/>
                </a:solidFill>
                <a:latin typeface="Arial" panose="020B0604020202020204" pitchFamily="34" charset="0"/>
                <a:cs typeface="Arial" panose="020B0604020202020204" pitchFamily="34" charset="0"/>
              </a:rPr>
              <a:t>lần</a:t>
            </a:r>
            <a:r>
              <a:rPr lang="en-US" altLang="en-US" sz="1600" b="1" dirty="0">
                <a:solidFill>
                  <a:srgbClr val="FF0000"/>
                </a:solidFill>
                <a:latin typeface="Arial" panose="020B0604020202020204" pitchFamily="34" charset="0"/>
                <a:cs typeface="Arial" panose="020B0604020202020204" pitchFamily="34" charset="0"/>
              </a:rPr>
              <a:t> </a:t>
            </a:r>
            <a:r>
              <a:rPr lang="en-US" altLang="en-US" sz="1600" b="1" dirty="0" err="1">
                <a:solidFill>
                  <a:srgbClr val="FF0000"/>
                </a:solidFill>
                <a:latin typeface="Arial" panose="020B0604020202020204" pitchFamily="34" charset="0"/>
                <a:cs typeface="Arial" panose="020B0604020202020204" pitchFamily="34" charset="0"/>
              </a:rPr>
              <a:t>thứ</a:t>
            </a:r>
            <a:r>
              <a:rPr lang="en-US" altLang="en-US" sz="1600" b="1" dirty="0">
                <a:solidFill>
                  <a:srgbClr val="FF0000"/>
                </a:solidFill>
                <a:latin typeface="Arial" panose="020B0604020202020204" pitchFamily="34" charset="0"/>
                <a:cs typeface="Arial" panose="020B0604020202020204" pitchFamily="34" charset="0"/>
              </a:rPr>
              <a:t> </a:t>
            </a:r>
            <a:r>
              <a:rPr lang="vi-VN" altLang="en-US" sz="1600" b="1" dirty="0">
                <a:solidFill>
                  <a:srgbClr val="FF0000"/>
                </a:solidFill>
                <a:latin typeface="Arial" panose="020B0604020202020204" pitchFamily="34" charset="0"/>
                <a:cs typeface="Arial" panose="020B0604020202020204" pitchFamily="34" charset="0"/>
              </a:rPr>
              <a:t>XIII của Đảng </a:t>
            </a:r>
            <a:r>
              <a:rPr lang="vi-VN" altLang="en-US" sz="1600" dirty="0">
                <a:solidFill>
                  <a:srgbClr val="1A1A1A"/>
                </a:solidFill>
                <a:latin typeface="Arial" panose="020B0604020202020204" pitchFamily="34" charset="0"/>
                <a:cs typeface="Arial" panose="020B0604020202020204" pitchFamily="34" charset="0"/>
              </a:rPr>
              <a:t>xác định: </a:t>
            </a:r>
            <a:endParaRPr lang="en-US" altLang="en-US" sz="1600" dirty="0">
              <a:solidFill>
                <a:srgbClr val="1A1A1A"/>
              </a:solidFill>
              <a:latin typeface="Arial" panose="020B0604020202020204" pitchFamily="34" charset="0"/>
              <a:cs typeface="Arial" panose="020B0604020202020204" pitchFamily="34" charset="0"/>
            </a:endParaRPr>
          </a:p>
          <a:p>
            <a:pPr marL="92075" indent="0" algn="just">
              <a:lnSpc>
                <a:spcPct val="100000"/>
              </a:lnSpc>
              <a:spcAft>
                <a:spcPct val="0"/>
              </a:spcAft>
              <a:buSzPts val="2200"/>
              <a:buNone/>
            </a:pPr>
            <a:r>
              <a:rPr lang="vi-VN" altLang="en-US" sz="1600" dirty="0">
                <a:solidFill>
                  <a:srgbClr val="1A1A1A"/>
                </a:solidFill>
                <a:latin typeface="Arial" panose="020B0604020202020204" pitchFamily="34" charset="0"/>
                <a:cs typeface="Arial" panose="020B0604020202020204" pitchFamily="34" charset="0"/>
              </a:rPr>
              <a:t>”</a:t>
            </a:r>
            <a:r>
              <a:rPr lang="vi-VN" altLang="en-US" sz="1600" i="1" dirty="0">
                <a:solidFill>
                  <a:srgbClr val="1A1A1A"/>
                </a:solidFill>
                <a:latin typeface="Arial" panose="020B0604020202020204" pitchFamily="34" charset="0"/>
                <a:cs typeface="Arial" panose="020B0604020202020204" pitchFamily="34" charset="0"/>
              </a:rPr>
              <a:t>Tiếp tục đổi mới đồng bộ mục tiêu, nội dung, chương trình, phương thức, phương pháp giáo dục và đào tạo theo hướng hiện đại, </a:t>
            </a:r>
            <a:r>
              <a:rPr lang="vi-VN" altLang="en-US" sz="1800" b="1" i="1" dirty="0">
                <a:solidFill>
                  <a:srgbClr val="1A1A1A"/>
                </a:solidFill>
                <a:latin typeface="Arial" panose="020B0604020202020204" pitchFamily="34" charset="0"/>
                <a:cs typeface="Arial" panose="020B0604020202020204" pitchFamily="34" charset="0"/>
              </a:rPr>
              <a:t>hội nhập quốc tế</a:t>
            </a:r>
            <a:r>
              <a:rPr lang="vi-VN" altLang="en-US" sz="1800" b="1" dirty="0">
                <a:solidFill>
                  <a:srgbClr val="1A1A1A"/>
                </a:solidFill>
                <a:latin typeface="Arial" panose="020B0604020202020204" pitchFamily="34" charset="0"/>
                <a:cs typeface="Arial" panose="020B0604020202020204" pitchFamily="34" charset="0"/>
              </a:rPr>
              <a:t>…”</a:t>
            </a:r>
            <a:endParaRPr lang="en-US" altLang="en-US" sz="1600" b="1" i="1" dirty="0">
              <a:solidFill>
                <a:srgbClr val="1A1A1A"/>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8A3FAF7-8991-5B9A-5739-F7735265B7B2}"/>
              </a:ext>
            </a:extLst>
          </p:cNvPr>
          <p:cNvSpPr>
            <a:spLocks noGrp="1"/>
          </p:cNvSpPr>
          <p:nvPr>
            <p:ph type="body" idx="2"/>
          </p:nvPr>
        </p:nvSpPr>
        <p:spPr>
          <a:xfrm>
            <a:off x="486724" y="667667"/>
            <a:ext cx="8201026" cy="357021"/>
          </a:xfrm>
          <a:noFill/>
        </p:spPr>
        <p:txBody>
          <a:bodyPr>
            <a:noAutofit/>
          </a:bodyPr>
          <a:lstStyle/>
          <a:p>
            <a:pPr>
              <a:lnSpc>
                <a:spcPct val="100000"/>
              </a:lnSpc>
              <a:spcBef>
                <a:spcPts val="0"/>
              </a:spcBef>
            </a:pPr>
            <a:r>
              <a:rPr lang="vi-VN" sz="2000" dirty="0">
                <a:latin typeface="+mn-lt"/>
              </a:rPr>
              <a:t>SỰ CẦN THIẾT TRONG VIỆC XÂY DỰNG VĂN HÓA HỘI NHẬP TRONG </a:t>
            </a:r>
            <a:endParaRPr lang="en-US" sz="2000" dirty="0">
              <a:latin typeface="+mn-lt"/>
            </a:endParaRPr>
          </a:p>
          <a:p>
            <a:pPr>
              <a:lnSpc>
                <a:spcPct val="100000"/>
              </a:lnSpc>
              <a:spcBef>
                <a:spcPts val="0"/>
              </a:spcBef>
            </a:pPr>
            <a:r>
              <a:rPr lang="vi-VN" sz="2000" dirty="0">
                <a:latin typeface="+mn-lt"/>
              </a:rPr>
              <a:t>MÔI TRƯỜNG ĐẠI HỌC</a:t>
            </a:r>
            <a:r>
              <a:rPr lang="en-US" sz="2000" dirty="0">
                <a:latin typeface="+mn-lt"/>
              </a:rPr>
              <a:t> </a:t>
            </a:r>
            <a:r>
              <a:rPr lang="vi-VN" sz="2000" dirty="0">
                <a:latin typeface="+mn-lt"/>
              </a:rPr>
              <a:t>THÀNH PHỐ HỒ CHÍ MINH</a:t>
            </a:r>
          </a:p>
        </p:txBody>
      </p:sp>
      <p:sp>
        <p:nvSpPr>
          <p:cNvPr id="13" name="Text Placeholder 2">
            <a:extLst>
              <a:ext uri="{FF2B5EF4-FFF2-40B4-BE49-F238E27FC236}">
                <a16:creationId xmlns:a16="http://schemas.microsoft.com/office/drawing/2014/main" id="{9AA74AB9-7B88-F5CF-3835-6AC5C985166E}"/>
              </a:ext>
            </a:extLst>
          </p:cNvPr>
          <p:cNvSpPr txBox="1">
            <a:spLocks noChangeArrowheads="1"/>
          </p:cNvSpPr>
          <p:nvPr/>
        </p:nvSpPr>
        <p:spPr bwMode="auto">
          <a:xfrm>
            <a:off x="3128600" y="1141476"/>
            <a:ext cx="2917275" cy="396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defPPr marR="0" lvl="0" algn="l" rtl="0">
              <a:lnSpc>
                <a:spcPct val="100000"/>
              </a:lnSpc>
              <a:spcBef>
                <a:spcPts val="0"/>
              </a:spcBef>
              <a:spcAft>
                <a:spcPts val="0"/>
              </a:spcAft>
            </a:defPPr>
            <a:lvl1pPr marL="457200" lvl="0"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1pPr>
            <a:lvl2pPr marL="914400" lvl="1"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2pPr>
            <a:lvl3pPr marL="1371600" lvl="2"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3pPr>
            <a:lvl4pPr marL="1828800" lvl="3"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4pPr>
            <a:lvl5pPr marL="2286000" lvl="4"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92075" indent="0" algn="just">
              <a:lnSpc>
                <a:spcPct val="100000"/>
              </a:lnSpc>
              <a:spcAft>
                <a:spcPct val="0"/>
              </a:spcAft>
              <a:buSzPts val="2200"/>
              <a:buFont typeface="Arial" panose="020B0604020202020204" pitchFamily="34" charset="0"/>
              <a:buNone/>
            </a:pPr>
            <a:r>
              <a:rPr lang="en-US" altLang="en-US" sz="1600" b="1" kern="0" dirty="0" err="1">
                <a:solidFill>
                  <a:srgbClr val="FF0000"/>
                </a:solidFill>
                <a:latin typeface="Arial" panose="020B0604020202020204" pitchFamily="34" charset="0"/>
                <a:cs typeface="Arial" panose="020B0604020202020204" pitchFamily="34" charset="0"/>
              </a:rPr>
              <a:t>Nghị</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quyết</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Đại</a:t>
            </a:r>
            <a:r>
              <a:rPr lang="en-US" altLang="en-US" sz="1600" b="1" kern="0" dirty="0">
                <a:solidFill>
                  <a:srgbClr val="FF0000"/>
                </a:solidFill>
                <a:latin typeface="Arial" panose="020B0604020202020204" pitchFamily="34" charset="0"/>
                <a:cs typeface="Arial" panose="020B0604020202020204" pitchFamily="34" charset="0"/>
              </a:rPr>
              <a:t> hội </a:t>
            </a:r>
            <a:r>
              <a:rPr lang="en-US" altLang="en-US" sz="1600" b="1" kern="0" dirty="0" err="1">
                <a:solidFill>
                  <a:srgbClr val="FF0000"/>
                </a:solidFill>
                <a:latin typeface="Arial" panose="020B0604020202020204" pitchFamily="34" charset="0"/>
                <a:cs typeface="Arial" panose="020B0604020202020204" pitchFamily="34" charset="0"/>
              </a:rPr>
              <a:t>đại</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biểu</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Đảng</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bộ</a:t>
            </a:r>
            <a:r>
              <a:rPr lang="en-US" altLang="en-US" sz="1600" b="1" kern="0" dirty="0">
                <a:solidFill>
                  <a:srgbClr val="FF0000"/>
                </a:solidFill>
                <a:latin typeface="Arial" panose="020B0604020202020204" pitchFamily="34" charset="0"/>
                <a:cs typeface="Arial" panose="020B0604020202020204" pitchFamily="34" charset="0"/>
              </a:rPr>
              <a:t> Thành </a:t>
            </a:r>
            <a:r>
              <a:rPr lang="en-US" altLang="en-US" sz="1600" b="1" kern="0" dirty="0" err="1">
                <a:solidFill>
                  <a:srgbClr val="FF0000"/>
                </a:solidFill>
                <a:latin typeface="Arial" panose="020B0604020202020204" pitchFamily="34" charset="0"/>
                <a:cs typeface="Arial" panose="020B0604020202020204" pitchFamily="34" charset="0"/>
              </a:rPr>
              <a:t>phố</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Hồ</a:t>
            </a:r>
            <a:r>
              <a:rPr lang="en-US" altLang="en-US" sz="1600" b="1" kern="0" dirty="0">
                <a:solidFill>
                  <a:srgbClr val="FF0000"/>
                </a:solidFill>
                <a:latin typeface="Arial" panose="020B0604020202020204" pitchFamily="34" charset="0"/>
                <a:cs typeface="Arial" panose="020B0604020202020204" pitchFamily="34" charset="0"/>
              </a:rPr>
              <a:t> Chí Minh </a:t>
            </a:r>
            <a:r>
              <a:rPr lang="en-US" altLang="en-US" sz="1600" b="1" kern="0" dirty="0" err="1">
                <a:solidFill>
                  <a:srgbClr val="FF0000"/>
                </a:solidFill>
                <a:latin typeface="Arial" panose="020B0604020202020204" pitchFamily="34" charset="0"/>
                <a:cs typeface="Arial" panose="020B0604020202020204" pitchFamily="34" charset="0"/>
              </a:rPr>
              <a:t>lần</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thứ</a:t>
            </a:r>
            <a:r>
              <a:rPr lang="en-US" altLang="en-US" sz="1600" b="1" kern="0" dirty="0">
                <a:solidFill>
                  <a:srgbClr val="FF0000"/>
                </a:solidFill>
                <a:latin typeface="Arial" panose="020B0604020202020204" pitchFamily="34" charset="0"/>
                <a:cs typeface="Arial" panose="020B0604020202020204" pitchFamily="34" charset="0"/>
              </a:rPr>
              <a:t> XI, </a:t>
            </a:r>
            <a:r>
              <a:rPr lang="en-US" altLang="en-US" sz="1600" b="1" kern="0" dirty="0" err="1">
                <a:solidFill>
                  <a:srgbClr val="FF0000"/>
                </a:solidFill>
                <a:latin typeface="Arial" panose="020B0604020202020204" pitchFamily="34" charset="0"/>
                <a:cs typeface="Arial" panose="020B0604020202020204" pitchFamily="34" charset="0"/>
              </a:rPr>
              <a:t>nhiệm</a:t>
            </a:r>
            <a:r>
              <a:rPr lang="en-US" altLang="en-US" sz="1600" b="1" kern="0" dirty="0">
                <a:solidFill>
                  <a:srgbClr val="FF0000"/>
                </a:solidFill>
                <a:latin typeface="Arial" panose="020B0604020202020204" pitchFamily="34" charset="0"/>
                <a:cs typeface="Arial" panose="020B0604020202020204" pitchFamily="34" charset="0"/>
              </a:rPr>
              <a:t> </a:t>
            </a:r>
            <a:r>
              <a:rPr lang="en-US" altLang="en-US" sz="1600" b="1" kern="0" dirty="0" err="1">
                <a:solidFill>
                  <a:srgbClr val="FF0000"/>
                </a:solidFill>
                <a:latin typeface="Arial" panose="020B0604020202020204" pitchFamily="34" charset="0"/>
                <a:cs typeface="Arial" panose="020B0604020202020204" pitchFamily="34" charset="0"/>
              </a:rPr>
              <a:t>kỳ</a:t>
            </a:r>
            <a:r>
              <a:rPr lang="en-US" altLang="en-US" sz="1600" b="1" kern="0" dirty="0">
                <a:solidFill>
                  <a:srgbClr val="FF0000"/>
                </a:solidFill>
                <a:latin typeface="Arial" panose="020B0604020202020204" pitchFamily="34" charset="0"/>
                <a:cs typeface="Arial" panose="020B0604020202020204" pitchFamily="34" charset="0"/>
              </a:rPr>
              <a:t> 2020 – 2025 </a:t>
            </a:r>
            <a:r>
              <a:rPr lang="en-US" altLang="en-US" sz="1600" kern="0" dirty="0" err="1">
                <a:solidFill>
                  <a:srgbClr val="1A1A1A"/>
                </a:solidFill>
                <a:latin typeface="Arial" panose="020B0604020202020204" pitchFamily="34" charset="0"/>
                <a:cs typeface="Arial" panose="020B0604020202020204" pitchFamily="34" charset="0"/>
              </a:rPr>
              <a:t>đề</a:t>
            </a:r>
            <a:r>
              <a:rPr lang="en-US" altLang="en-US" sz="1600" kern="0" dirty="0">
                <a:solidFill>
                  <a:srgbClr val="1A1A1A"/>
                </a:solidFill>
                <a:latin typeface="Arial" panose="020B0604020202020204" pitchFamily="34" charset="0"/>
                <a:cs typeface="Arial" panose="020B0604020202020204" pitchFamily="34" charset="0"/>
              </a:rPr>
              <a:t> </a:t>
            </a:r>
            <a:r>
              <a:rPr lang="en-US" altLang="en-US" sz="1600" kern="0" dirty="0" err="1">
                <a:solidFill>
                  <a:srgbClr val="1A1A1A"/>
                </a:solidFill>
                <a:latin typeface="Arial" panose="020B0604020202020204" pitchFamily="34" charset="0"/>
                <a:cs typeface="Arial" panose="020B0604020202020204" pitchFamily="34" charset="0"/>
              </a:rPr>
              <a:t>ra</a:t>
            </a:r>
            <a:r>
              <a:rPr lang="en-US" altLang="en-US" sz="1600" kern="0" dirty="0">
                <a:solidFill>
                  <a:srgbClr val="1A1A1A"/>
                </a:solidFill>
                <a:latin typeface="Arial" panose="020B0604020202020204" pitchFamily="34" charset="0"/>
                <a:cs typeface="Arial" panose="020B0604020202020204" pitchFamily="34" charset="0"/>
              </a:rPr>
              <a:t> </a:t>
            </a:r>
            <a:r>
              <a:rPr lang="en-US" altLang="en-US" sz="1600" kern="0" dirty="0" err="1">
                <a:solidFill>
                  <a:srgbClr val="1A1A1A"/>
                </a:solidFill>
                <a:latin typeface="Arial" panose="020B0604020202020204" pitchFamily="34" charset="0"/>
                <a:cs typeface="Arial" panose="020B0604020202020204" pitchFamily="34" charset="0"/>
              </a:rPr>
              <a:t>nhiệm</a:t>
            </a:r>
            <a:r>
              <a:rPr lang="en-US" altLang="en-US" sz="1600" kern="0" dirty="0">
                <a:solidFill>
                  <a:srgbClr val="1A1A1A"/>
                </a:solidFill>
                <a:latin typeface="Arial" panose="020B0604020202020204" pitchFamily="34" charset="0"/>
                <a:cs typeface="Arial" panose="020B0604020202020204" pitchFamily="34" charset="0"/>
              </a:rPr>
              <a:t> vụ </a:t>
            </a:r>
          </a:p>
          <a:p>
            <a:pPr marL="92075" indent="0" algn="just">
              <a:lnSpc>
                <a:spcPct val="100000"/>
              </a:lnSpc>
              <a:spcAft>
                <a:spcPct val="0"/>
              </a:spcAft>
              <a:buSzPts val="2200"/>
              <a:buFont typeface="Arial" panose="020B0604020202020204" pitchFamily="34" charset="0"/>
              <a:buNone/>
            </a:pPr>
            <a:r>
              <a:rPr lang="en-US" altLang="en-US" sz="1600" i="1" kern="0" dirty="0">
                <a:solidFill>
                  <a:srgbClr val="1A1A1A"/>
                </a:solidFill>
                <a:latin typeface="Arial" panose="020B0604020202020204" pitchFamily="34" charset="0"/>
                <a:cs typeface="Arial" panose="020B0604020202020204" pitchFamily="34" charset="0"/>
              </a:rPr>
              <a:t>“</a:t>
            </a:r>
            <a:r>
              <a:rPr lang="vi-VN" sz="1600" i="1" kern="0" dirty="0"/>
              <a:t>Xây dựng và phát triển nguồn nhân lực chất lượng cao,…, nâng cao chất lượng giáo dục nghề nghiệp theo hướng linh hoạt, chuẩn hóa, </a:t>
            </a:r>
            <a:r>
              <a:rPr lang="vi-VN" sz="1800" b="1" i="1" kern="0" dirty="0"/>
              <a:t>hiện đại và hội nhập quốc tế</a:t>
            </a:r>
            <a:r>
              <a:rPr lang="en-US" sz="1600" i="1" kern="0" dirty="0"/>
              <a:t>”</a:t>
            </a:r>
            <a:endParaRPr lang="en-US" altLang="en-US" sz="1600" i="1" kern="0" dirty="0">
              <a:solidFill>
                <a:srgbClr val="1A1A1A"/>
              </a:solidFill>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303CBFA1-499F-8B7C-4234-63AD43BA6D24}"/>
              </a:ext>
            </a:extLst>
          </p:cNvPr>
          <p:cNvSpPr txBox="1">
            <a:spLocks noChangeArrowheads="1"/>
          </p:cNvSpPr>
          <p:nvPr/>
        </p:nvSpPr>
        <p:spPr bwMode="auto">
          <a:xfrm>
            <a:off x="6069330" y="1141476"/>
            <a:ext cx="2910251" cy="396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defPPr marR="0" lvl="0" algn="l" rtl="0">
              <a:lnSpc>
                <a:spcPct val="100000"/>
              </a:lnSpc>
              <a:spcBef>
                <a:spcPts val="0"/>
              </a:spcBef>
              <a:spcAft>
                <a:spcPts val="0"/>
              </a:spcAft>
            </a:defPPr>
            <a:lvl1pPr marL="457200" lvl="0"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1pPr>
            <a:lvl2pPr marL="914400" lvl="1"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2pPr>
            <a:lvl3pPr marL="1371600" lvl="2"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3pPr>
            <a:lvl4pPr marL="1828800" lvl="3"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4pPr>
            <a:lvl5pPr marL="2286000" lvl="4"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92075" indent="0" algn="just">
              <a:lnSpc>
                <a:spcPct val="100000"/>
              </a:lnSpc>
              <a:spcAft>
                <a:spcPct val="0"/>
              </a:spcAft>
              <a:buSzPts val="2200"/>
              <a:buFont typeface="Arial" panose="020B0604020202020204" pitchFamily="34" charset="0"/>
              <a:buNone/>
            </a:pPr>
            <a:r>
              <a:rPr lang="en-US" sz="1600" kern="0" dirty="0"/>
              <a:t>“</a:t>
            </a:r>
            <a:r>
              <a:rPr lang="en-US" sz="1600" i="1" kern="0" dirty="0"/>
              <a:t>P</a:t>
            </a:r>
            <a:r>
              <a:rPr lang="vi-VN" sz="1600" i="1" kern="0" dirty="0"/>
              <a:t>hát triển giáo dục giai đoạn 2021-2030, tầm nhìn 2045 theo hướng xây dựng hệ thống giáo dục mở, học tập suốt đời, công bằng và bình đẳng, chuẩn hóa, hiện đại, xã hội hóa và </a:t>
            </a:r>
            <a:r>
              <a:rPr lang="vi-VN" sz="1800" b="1" i="1" kern="0" dirty="0"/>
              <a:t>hội nhập quốc tế</a:t>
            </a:r>
            <a:r>
              <a:rPr lang="en-US" sz="1600" kern="0" dirty="0"/>
              <a:t>” </a:t>
            </a:r>
          </a:p>
          <a:p>
            <a:pPr marL="92075" indent="0" algn="just">
              <a:lnSpc>
                <a:spcPct val="100000"/>
              </a:lnSpc>
              <a:spcAft>
                <a:spcPct val="0"/>
              </a:spcAft>
              <a:buSzPts val="2200"/>
              <a:buFont typeface="Arial" panose="020B0604020202020204" pitchFamily="34" charset="0"/>
              <a:buNone/>
            </a:pPr>
            <a:r>
              <a:rPr lang="en-US" sz="1600" b="1" kern="0" dirty="0" err="1">
                <a:solidFill>
                  <a:srgbClr val="FF0000"/>
                </a:solidFill>
              </a:rPr>
              <a:t>Phát</a:t>
            </a:r>
            <a:r>
              <a:rPr lang="en-US" sz="1600" b="1" kern="0" dirty="0">
                <a:solidFill>
                  <a:srgbClr val="FF0000"/>
                </a:solidFill>
              </a:rPr>
              <a:t> </a:t>
            </a:r>
            <a:r>
              <a:rPr lang="en-US" sz="1600" b="1" kern="0" dirty="0" err="1">
                <a:solidFill>
                  <a:srgbClr val="FF0000"/>
                </a:solidFill>
              </a:rPr>
              <a:t>biểu</a:t>
            </a:r>
            <a:r>
              <a:rPr lang="en-US" sz="1600" b="1" kern="0" dirty="0">
                <a:solidFill>
                  <a:srgbClr val="FF0000"/>
                </a:solidFill>
              </a:rPr>
              <a:t> của </a:t>
            </a:r>
            <a:r>
              <a:rPr lang="en-US" sz="1600" b="1" kern="0" dirty="0" err="1">
                <a:solidFill>
                  <a:srgbClr val="FF0000"/>
                </a:solidFill>
              </a:rPr>
              <a:t>Thủ</a:t>
            </a:r>
            <a:r>
              <a:rPr lang="en-US" sz="1600" b="1" kern="0" dirty="0">
                <a:solidFill>
                  <a:srgbClr val="FF0000"/>
                </a:solidFill>
              </a:rPr>
              <a:t> t</a:t>
            </a:r>
            <a:r>
              <a:rPr lang="vi-VN" sz="1600" b="1" kern="0" dirty="0">
                <a:solidFill>
                  <a:srgbClr val="FF0000"/>
                </a:solidFill>
              </a:rPr>
              <a:t>ư</a:t>
            </a:r>
            <a:r>
              <a:rPr lang="en-US" sz="1600" b="1" kern="0" dirty="0" err="1">
                <a:solidFill>
                  <a:srgbClr val="FF0000"/>
                </a:solidFill>
              </a:rPr>
              <a:t>ớng</a:t>
            </a:r>
            <a:r>
              <a:rPr lang="en-US" sz="1600" b="1" kern="0" dirty="0">
                <a:solidFill>
                  <a:srgbClr val="FF0000"/>
                </a:solidFill>
              </a:rPr>
              <a:t> Chính </a:t>
            </a:r>
            <a:r>
              <a:rPr lang="en-US" sz="1600" b="1" kern="0" dirty="0" err="1">
                <a:solidFill>
                  <a:srgbClr val="FF0000"/>
                </a:solidFill>
              </a:rPr>
              <a:t>phủ</a:t>
            </a:r>
            <a:r>
              <a:rPr lang="en-US" sz="1600" b="1" kern="0" dirty="0">
                <a:solidFill>
                  <a:srgbClr val="FF0000"/>
                </a:solidFill>
              </a:rPr>
              <a:t> </a:t>
            </a:r>
            <a:r>
              <a:rPr lang="en-US" sz="1600" b="1" kern="0" dirty="0" err="1">
                <a:solidFill>
                  <a:srgbClr val="FF0000"/>
                </a:solidFill>
              </a:rPr>
              <a:t>Phạm</a:t>
            </a:r>
            <a:r>
              <a:rPr lang="en-US" sz="1600" b="1" kern="0" dirty="0">
                <a:solidFill>
                  <a:srgbClr val="FF0000"/>
                </a:solidFill>
              </a:rPr>
              <a:t> Minh Chính </a:t>
            </a:r>
            <a:r>
              <a:rPr lang="en-US" sz="1600" b="1" kern="0" dirty="0" err="1">
                <a:solidFill>
                  <a:srgbClr val="FF0000"/>
                </a:solidFill>
              </a:rPr>
              <a:t>tại</a:t>
            </a:r>
            <a:r>
              <a:rPr lang="en-US" sz="1600" b="1" kern="0" dirty="0">
                <a:solidFill>
                  <a:srgbClr val="FF0000"/>
                </a:solidFill>
              </a:rPr>
              <a:t> </a:t>
            </a:r>
            <a:r>
              <a:rPr lang="en-US" sz="1600" b="1" kern="0" dirty="0" err="1">
                <a:solidFill>
                  <a:srgbClr val="FF0000"/>
                </a:solidFill>
              </a:rPr>
              <a:t>Lễ</a:t>
            </a:r>
            <a:r>
              <a:rPr lang="en-US" sz="1600" b="1" kern="0" dirty="0">
                <a:solidFill>
                  <a:srgbClr val="FF0000"/>
                </a:solidFill>
              </a:rPr>
              <a:t> </a:t>
            </a:r>
            <a:r>
              <a:rPr lang="en-US" sz="1600" b="1" kern="0" dirty="0" err="1">
                <a:solidFill>
                  <a:srgbClr val="FF0000"/>
                </a:solidFill>
              </a:rPr>
              <a:t>kỷ</a:t>
            </a:r>
            <a:r>
              <a:rPr lang="en-US" sz="1600" b="1" kern="0" dirty="0">
                <a:solidFill>
                  <a:srgbClr val="FF0000"/>
                </a:solidFill>
              </a:rPr>
              <a:t> </a:t>
            </a:r>
            <a:r>
              <a:rPr lang="en-US" sz="1600" b="1" kern="0" dirty="0" err="1">
                <a:solidFill>
                  <a:srgbClr val="FF0000"/>
                </a:solidFill>
              </a:rPr>
              <a:t>niệm</a:t>
            </a:r>
            <a:r>
              <a:rPr lang="en-US" sz="1600" b="1" kern="0" dirty="0">
                <a:solidFill>
                  <a:srgbClr val="FF0000"/>
                </a:solidFill>
              </a:rPr>
              <a:t> 40 năm </a:t>
            </a:r>
            <a:r>
              <a:rPr lang="en-US" sz="1600" b="1" kern="0" dirty="0" err="1">
                <a:solidFill>
                  <a:srgbClr val="FF0000"/>
                </a:solidFill>
              </a:rPr>
              <a:t>Ngày</a:t>
            </a:r>
            <a:r>
              <a:rPr lang="en-US" sz="1600" b="1" kern="0" dirty="0">
                <a:solidFill>
                  <a:srgbClr val="FF0000"/>
                </a:solidFill>
              </a:rPr>
              <a:t> </a:t>
            </a:r>
            <a:r>
              <a:rPr lang="en-US" sz="1600" b="1" kern="0" dirty="0" err="1">
                <a:solidFill>
                  <a:srgbClr val="FF0000"/>
                </a:solidFill>
              </a:rPr>
              <a:t>Nhà</a:t>
            </a:r>
            <a:r>
              <a:rPr lang="en-US" sz="1600" b="1" kern="0" dirty="0">
                <a:solidFill>
                  <a:srgbClr val="FF0000"/>
                </a:solidFill>
              </a:rPr>
              <a:t> </a:t>
            </a:r>
            <a:r>
              <a:rPr lang="en-US" sz="1600" b="1" kern="0" dirty="0" err="1">
                <a:solidFill>
                  <a:srgbClr val="FF0000"/>
                </a:solidFill>
              </a:rPr>
              <a:t>giáo</a:t>
            </a:r>
            <a:r>
              <a:rPr lang="en-US" sz="1600" b="1" kern="0" dirty="0">
                <a:solidFill>
                  <a:srgbClr val="FF0000"/>
                </a:solidFill>
              </a:rPr>
              <a:t> </a:t>
            </a:r>
            <a:r>
              <a:rPr lang="en-US" sz="1600" b="1" kern="0" dirty="0" err="1">
                <a:solidFill>
                  <a:srgbClr val="FF0000"/>
                </a:solidFill>
              </a:rPr>
              <a:t>Việt</a:t>
            </a:r>
            <a:r>
              <a:rPr lang="en-US" sz="1600" b="1" kern="0" dirty="0">
                <a:solidFill>
                  <a:srgbClr val="FF0000"/>
                </a:solidFill>
              </a:rPr>
              <a:t> Nam 20/11</a:t>
            </a:r>
          </a:p>
          <a:p>
            <a:pPr marL="92075" indent="0" algn="just">
              <a:lnSpc>
                <a:spcPct val="100000"/>
              </a:lnSpc>
              <a:spcAft>
                <a:spcPct val="0"/>
              </a:spcAft>
              <a:buSzPts val="2200"/>
              <a:buFont typeface="Arial" panose="020B0604020202020204" pitchFamily="34" charset="0"/>
              <a:buNone/>
            </a:pPr>
            <a:endParaRPr lang="en-US" altLang="en-US" sz="1600" i="1" kern="0" dirty="0">
              <a:solidFill>
                <a:srgbClr val="1A1A1A"/>
              </a:solidFill>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A4F5E005-7CEF-68E4-B1E6-8238E83D116A}"/>
              </a:ext>
            </a:extLst>
          </p:cNvPr>
          <p:cNvSpPr txBox="1">
            <a:spLocks noChangeArrowheads="1"/>
          </p:cNvSpPr>
          <p:nvPr/>
        </p:nvSpPr>
        <p:spPr bwMode="auto">
          <a:xfrm>
            <a:off x="9044942" y="1141476"/>
            <a:ext cx="2951568" cy="48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defPPr marR="0" lvl="0" algn="l" rtl="0">
              <a:lnSpc>
                <a:spcPct val="100000"/>
              </a:lnSpc>
              <a:spcBef>
                <a:spcPts val="0"/>
              </a:spcBef>
              <a:spcAft>
                <a:spcPts val="0"/>
              </a:spcAft>
            </a:defPPr>
            <a:lvl1pPr marL="457200" lvl="0"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1pPr>
            <a:lvl2pPr marL="914400" lvl="1"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2pPr>
            <a:lvl3pPr marL="1371600" lvl="2"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3pPr>
            <a:lvl4pPr marL="1828800" lvl="3"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4pPr>
            <a:lvl5pPr marL="2286000" lvl="4" indent="-365760" algn="l" rtl="0" eaLnBrk="0" fontAlgn="base" hangingPunct="0">
              <a:lnSpc>
                <a:spcPct val="130000"/>
              </a:lnSpc>
              <a:spcBef>
                <a:spcPts val="600"/>
              </a:spcBef>
              <a:spcAft>
                <a:spcPts val="0"/>
              </a:spcAft>
              <a:buClr>
                <a:srgbClr val="000000"/>
              </a:buClr>
              <a:buSzPts val="2160"/>
              <a:buFont typeface="Arial" panose="020B0604020202020204" pitchFamily="34" charset="0"/>
              <a:buChar char="-"/>
              <a:defRPr sz="1400">
                <a:solidFill>
                  <a:srgbClr val="000000"/>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92075" indent="0" algn="just">
              <a:lnSpc>
                <a:spcPct val="100000"/>
              </a:lnSpc>
              <a:spcAft>
                <a:spcPct val="0"/>
              </a:spcAft>
              <a:buSzPts val="2200"/>
              <a:buFont typeface="Arial" panose="020B0604020202020204" pitchFamily="34" charset="0"/>
              <a:buNone/>
            </a:pPr>
            <a:r>
              <a:rPr lang="en-US" altLang="en-US" sz="1600" i="1" kern="0" dirty="0">
                <a:solidFill>
                  <a:srgbClr val="1A1A1A"/>
                </a:solidFill>
                <a:latin typeface="Arial" panose="020B0604020202020204" pitchFamily="34" charset="0"/>
                <a:cs typeface="Arial" panose="020B0604020202020204" pitchFamily="34" charset="0"/>
              </a:rPr>
              <a:t>“</a:t>
            </a:r>
            <a:r>
              <a:rPr lang="en-US" altLang="en-US" sz="1600" i="1" kern="0" dirty="0" err="1">
                <a:solidFill>
                  <a:srgbClr val="1A1A1A"/>
                </a:solidFill>
                <a:latin typeface="Arial" panose="020B0604020202020204" pitchFamily="34" charset="0"/>
                <a:cs typeface="Arial" panose="020B0604020202020204" pitchFamily="34" charset="0"/>
              </a:rPr>
              <a:t>Đại</a:t>
            </a:r>
            <a:r>
              <a:rPr lang="en-US" altLang="en-US" sz="1600" i="1" kern="0" dirty="0">
                <a:solidFill>
                  <a:srgbClr val="1A1A1A"/>
                </a:solidFill>
                <a:latin typeface="Arial" panose="020B0604020202020204" pitchFamily="34" charset="0"/>
                <a:cs typeface="Arial" panose="020B0604020202020204" pitchFamily="34" charset="0"/>
              </a:rPr>
              <a:t> học </a:t>
            </a:r>
            <a:r>
              <a:rPr lang="en-US" altLang="en-US" sz="1600" i="1" kern="0" dirty="0" err="1">
                <a:solidFill>
                  <a:srgbClr val="1A1A1A"/>
                </a:solidFill>
                <a:latin typeface="Arial" panose="020B0604020202020204" pitchFamily="34" charset="0"/>
                <a:cs typeface="Arial" panose="020B0604020202020204" pitchFamily="34" charset="0"/>
              </a:rPr>
              <a:t>phát</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triển</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cùng</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với</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sự</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phát</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triển</a:t>
            </a:r>
            <a:r>
              <a:rPr lang="en-US" altLang="en-US" sz="1600" i="1" kern="0" dirty="0">
                <a:solidFill>
                  <a:srgbClr val="1A1A1A"/>
                </a:solidFill>
                <a:latin typeface="Arial" panose="020B0604020202020204" pitchFamily="34" charset="0"/>
                <a:cs typeface="Arial" panose="020B0604020202020204" pitchFamily="34" charset="0"/>
              </a:rPr>
              <a:t> của Thành </a:t>
            </a:r>
            <a:r>
              <a:rPr lang="en-US" altLang="en-US" sz="1600" i="1" kern="0" dirty="0" err="1">
                <a:solidFill>
                  <a:srgbClr val="1A1A1A"/>
                </a:solidFill>
                <a:latin typeface="Arial" panose="020B0604020202020204" pitchFamily="34" charset="0"/>
                <a:cs typeface="Arial" panose="020B0604020202020204" pitchFamily="34" charset="0"/>
              </a:rPr>
              <a:t>phố</a:t>
            </a:r>
            <a:r>
              <a:rPr lang="en-US" altLang="en-US" sz="1600" i="1" kern="0" dirty="0">
                <a:solidFill>
                  <a:srgbClr val="1A1A1A"/>
                </a:solidFill>
                <a:latin typeface="Arial" panose="020B0604020202020204" pitchFamily="34" charset="0"/>
                <a:cs typeface="Arial" panose="020B0604020202020204" pitchFamily="34" charset="0"/>
              </a:rPr>
              <a:t>, các c</a:t>
            </a:r>
            <a:r>
              <a:rPr lang="vi-VN" altLang="en-US" sz="1600" i="1" kern="0" dirty="0">
                <a:solidFill>
                  <a:srgbClr val="1A1A1A"/>
                </a:solidFill>
                <a:latin typeface="Arial" panose="020B0604020202020204" pitchFamily="34" charset="0"/>
                <a:cs typeface="Arial" panose="020B0604020202020204" pitchFamily="34" charset="0"/>
              </a:rPr>
              <a:t>ơ</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sở</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giáo</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dục</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đại</a:t>
            </a:r>
            <a:r>
              <a:rPr lang="en-US" altLang="en-US" sz="1600" i="1" kern="0" dirty="0">
                <a:solidFill>
                  <a:srgbClr val="1A1A1A"/>
                </a:solidFill>
                <a:latin typeface="Arial" panose="020B0604020202020204" pitchFamily="34" charset="0"/>
                <a:cs typeface="Arial" panose="020B0604020202020204" pitchFamily="34" charset="0"/>
              </a:rPr>
              <a:t> học </a:t>
            </a:r>
            <a:r>
              <a:rPr lang="en-US" altLang="en-US" sz="1600" i="1" kern="0" dirty="0" err="1">
                <a:solidFill>
                  <a:srgbClr val="1A1A1A"/>
                </a:solidFill>
                <a:latin typeface="Arial" panose="020B0604020202020204" pitchFamily="34" charset="0"/>
                <a:cs typeface="Arial" panose="020B0604020202020204" pitchFamily="34" charset="0"/>
              </a:rPr>
              <a:t>trên</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địa</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bàn</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cần</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xác</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định</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mục</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tiêu</a:t>
            </a:r>
            <a:r>
              <a:rPr lang="en-US" altLang="en-US" sz="1600" i="1" kern="0" dirty="0">
                <a:solidFill>
                  <a:srgbClr val="1A1A1A"/>
                </a:solidFill>
                <a:latin typeface="Arial" panose="020B0604020202020204" pitchFamily="34" charset="0"/>
                <a:cs typeface="Arial" panose="020B0604020202020204" pitchFamily="34" charset="0"/>
              </a:rPr>
              <a:t> là </a:t>
            </a:r>
            <a:r>
              <a:rPr lang="en-US" altLang="en-US" sz="1600" i="1" kern="0" dirty="0" err="1">
                <a:solidFill>
                  <a:srgbClr val="1A1A1A"/>
                </a:solidFill>
                <a:latin typeface="Arial" panose="020B0604020202020204" pitchFamily="34" charset="0"/>
                <a:cs typeface="Arial" panose="020B0604020202020204" pitchFamily="34" charset="0"/>
              </a:rPr>
              <a:t>giữ</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vị</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trí</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vai</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trò</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sứ</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mạng</a:t>
            </a:r>
            <a:r>
              <a:rPr lang="en-US" altLang="en-US" sz="1600" i="1" kern="0" dirty="0">
                <a:solidFill>
                  <a:srgbClr val="1A1A1A"/>
                </a:solidFill>
                <a:latin typeface="Arial" panose="020B0604020202020204" pitchFamily="34" charset="0"/>
                <a:cs typeface="Arial" panose="020B0604020202020204" pitchFamily="34" charset="0"/>
              </a:rPr>
              <a:t> trung </a:t>
            </a:r>
            <a:r>
              <a:rPr lang="en-US" altLang="en-US" sz="1600" i="1" kern="0" dirty="0" err="1">
                <a:solidFill>
                  <a:srgbClr val="1A1A1A"/>
                </a:solidFill>
                <a:latin typeface="Arial" panose="020B0604020202020204" pitchFamily="34" charset="0"/>
                <a:cs typeface="Arial" panose="020B0604020202020204" pitchFamily="34" charset="0"/>
              </a:rPr>
              <a:t>tâm</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về</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giáo</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600" i="1" kern="0" dirty="0" err="1">
                <a:solidFill>
                  <a:srgbClr val="1A1A1A"/>
                </a:solidFill>
                <a:latin typeface="Arial" panose="020B0604020202020204" pitchFamily="34" charset="0"/>
                <a:cs typeface="Arial" panose="020B0604020202020204" pitchFamily="34" charset="0"/>
              </a:rPr>
              <a:t>dục</a:t>
            </a:r>
            <a:r>
              <a:rPr lang="en-US" altLang="en-US" sz="1600" i="1" kern="0" dirty="0">
                <a:solidFill>
                  <a:srgbClr val="1A1A1A"/>
                </a:solidFill>
                <a:latin typeface="Arial" panose="020B0604020202020204" pitchFamily="34" charset="0"/>
                <a:cs typeface="Arial" panose="020B0604020202020204" pitchFamily="34" charset="0"/>
              </a:rPr>
              <a:t> và </a:t>
            </a:r>
            <a:r>
              <a:rPr lang="en-US" altLang="en-US" sz="1800" b="1" i="1" kern="0" dirty="0" err="1">
                <a:solidFill>
                  <a:srgbClr val="1A1A1A"/>
                </a:solidFill>
                <a:latin typeface="Arial" panose="020B0604020202020204" pitchFamily="34" charset="0"/>
                <a:cs typeface="Arial" panose="020B0604020202020204" pitchFamily="34" charset="0"/>
              </a:rPr>
              <a:t>đào</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tạo</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với</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nhiều</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lợi</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thế</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cạnh</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tranh</a:t>
            </a:r>
            <a:r>
              <a:rPr lang="en-US" altLang="en-US" sz="1800" b="1" i="1" kern="0" dirty="0">
                <a:solidFill>
                  <a:srgbClr val="1A1A1A"/>
                </a:solidFill>
                <a:latin typeface="Arial" panose="020B0604020202020204" pitchFamily="34" charset="0"/>
                <a:cs typeface="Arial" panose="020B0604020202020204" pitchFamily="34" charset="0"/>
              </a:rPr>
              <a:t> quốc </a:t>
            </a:r>
            <a:r>
              <a:rPr lang="en-US" altLang="en-US" sz="1800" b="1" i="1" kern="0" dirty="0" err="1">
                <a:solidFill>
                  <a:srgbClr val="1A1A1A"/>
                </a:solidFill>
                <a:latin typeface="Arial" panose="020B0604020202020204" pitchFamily="34" charset="0"/>
                <a:cs typeface="Arial" panose="020B0604020202020204" pitchFamily="34" charset="0"/>
              </a:rPr>
              <a:t>tế</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600" i="1" kern="0" dirty="0">
                <a:solidFill>
                  <a:srgbClr val="1A1A1A"/>
                </a:solidFill>
                <a:latin typeface="Arial" panose="020B0604020202020204" pitchFamily="34" charset="0"/>
                <a:cs typeface="Arial" panose="020B0604020202020204" pitchFamily="34" charset="0"/>
              </a:rPr>
              <a:t>của </a:t>
            </a:r>
            <a:r>
              <a:rPr lang="en-US" altLang="en-US" sz="1600" i="1" kern="0" dirty="0" err="1">
                <a:solidFill>
                  <a:srgbClr val="1A1A1A"/>
                </a:solidFill>
                <a:latin typeface="Arial" panose="020B0604020202020204" pitchFamily="34" charset="0"/>
                <a:cs typeface="Arial" panose="020B0604020202020204" pitchFamily="34" charset="0"/>
              </a:rPr>
              <a:t>khu</a:t>
            </a:r>
            <a:r>
              <a:rPr lang="en-US" altLang="en-US" sz="1600" i="1" kern="0" dirty="0">
                <a:solidFill>
                  <a:srgbClr val="1A1A1A"/>
                </a:solidFill>
                <a:latin typeface="Arial" panose="020B0604020202020204" pitchFamily="34" charset="0"/>
                <a:cs typeface="Arial" panose="020B0604020202020204" pitchFamily="34" charset="0"/>
              </a:rPr>
              <a:t> vực </a:t>
            </a:r>
            <a:r>
              <a:rPr lang="en-US" altLang="en-US" sz="1600" i="1" kern="0" dirty="0" err="1">
                <a:solidFill>
                  <a:srgbClr val="1A1A1A"/>
                </a:solidFill>
                <a:latin typeface="Arial" panose="020B0604020202020204" pitchFamily="34" charset="0"/>
                <a:cs typeface="Arial" panose="020B0604020202020204" pitchFamily="34" charset="0"/>
              </a:rPr>
              <a:t>Đông</a:t>
            </a:r>
            <a:r>
              <a:rPr lang="en-US" altLang="en-US" sz="1600" i="1" kern="0" dirty="0">
                <a:solidFill>
                  <a:srgbClr val="1A1A1A"/>
                </a:solidFill>
                <a:latin typeface="Arial" panose="020B0604020202020204" pitchFamily="34" charset="0"/>
                <a:cs typeface="Arial" panose="020B0604020202020204" pitchFamily="34" charset="0"/>
              </a:rPr>
              <a:t> Nam </a:t>
            </a:r>
            <a:r>
              <a:rPr lang="en-US" altLang="en-US" sz="1600" i="1" kern="0" dirty="0" err="1">
                <a:solidFill>
                  <a:srgbClr val="1A1A1A"/>
                </a:solidFill>
                <a:latin typeface="Arial" panose="020B0604020202020204" pitchFamily="34" charset="0"/>
                <a:cs typeface="Arial" panose="020B0604020202020204" pitchFamily="34" charset="0"/>
              </a:rPr>
              <a:t>Bộ</a:t>
            </a:r>
            <a:r>
              <a:rPr lang="en-US" altLang="en-US" sz="1600" i="1" kern="0" dirty="0">
                <a:solidFill>
                  <a:srgbClr val="1A1A1A"/>
                </a:solidFill>
                <a:latin typeface="Arial" panose="020B0604020202020204" pitchFamily="34" charset="0"/>
                <a:cs typeface="Arial" panose="020B0604020202020204" pitchFamily="34" charset="0"/>
              </a:rPr>
              <a:t>; </a:t>
            </a:r>
            <a:r>
              <a:rPr lang="en-US" altLang="en-US" sz="1800" b="1" i="1" kern="0" dirty="0">
                <a:solidFill>
                  <a:srgbClr val="1A1A1A"/>
                </a:solidFill>
                <a:latin typeface="Arial" panose="020B0604020202020204" pitchFamily="34" charset="0"/>
                <a:cs typeface="Arial" panose="020B0604020202020204" pitchFamily="34" charset="0"/>
              </a:rPr>
              <a:t>Hội </a:t>
            </a:r>
            <a:r>
              <a:rPr lang="en-US" altLang="en-US" sz="1800" b="1" i="1" kern="0" dirty="0" err="1">
                <a:solidFill>
                  <a:srgbClr val="1A1A1A"/>
                </a:solidFill>
                <a:latin typeface="Arial" panose="020B0604020202020204" pitchFamily="34" charset="0"/>
                <a:cs typeface="Arial" panose="020B0604020202020204" pitchFamily="34" charset="0"/>
              </a:rPr>
              <a:t>đồng</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Hiệu</a:t>
            </a:r>
            <a:r>
              <a:rPr lang="en-US" altLang="en-US" sz="1800" b="1" i="1" kern="0" dirty="0">
                <a:solidFill>
                  <a:srgbClr val="1A1A1A"/>
                </a:solidFill>
                <a:latin typeface="Arial" panose="020B0604020202020204" pitchFamily="34" charset="0"/>
                <a:cs typeface="Arial" panose="020B0604020202020204" pitchFamily="34" charset="0"/>
              </a:rPr>
              <a:t> tr</a:t>
            </a:r>
            <a:r>
              <a:rPr lang="vi-VN" altLang="en-US" sz="1800" b="1" i="1" kern="0" dirty="0">
                <a:solidFill>
                  <a:srgbClr val="1A1A1A"/>
                </a:solidFill>
                <a:latin typeface="Arial" panose="020B0604020202020204" pitchFamily="34" charset="0"/>
                <a:cs typeface="Arial" panose="020B0604020202020204" pitchFamily="34" charset="0"/>
              </a:rPr>
              <a:t>ư</a:t>
            </a:r>
            <a:r>
              <a:rPr lang="en-US" altLang="en-US" sz="1800" b="1" i="1" kern="0" dirty="0" err="1">
                <a:solidFill>
                  <a:srgbClr val="1A1A1A"/>
                </a:solidFill>
                <a:latin typeface="Arial" panose="020B0604020202020204" pitchFamily="34" charset="0"/>
                <a:cs typeface="Arial" panose="020B0604020202020204" pitchFamily="34" charset="0"/>
              </a:rPr>
              <a:t>ởng</a:t>
            </a:r>
            <a:r>
              <a:rPr lang="en-US" altLang="en-US" sz="1800" b="1" i="1" kern="0" dirty="0">
                <a:solidFill>
                  <a:srgbClr val="1A1A1A"/>
                </a:solidFill>
                <a:latin typeface="Arial" panose="020B0604020202020204" pitchFamily="34" charset="0"/>
                <a:cs typeface="Arial" panose="020B0604020202020204" pitchFamily="34" charset="0"/>
              </a:rPr>
              <a:t> là </a:t>
            </a:r>
            <a:r>
              <a:rPr lang="en-US" altLang="en-US" sz="1800" b="1" i="1" kern="0" dirty="0" err="1">
                <a:solidFill>
                  <a:srgbClr val="1A1A1A"/>
                </a:solidFill>
                <a:latin typeface="Arial" panose="020B0604020202020204" pitchFamily="34" charset="0"/>
                <a:cs typeface="Arial" panose="020B0604020202020204" pitchFamily="34" charset="0"/>
              </a:rPr>
              <a:t>đầu</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mối</a:t>
            </a:r>
            <a:r>
              <a:rPr lang="en-US" altLang="en-US" sz="1800" b="1" i="1" kern="0" dirty="0">
                <a:solidFill>
                  <a:srgbClr val="1A1A1A"/>
                </a:solidFill>
                <a:latin typeface="Arial" panose="020B0604020202020204" pitchFamily="34" charset="0"/>
                <a:cs typeface="Arial" panose="020B0604020202020204" pitchFamily="34" charset="0"/>
              </a:rPr>
              <a:t> liên </a:t>
            </a:r>
            <a:r>
              <a:rPr lang="en-US" altLang="en-US" sz="1800" b="1" i="1" kern="0" dirty="0" err="1">
                <a:solidFill>
                  <a:srgbClr val="1A1A1A"/>
                </a:solidFill>
                <a:latin typeface="Arial" panose="020B0604020202020204" pitchFamily="34" charset="0"/>
                <a:cs typeface="Arial" panose="020B0604020202020204" pitchFamily="34" charset="0"/>
              </a:rPr>
              <a:t>kết</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thu</a:t>
            </a:r>
            <a:r>
              <a:rPr lang="en-US" altLang="en-US" sz="1800" b="1" i="1" kern="0" dirty="0">
                <a:solidFill>
                  <a:srgbClr val="1A1A1A"/>
                </a:solidFill>
                <a:latin typeface="Arial" panose="020B0604020202020204" pitchFamily="34" charset="0"/>
                <a:cs typeface="Arial" panose="020B0604020202020204" pitchFamily="34" charset="0"/>
              </a:rPr>
              <a:t> </a:t>
            </a:r>
            <a:r>
              <a:rPr lang="en-US" altLang="en-US" sz="1800" b="1" i="1" kern="0" dirty="0" err="1">
                <a:solidFill>
                  <a:srgbClr val="1A1A1A"/>
                </a:solidFill>
                <a:latin typeface="Arial" panose="020B0604020202020204" pitchFamily="34" charset="0"/>
                <a:cs typeface="Arial" panose="020B0604020202020204" pitchFamily="34" charset="0"/>
              </a:rPr>
              <a:t>hút</a:t>
            </a:r>
            <a:r>
              <a:rPr lang="en-US" altLang="en-US" sz="1800" b="1" i="1" kern="0" dirty="0">
                <a:solidFill>
                  <a:srgbClr val="1A1A1A"/>
                </a:solidFill>
                <a:latin typeface="Arial" panose="020B0604020202020204" pitchFamily="34" charset="0"/>
                <a:cs typeface="Arial" panose="020B0604020202020204" pitchFamily="34" charset="0"/>
              </a:rPr>
              <a:t> các </a:t>
            </a:r>
            <a:r>
              <a:rPr lang="en-US" altLang="en-US" sz="1800" b="1" i="1" kern="0" dirty="0" err="1">
                <a:solidFill>
                  <a:srgbClr val="1A1A1A"/>
                </a:solidFill>
                <a:latin typeface="Arial" panose="020B0604020202020204" pitchFamily="34" charset="0"/>
                <a:cs typeface="Arial" panose="020B0604020202020204" pitchFamily="34" charset="0"/>
              </a:rPr>
              <a:t>nguồn</a:t>
            </a:r>
            <a:r>
              <a:rPr lang="en-US" altLang="en-US" sz="1800" b="1" i="1" kern="0" dirty="0">
                <a:solidFill>
                  <a:srgbClr val="1A1A1A"/>
                </a:solidFill>
                <a:latin typeface="Arial" panose="020B0604020202020204" pitchFamily="34" charset="0"/>
                <a:cs typeface="Arial" panose="020B0604020202020204" pitchFamily="34" charset="0"/>
              </a:rPr>
              <a:t> lực, </a:t>
            </a:r>
            <a:r>
              <a:rPr lang="en-US" altLang="en-US" sz="1800" b="1" i="1" kern="0" dirty="0" err="1">
                <a:solidFill>
                  <a:srgbClr val="1A1A1A"/>
                </a:solidFill>
                <a:latin typeface="Arial" panose="020B0604020202020204" pitchFamily="34" charset="0"/>
                <a:cs typeface="Arial" panose="020B0604020202020204" pitchFamily="34" charset="0"/>
              </a:rPr>
              <a:t>hợp</a:t>
            </a:r>
            <a:r>
              <a:rPr lang="en-US" altLang="en-US" sz="1800" b="1" i="1" kern="0" dirty="0">
                <a:solidFill>
                  <a:srgbClr val="1A1A1A"/>
                </a:solidFill>
                <a:latin typeface="Arial" panose="020B0604020202020204" pitchFamily="34" charset="0"/>
                <a:cs typeface="Arial" panose="020B0604020202020204" pitchFamily="34" charset="0"/>
              </a:rPr>
              <a:t> tác quốc </a:t>
            </a:r>
            <a:r>
              <a:rPr lang="en-US" altLang="en-US" sz="1800" b="1" i="1" kern="0" dirty="0" err="1">
                <a:solidFill>
                  <a:srgbClr val="1A1A1A"/>
                </a:solidFill>
                <a:latin typeface="Arial" panose="020B0604020202020204" pitchFamily="34" charset="0"/>
                <a:cs typeface="Arial" panose="020B0604020202020204" pitchFamily="34" charset="0"/>
              </a:rPr>
              <a:t>tế</a:t>
            </a:r>
            <a:r>
              <a:rPr lang="en-US" altLang="en-US" sz="1800" b="1" i="1" kern="0" dirty="0">
                <a:solidFill>
                  <a:srgbClr val="1A1A1A"/>
                </a:solidFill>
                <a:latin typeface="Arial" panose="020B0604020202020204" pitchFamily="34" charset="0"/>
                <a:cs typeface="Arial" panose="020B0604020202020204" pitchFamily="34" charset="0"/>
              </a:rPr>
              <a:t>”</a:t>
            </a:r>
            <a:r>
              <a:rPr lang="en-US" altLang="en-US" sz="1600" i="1" kern="0" dirty="0">
                <a:solidFill>
                  <a:srgbClr val="1A1A1A"/>
                </a:solidFill>
                <a:latin typeface="Arial" panose="020B0604020202020204" pitchFamily="34" charset="0"/>
                <a:cs typeface="Arial" panose="020B0604020202020204" pitchFamily="34" charset="0"/>
              </a:rPr>
              <a:t> </a:t>
            </a:r>
          </a:p>
          <a:p>
            <a:pPr marL="92075" indent="0" algn="just">
              <a:lnSpc>
                <a:spcPct val="100000"/>
              </a:lnSpc>
              <a:spcAft>
                <a:spcPct val="0"/>
              </a:spcAft>
              <a:buSzPts val="2200"/>
              <a:buFont typeface="Arial" panose="020B0604020202020204" pitchFamily="34" charset="0"/>
              <a:buNone/>
            </a:pPr>
            <a:r>
              <a:rPr lang="en-US" sz="1600" b="1" kern="0" dirty="0">
                <a:solidFill>
                  <a:srgbClr val="FF0000"/>
                </a:solidFill>
              </a:rPr>
              <a:t>K</a:t>
            </a:r>
            <a:r>
              <a:rPr lang="vi-VN" sz="1600" b="1" kern="0" dirty="0">
                <a:solidFill>
                  <a:srgbClr val="FF0000"/>
                </a:solidFill>
              </a:rPr>
              <a:t>ết luận của Chủ tịch </a:t>
            </a:r>
            <a:r>
              <a:rPr lang="en-US" sz="1600" b="1" kern="0" dirty="0">
                <a:solidFill>
                  <a:srgbClr val="FF0000"/>
                </a:solidFill>
              </a:rPr>
              <a:t>UBND </a:t>
            </a:r>
            <a:r>
              <a:rPr lang="vi-VN" sz="1600" b="1" kern="0" dirty="0">
                <a:solidFill>
                  <a:srgbClr val="FF0000"/>
                </a:solidFill>
              </a:rPr>
              <a:t>TP. Phan Văn Mãi tại Kỳ họp toàn thể Hội đồng Hiệu trưởng các trường Đại học trên địa bàn TP. Hồ Chí Minh tổng kết hoạt động năm 2022</a:t>
            </a:r>
          </a:p>
          <a:p>
            <a:pPr marL="92075" indent="0" algn="just">
              <a:lnSpc>
                <a:spcPct val="100000"/>
              </a:lnSpc>
              <a:spcAft>
                <a:spcPct val="0"/>
              </a:spcAft>
              <a:buSzPts val="2200"/>
              <a:buFont typeface="Arial" panose="020B0604020202020204" pitchFamily="34" charset="0"/>
              <a:buNone/>
            </a:pPr>
            <a:endParaRPr lang="en-US" altLang="en-US" sz="1600" i="1" kern="0" dirty="0">
              <a:solidFill>
                <a:srgbClr val="1A1A1A"/>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FE5F893-08D6-EA79-A114-6D6040FE3240}"/>
              </a:ext>
            </a:extLst>
          </p:cNvPr>
          <p:cNvCxnSpPr>
            <a:cxnSpLocks/>
          </p:cNvCxnSpPr>
          <p:nvPr/>
        </p:nvCxnSpPr>
        <p:spPr>
          <a:xfrm flipH="1">
            <a:off x="3128600" y="1264920"/>
            <a:ext cx="1" cy="3779520"/>
          </a:xfrm>
          <a:prstGeom prst="line">
            <a:avLst/>
          </a:prstGeom>
          <a:ln w="15875">
            <a:solidFill>
              <a:srgbClr val="D2A33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B55A17-2E97-421C-5172-26DDE7DD92A6}"/>
              </a:ext>
            </a:extLst>
          </p:cNvPr>
          <p:cNvCxnSpPr>
            <a:cxnSpLocks/>
          </p:cNvCxnSpPr>
          <p:nvPr/>
        </p:nvCxnSpPr>
        <p:spPr>
          <a:xfrm>
            <a:off x="6096000" y="1264920"/>
            <a:ext cx="0" cy="3844805"/>
          </a:xfrm>
          <a:prstGeom prst="line">
            <a:avLst/>
          </a:prstGeom>
          <a:ln w="15875">
            <a:solidFill>
              <a:srgbClr val="D2A33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055EF0-6066-107E-FB74-7D320648C8D8}"/>
              </a:ext>
            </a:extLst>
          </p:cNvPr>
          <p:cNvCxnSpPr>
            <a:cxnSpLocks/>
          </p:cNvCxnSpPr>
          <p:nvPr/>
        </p:nvCxnSpPr>
        <p:spPr>
          <a:xfrm>
            <a:off x="9044942" y="1264920"/>
            <a:ext cx="0" cy="4701540"/>
          </a:xfrm>
          <a:prstGeom prst="line">
            <a:avLst/>
          </a:prstGeom>
          <a:ln w="15875">
            <a:solidFill>
              <a:srgbClr val="D2A33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76BFBB1-C989-81BB-D9AC-0D8F109C20DA}"/>
              </a:ext>
            </a:extLst>
          </p:cNvPr>
          <p:cNvPicPr>
            <a:picLocks noChangeAspect="1"/>
          </p:cNvPicPr>
          <p:nvPr/>
        </p:nvPicPr>
        <p:blipFill>
          <a:blip r:embed="rId3"/>
          <a:stretch>
            <a:fillRect/>
          </a:stretch>
        </p:blipFill>
        <p:spPr>
          <a:xfrm>
            <a:off x="1815692" y="4914900"/>
            <a:ext cx="5437159" cy="169574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4">
            <a:extLst>
              <a:ext uri="{FF2B5EF4-FFF2-40B4-BE49-F238E27FC236}">
                <a16:creationId xmlns:a16="http://schemas.microsoft.com/office/drawing/2014/main" id="{297F4BA0-0AA2-7452-8A4A-F9AB7BBD60E5}"/>
              </a:ext>
            </a:extLst>
          </p:cNvPr>
          <p:cNvSpPr>
            <a:spLocks/>
          </p:cNvSpPr>
          <p:nvPr/>
        </p:nvSpPr>
        <p:spPr bwMode="auto">
          <a:xfrm>
            <a:off x="7442200" y="3443288"/>
            <a:ext cx="654050" cy="947738"/>
          </a:xfrm>
          <a:custGeom>
            <a:avLst/>
            <a:gdLst>
              <a:gd name="T0" fmla="*/ 342 w 342"/>
              <a:gd name="T1" fmla="*/ 17 h 496"/>
              <a:gd name="T2" fmla="*/ 246 w 342"/>
              <a:gd name="T3" fmla="*/ 281 h 496"/>
              <a:gd name="T4" fmla="*/ 65 w 342"/>
              <a:gd name="T5" fmla="*/ 496 h 496"/>
              <a:gd name="T6" fmla="*/ 0 w 342"/>
              <a:gd name="T7" fmla="*/ 418 h 496"/>
              <a:gd name="T8" fmla="*/ 158 w 342"/>
              <a:gd name="T9" fmla="*/ 230 h 496"/>
              <a:gd name="T10" fmla="*/ 242 w 342"/>
              <a:gd name="T11" fmla="*/ 0 h 496"/>
              <a:gd name="T12" fmla="*/ 342 w 342"/>
              <a:gd name="T13" fmla="*/ 17 h 496"/>
            </a:gdLst>
            <a:ahLst/>
            <a:cxnLst>
              <a:cxn ang="0">
                <a:pos x="T0" y="T1"/>
              </a:cxn>
              <a:cxn ang="0">
                <a:pos x="T2" y="T3"/>
              </a:cxn>
              <a:cxn ang="0">
                <a:pos x="T4" y="T5"/>
              </a:cxn>
              <a:cxn ang="0">
                <a:pos x="T6" y="T7"/>
              </a:cxn>
              <a:cxn ang="0">
                <a:pos x="T8" y="T9"/>
              </a:cxn>
              <a:cxn ang="0">
                <a:pos x="T10" y="T11"/>
              </a:cxn>
              <a:cxn ang="0">
                <a:pos x="T12" y="T13"/>
              </a:cxn>
            </a:cxnLst>
            <a:rect l="0" t="0" r="r" b="b"/>
            <a:pathLst>
              <a:path w="342" h="496">
                <a:moveTo>
                  <a:pt x="342" y="17"/>
                </a:moveTo>
                <a:cubicBezTo>
                  <a:pt x="325" y="112"/>
                  <a:pt x="292" y="201"/>
                  <a:pt x="246" y="281"/>
                </a:cubicBezTo>
                <a:cubicBezTo>
                  <a:pt x="198" y="363"/>
                  <a:pt x="137" y="436"/>
                  <a:pt x="65" y="496"/>
                </a:cubicBezTo>
                <a:cubicBezTo>
                  <a:pt x="0" y="418"/>
                  <a:pt x="0" y="418"/>
                  <a:pt x="0" y="418"/>
                </a:cubicBezTo>
                <a:cubicBezTo>
                  <a:pt x="63" y="365"/>
                  <a:pt x="116" y="302"/>
                  <a:pt x="158" y="230"/>
                </a:cubicBezTo>
                <a:cubicBezTo>
                  <a:pt x="198" y="160"/>
                  <a:pt x="227" y="82"/>
                  <a:pt x="242" y="0"/>
                </a:cubicBezTo>
                <a:lnTo>
                  <a:pt x="342" y="17"/>
                </a:lnTo>
                <a:close/>
              </a:path>
            </a:pathLst>
          </a:custGeom>
          <a:solidFill>
            <a:srgbClr val="B13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6">
            <a:extLst>
              <a:ext uri="{FF2B5EF4-FFF2-40B4-BE49-F238E27FC236}">
                <a16:creationId xmlns:a16="http://schemas.microsoft.com/office/drawing/2014/main" id="{05735EFB-63B4-5BC6-4F1D-34371136191E}"/>
              </a:ext>
            </a:extLst>
          </p:cNvPr>
          <p:cNvSpPr>
            <a:spLocks/>
          </p:cNvSpPr>
          <p:nvPr/>
        </p:nvSpPr>
        <p:spPr bwMode="auto">
          <a:xfrm>
            <a:off x="7567613" y="3475038"/>
            <a:ext cx="1284287" cy="1503363"/>
          </a:xfrm>
          <a:custGeom>
            <a:avLst/>
            <a:gdLst>
              <a:gd name="T0" fmla="*/ 673 w 673"/>
              <a:gd name="T1" fmla="*/ 70 h 787"/>
              <a:gd name="T2" fmla="*/ 529 w 673"/>
              <a:gd name="T3" fmla="*/ 465 h 787"/>
              <a:gd name="T4" fmla="*/ 259 w 673"/>
              <a:gd name="T5" fmla="*/ 787 h 787"/>
              <a:gd name="T6" fmla="*/ 0 w 673"/>
              <a:gd name="T7" fmla="*/ 479 h 787"/>
              <a:gd name="T8" fmla="*/ 181 w 673"/>
              <a:gd name="T9" fmla="*/ 264 h 787"/>
              <a:gd name="T10" fmla="*/ 277 w 673"/>
              <a:gd name="T11" fmla="*/ 0 h 787"/>
              <a:gd name="T12" fmla="*/ 673 w 673"/>
              <a:gd name="T13" fmla="*/ 70 h 787"/>
            </a:gdLst>
            <a:ahLst/>
            <a:cxnLst>
              <a:cxn ang="0">
                <a:pos x="T0" y="T1"/>
              </a:cxn>
              <a:cxn ang="0">
                <a:pos x="T2" y="T3"/>
              </a:cxn>
              <a:cxn ang="0">
                <a:pos x="T4" y="T5"/>
              </a:cxn>
              <a:cxn ang="0">
                <a:pos x="T6" y="T7"/>
              </a:cxn>
              <a:cxn ang="0">
                <a:pos x="T8" y="T9"/>
              </a:cxn>
              <a:cxn ang="0">
                <a:pos x="T10" y="T11"/>
              </a:cxn>
              <a:cxn ang="0">
                <a:pos x="T12" y="T13"/>
              </a:cxn>
            </a:cxnLst>
            <a:rect l="0" t="0" r="r" b="b"/>
            <a:pathLst>
              <a:path w="673" h="787">
                <a:moveTo>
                  <a:pt x="673" y="70"/>
                </a:moveTo>
                <a:cubicBezTo>
                  <a:pt x="648" y="212"/>
                  <a:pt x="599" y="345"/>
                  <a:pt x="529" y="465"/>
                </a:cubicBezTo>
                <a:cubicBezTo>
                  <a:pt x="458" y="588"/>
                  <a:pt x="367" y="697"/>
                  <a:pt x="259" y="787"/>
                </a:cubicBezTo>
                <a:cubicBezTo>
                  <a:pt x="0" y="479"/>
                  <a:pt x="0" y="479"/>
                  <a:pt x="0" y="479"/>
                </a:cubicBezTo>
                <a:cubicBezTo>
                  <a:pt x="72" y="419"/>
                  <a:pt x="133" y="346"/>
                  <a:pt x="181" y="264"/>
                </a:cubicBezTo>
                <a:cubicBezTo>
                  <a:pt x="227" y="184"/>
                  <a:pt x="260" y="95"/>
                  <a:pt x="277" y="0"/>
                </a:cubicBezTo>
                <a:lnTo>
                  <a:pt x="673" y="70"/>
                </a:lnTo>
                <a:close/>
              </a:path>
            </a:pathLst>
          </a:custGeom>
          <a:solidFill>
            <a:srgbClr val="9E005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1">
            <a:extLst>
              <a:ext uri="{FF2B5EF4-FFF2-40B4-BE49-F238E27FC236}">
                <a16:creationId xmlns:a16="http://schemas.microsoft.com/office/drawing/2014/main" id="{15BD4DE6-1484-BDAA-F6B9-63C0D08D9225}"/>
              </a:ext>
            </a:extLst>
          </p:cNvPr>
          <p:cNvSpPr>
            <a:spLocks/>
          </p:cNvSpPr>
          <p:nvPr/>
        </p:nvSpPr>
        <p:spPr bwMode="auto">
          <a:xfrm>
            <a:off x="7745413" y="2435225"/>
            <a:ext cx="373062" cy="1039813"/>
          </a:xfrm>
          <a:custGeom>
            <a:avLst/>
            <a:gdLst>
              <a:gd name="T0" fmla="*/ 196 w 196"/>
              <a:gd name="T1" fmla="*/ 404 h 544"/>
              <a:gd name="T2" fmla="*/ 184 w 196"/>
              <a:gd name="T3" fmla="*/ 544 h 544"/>
              <a:gd name="T4" fmla="*/ 84 w 196"/>
              <a:gd name="T5" fmla="*/ 527 h 544"/>
              <a:gd name="T6" fmla="*/ 94 w 196"/>
              <a:gd name="T7" fmla="*/ 404 h 544"/>
              <a:gd name="T8" fmla="*/ 84 w 196"/>
              <a:gd name="T9" fmla="*/ 281 h 544"/>
              <a:gd name="T10" fmla="*/ 0 w 196"/>
              <a:gd name="T11" fmla="*/ 51 h 544"/>
              <a:gd name="T12" fmla="*/ 88 w 196"/>
              <a:gd name="T13" fmla="*/ 0 h 544"/>
              <a:gd name="T14" fmla="*/ 184 w 196"/>
              <a:gd name="T15" fmla="*/ 263 h 544"/>
              <a:gd name="T16" fmla="*/ 196 w 196"/>
              <a:gd name="T17" fmla="*/ 40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544">
                <a:moveTo>
                  <a:pt x="196" y="404"/>
                </a:moveTo>
                <a:cubicBezTo>
                  <a:pt x="196" y="452"/>
                  <a:pt x="192" y="499"/>
                  <a:pt x="184" y="544"/>
                </a:cubicBezTo>
                <a:cubicBezTo>
                  <a:pt x="84" y="527"/>
                  <a:pt x="84" y="527"/>
                  <a:pt x="84" y="527"/>
                </a:cubicBezTo>
                <a:cubicBezTo>
                  <a:pt x="91" y="487"/>
                  <a:pt x="94" y="446"/>
                  <a:pt x="94" y="404"/>
                </a:cubicBezTo>
                <a:cubicBezTo>
                  <a:pt x="94" y="362"/>
                  <a:pt x="91" y="321"/>
                  <a:pt x="84" y="281"/>
                </a:cubicBezTo>
                <a:cubicBezTo>
                  <a:pt x="69" y="198"/>
                  <a:pt x="40" y="121"/>
                  <a:pt x="0" y="51"/>
                </a:cubicBezTo>
                <a:cubicBezTo>
                  <a:pt x="88" y="0"/>
                  <a:pt x="88" y="0"/>
                  <a:pt x="88" y="0"/>
                </a:cubicBezTo>
                <a:cubicBezTo>
                  <a:pt x="134" y="80"/>
                  <a:pt x="167" y="169"/>
                  <a:pt x="184" y="263"/>
                </a:cubicBezTo>
                <a:cubicBezTo>
                  <a:pt x="192" y="309"/>
                  <a:pt x="196" y="356"/>
                  <a:pt x="196" y="404"/>
                </a:cubicBezTo>
                <a:close/>
              </a:path>
            </a:pathLst>
          </a:custGeom>
          <a:solidFill>
            <a:srgbClr val="855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6">
            <a:extLst>
              <a:ext uri="{FF2B5EF4-FFF2-40B4-BE49-F238E27FC236}">
                <a16:creationId xmlns:a16="http://schemas.microsoft.com/office/drawing/2014/main" id="{AE860272-613B-74AE-D6A9-CD0280EC7E89}"/>
              </a:ext>
            </a:extLst>
          </p:cNvPr>
          <p:cNvSpPr>
            <a:spLocks/>
          </p:cNvSpPr>
          <p:nvPr/>
        </p:nvSpPr>
        <p:spPr bwMode="auto">
          <a:xfrm>
            <a:off x="7912100" y="2049463"/>
            <a:ext cx="974725" cy="1558925"/>
          </a:xfrm>
          <a:custGeom>
            <a:avLst/>
            <a:gdLst>
              <a:gd name="T0" fmla="*/ 510 w 510"/>
              <a:gd name="T1" fmla="*/ 606 h 816"/>
              <a:gd name="T2" fmla="*/ 492 w 510"/>
              <a:gd name="T3" fmla="*/ 816 h 816"/>
              <a:gd name="T4" fmla="*/ 96 w 510"/>
              <a:gd name="T5" fmla="*/ 746 h 816"/>
              <a:gd name="T6" fmla="*/ 108 w 510"/>
              <a:gd name="T7" fmla="*/ 606 h 816"/>
              <a:gd name="T8" fmla="*/ 96 w 510"/>
              <a:gd name="T9" fmla="*/ 465 h 816"/>
              <a:gd name="T10" fmla="*/ 0 w 510"/>
              <a:gd name="T11" fmla="*/ 202 h 816"/>
              <a:gd name="T12" fmla="*/ 348 w 510"/>
              <a:gd name="T13" fmla="*/ 0 h 816"/>
              <a:gd name="T14" fmla="*/ 492 w 510"/>
              <a:gd name="T15" fmla="*/ 396 h 816"/>
              <a:gd name="T16" fmla="*/ 510 w 510"/>
              <a:gd name="T17" fmla="*/ 606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16">
                <a:moveTo>
                  <a:pt x="510" y="606"/>
                </a:moveTo>
                <a:cubicBezTo>
                  <a:pt x="510" y="678"/>
                  <a:pt x="504" y="748"/>
                  <a:pt x="492" y="816"/>
                </a:cubicBezTo>
                <a:cubicBezTo>
                  <a:pt x="96" y="746"/>
                  <a:pt x="96" y="746"/>
                  <a:pt x="96" y="746"/>
                </a:cubicBezTo>
                <a:cubicBezTo>
                  <a:pt x="104" y="701"/>
                  <a:pt x="108" y="654"/>
                  <a:pt x="108" y="606"/>
                </a:cubicBezTo>
                <a:cubicBezTo>
                  <a:pt x="108" y="558"/>
                  <a:pt x="104" y="511"/>
                  <a:pt x="96" y="465"/>
                </a:cubicBezTo>
                <a:cubicBezTo>
                  <a:pt x="79" y="371"/>
                  <a:pt x="46" y="282"/>
                  <a:pt x="0" y="202"/>
                </a:cubicBezTo>
                <a:cubicBezTo>
                  <a:pt x="348" y="0"/>
                  <a:pt x="348" y="0"/>
                  <a:pt x="348" y="0"/>
                </a:cubicBezTo>
                <a:cubicBezTo>
                  <a:pt x="418" y="121"/>
                  <a:pt x="467" y="254"/>
                  <a:pt x="492" y="396"/>
                </a:cubicBezTo>
                <a:cubicBezTo>
                  <a:pt x="504" y="464"/>
                  <a:pt x="510" y="534"/>
                  <a:pt x="510" y="606"/>
                </a:cubicBezTo>
                <a:close/>
              </a:path>
            </a:pathLst>
          </a:custGeom>
          <a:solidFill>
            <a:srgbClr val="662D91"/>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0">
            <a:extLst>
              <a:ext uri="{FF2B5EF4-FFF2-40B4-BE49-F238E27FC236}">
                <a16:creationId xmlns:a16="http://schemas.microsoft.com/office/drawing/2014/main" id="{A314311A-0A13-5ECB-774A-B4684AAEF7E4}"/>
              </a:ext>
            </a:extLst>
          </p:cNvPr>
          <p:cNvSpPr>
            <a:spLocks/>
          </p:cNvSpPr>
          <p:nvPr/>
        </p:nvSpPr>
        <p:spPr bwMode="auto">
          <a:xfrm>
            <a:off x="7035800" y="1755775"/>
            <a:ext cx="876300" cy="777875"/>
          </a:xfrm>
          <a:custGeom>
            <a:avLst/>
            <a:gdLst>
              <a:gd name="T0" fmla="*/ 459 w 459"/>
              <a:gd name="T1" fmla="*/ 356 h 407"/>
              <a:gd name="T2" fmla="*/ 371 w 459"/>
              <a:gd name="T3" fmla="*/ 407 h 407"/>
              <a:gd name="T4" fmla="*/ 213 w 459"/>
              <a:gd name="T5" fmla="*/ 219 h 407"/>
              <a:gd name="T6" fmla="*/ 0 w 459"/>
              <a:gd name="T7" fmla="*/ 96 h 407"/>
              <a:gd name="T8" fmla="*/ 0 w 459"/>
              <a:gd name="T9" fmla="*/ 96 h 407"/>
              <a:gd name="T10" fmla="*/ 35 w 459"/>
              <a:gd name="T11" fmla="*/ 0 h 407"/>
              <a:gd name="T12" fmla="*/ 278 w 459"/>
              <a:gd name="T13" fmla="*/ 141 h 407"/>
              <a:gd name="T14" fmla="*/ 459 w 459"/>
              <a:gd name="T15" fmla="*/ 356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9" h="407">
                <a:moveTo>
                  <a:pt x="459" y="356"/>
                </a:moveTo>
                <a:cubicBezTo>
                  <a:pt x="371" y="407"/>
                  <a:pt x="371" y="407"/>
                  <a:pt x="371" y="407"/>
                </a:cubicBezTo>
                <a:cubicBezTo>
                  <a:pt x="329" y="335"/>
                  <a:pt x="276" y="271"/>
                  <a:pt x="213" y="219"/>
                </a:cubicBezTo>
                <a:cubicBezTo>
                  <a:pt x="150" y="166"/>
                  <a:pt x="78" y="124"/>
                  <a:pt x="0" y="96"/>
                </a:cubicBezTo>
                <a:cubicBezTo>
                  <a:pt x="0" y="96"/>
                  <a:pt x="0" y="96"/>
                  <a:pt x="0" y="96"/>
                </a:cubicBezTo>
                <a:cubicBezTo>
                  <a:pt x="35" y="0"/>
                  <a:pt x="35" y="0"/>
                  <a:pt x="35" y="0"/>
                </a:cubicBezTo>
                <a:cubicBezTo>
                  <a:pt x="125" y="33"/>
                  <a:pt x="207" y="81"/>
                  <a:pt x="278" y="141"/>
                </a:cubicBezTo>
                <a:cubicBezTo>
                  <a:pt x="350" y="201"/>
                  <a:pt x="411" y="274"/>
                  <a:pt x="459" y="356"/>
                </a:cubicBezTo>
                <a:close/>
              </a:path>
            </a:pathLst>
          </a:custGeom>
          <a:solidFill>
            <a:srgbClr val="F47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9">
            <a:extLst>
              <a:ext uri="{FF2B5EF4-FFF2-40B4-BE49-F238E27FC236}">
                <a16:creationId xmlns:a16="http://schemas.microsoft.com/office/drawing/2014/main" id="{74F37C5E-CFC8-46D6-6F8F-D822820313FB}"/>
              </a:ext>
            </a:extLst>
          </p:cNvPr>
          <p:cNvSpPr>
            <a:spLocks/>
          </p:cNvSpPr>
          <p:nvPr/>
        </p:nvSpPr>
        <p:spPr bwMode="auto">
          <a:xfrm>
            <a:off x="6046788" y="1663700"/>
            <a:ext cx="1055687" cy="274638"/>
          </a:xfrm>
          <a:custGeom>
            <a:avLst/>
            <a:gdLst>
              <a:gd name="T0" fmla="*/ 553 w 553"/>
              <a:gd name="T1" fmla="*/ 48 h 144"/>
              <a:gd name="T2" fmla="*/ 518 w 553"/>
              <a:gd name="T3" fmla="*/ 144 h 144"/>
              <a:gd name="T4" fmla="*/ 277 w 553"/>
              <a:gd name="T5" fmla="*/ 101 h 144"/>
              <a:gd name="T6" fmla="*/ 35 w 553"/>
              <a:gd name="T7" fmla="*/ 144 h 144"/>
              <a:gd name="T8" fmla="*/ 0 w 553"/>
              <a:gd name="T9" fmla="*/ 48 h 144"/>
              <a:gd name="T10" fmla="*/ 277 w 553"/>
              <a:gd name="T11" fmla="*/ 0 h 144"/>
              <a:gd name="T12" fmla="*/ 553 w 553"/>
              <a:gd name="T13" fmla="*/ 48 h 144"/>
            </a:gdLst>
            <a:ahLst/>
            <a:cxnLst>
              <a:cxn ang="0">
                <a:pos x="T0" y="T1"/>
              </a:cxn>
              <a:cxn ang="0">
                <a:pos x="T2" y="T3"/>
              </a:cxn>
              <a:cxn ang="0">
                <a:pos x="T4" y="T5"/>
              </a:cxn>
              <a:cxn ang="0">
                <a:pos x="T6" y="T7"/>
              </a:cxn>
              <a:cxn ang="0">
                <a:pos x="T8" y="T9"/>
              </a:cxn>
              <a:cxn ang="0">
                <a:pos x="T10" y="T11"/>
              </a:cxn>
              <a:cxn ang="0">
                <a:pos x="T12" y="T13"/>
              </a:cxn>
            </a:cxnLst>
            <a:rect l="0" t="0" r="r" b="b"/>
            <a:pathLst>
              <a:path w="553" h="144">
                <a:moveTo>
                  <a:pt x="553" y="48"/>
                </a:moveTo>
                <a:cubicBezTo>
                  <a:pt x="518" y="144"/>
                  <a:pt x="518" y="144"/>
                  <a:pt x="518" y="144"/>
                </a:cubicBezTo>
                <a:cubicBezTo>
                  <a:pt x="443" y="116"/>
                  <a:pt x="361" y="101"/>
                  <a:pt x="277" y="101"/>
                </a:cubicBezTo>
                <a:cubicBezTo>
                  <a:pt x="192" y="101"/>
                  <a:pt x="110" y="116"/>
                  <a:pt x="35" y="144"/>
                </a:cubicBezTo>
                <a:cubicBezTo>
                  <a:pt x="0" y="48"/>
                  <a:pt x="0" y="48"/>
                  <a:pt x="0" y="48"/>
                </a:cubicBezTo>
                <a:cubicBezTo>
                  <a:pt x="86" y="17"/>
                  <a:pt x="179" y="0"/>
                  <a:pt x="277" y="0"/>
                </a:cubicBezTo>
                <a:cubicBezTo>
                  <a:pt x="374" y="0"/>
                  <a:pt x="467" y="17"/>
                  <a:pt x="553" y="48"/>
                </a:cubicBezTo>
                <a:close/>
              </a:path>
            </a:pathLst>
          </a:custGeom>
          <a:solidFill>
            <a:srgbClr val="FF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8">
            <a:extLst>
              <a:ext uri="{FF2B5EF4-FFF2-40B4-BE49-F238E27FC236}">
                <a16:creationId xmlns:a16="http://schemas.microsoft.com/office/drawing/2014/main" id="{5DC7DC70-3CA2-5320-D80F-A443CA73960C}"/>
              </a:ext>
            </a:extLst>
          </p:cNvPr>
          <p:cNvSpPr>
            <a:spLocks/>
          </p:cNvSpPr>
          <p:nvPr/>
        </p:nvSpPr>
        <p:spPr bwMode="auto">
          <a:xfrm>
            <a:off x="5238750" y="1755775"/>
            <a:ext cx="874712" cy="777875"/>
          </a:xfrm>
          <a:custGeom>
            <a:avLst/>
            <a:gdLst>
              <a:gd name="T0" fmla="*/ 458 w 458"/>
              <a:gd name="T1" fmla="*/ 96 h 407"/>
              <a:gd name="T2" fmla="*/ 245 w 458"/>
              <a:gd name="T3" fmla="*/ 219 h 407"/>
              <a:gd name="T4" fmla="*/ 88 w 458"/>
              <a:gd name="T5" fmla="*/ 407 h 407"/>
              <a:gd name="T6" fmla="*/ 0 w 458"/>
              <a:gd name="T7" fmla="*/ 356 h 407"/>
              <a:gd name="T8" fmla="*/ 180 w 458"/>
              <a:gd name="T9" fmla="*/ 141 h 407"/>
              <a:gd name="T10" fmla="*/ 423 w 458"/>
              <a:gd name="T11" fmla="*/ 0 h 407"/>
              <a:gd name="T12" fmla="*/ 458 w 458"/>
              <a:gd name="T13" fmla="*/ 96 h 407"/>
            </a:gdLst>
            <a:ahLst/>
            <a:cxnLst>
              <a:cxn ang="0">
                <a:pos x="T0" y="T1"/>
              </a:cxn>
              <a:cxn ang="0">
                <a:pos x="T2" y="T3"/>
              </a:cxn>
              <a:cxn ang="0">
                <a:pos x="T4" y="T5"/>
              </a:cxn>
              <a:cxn ang="0">
                <a:pos x="T6" y="T7"/>
              </a:cxn>
              <a:cxn ang="0">
                <a:pos x="T8" y="T9"/>
              </a:cxn>
              <a:cxn ang="0">
                <a:pos x="T10" y="T11"/>
              </a:cxn>
              <a:cxn ang="0">
                <a:pos x="T12" y="T13"/>
              </a:cxn>
            </a:cxnLst>
            <a:rect l="0" t="0" r="r" b="b"/>
            <a:pathLst>
              <a:path w="458" h="407">
                <a:moveTo>
                  <a:pt x="458" y="96"/>
                </a:moveTo>
                <a:cubicBezTo>
                  <a:pt x="380" y="124"/>
                  <a:pt x="308" y="166"/>
                  <a:pt x="245" y="219"/>
                </a:cubicBezTo>
                <a:cubicBezTo>
                  <a:pt x="183" y="271"/>
                  <a:pt x="129" y="335"/>
                  <a:pt x="88" y="407"/>
                </a:cubicBezTo>
                <a:cubicBezTo>
                  <a:pt x="0" y="356"/>
                  <a:pt x="0" y="356"/>
                  <a:pt x="0" y="356"/>
                </a:cubicBezTo>
                <a:cubicBezTo>
                  <a:pt x="47" y="274"/>
                  <a:pt x="108" y="201"/>
                  <a:pt x="180" y="141"/>
                </a:cubicBezTo>
                <a:cubicBezTo>
                  <a:pt x="252" y="81"/>
                  <a:pt x="334" y="33"/>
                  <a:pt x="423" y="0"/>
                </a:cubicBezTo>
                <a:lnTo>
                  <a:pt x="458" y="96"/>
                </a:lnTo>
                <a:close/>
              </a:path>
            </a:pathLst>
          </a:custGeom>
          <a:solidFill>
            <a:srgbClr val="A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2">
            <a:extLst>
              <a:ext uri="{FF2B5EF4-FFF2-40B4-BE49-F238E27FC236}">
                <a16:creationId xmlns:a16="http://schemas.microsoft.com/office/drawing/2014/main" id="{4BE3CE12-9833-F2B5-9F25-396019733031}"/>
              </a:ext>
            </a:extLst>
          </p:cNvPr>
          <p:cNvSpPr>
            <a:spLocks/>
          </p:cNvSpPr>
          <p:nvPr/>
        </p:nvSpPr>
        <p:spPr bwMode="auto">
          <a:xfrm>
            <a:off x="5030788" y="2435225"/>
            <a:ext cx="376237" cy="1039813"/>
          </a:xfrm>
          <a:custGeom>
            <a:avLst/>
            <a:gdLst>
              <a:gd name="T0" fmla="*/ 113 w 197"/>
              <a:gd name="T1" fmla="*/ 281 h 544"/>
              <a:gd name="T2" fmla="*/ 102 w 197"/>
              <a:gd name="T3" fmla="*/ 404 h 544"/>
              <a:gd name="T4" fmla="*/ 113 w 197"/>
              <a:gd name="T5" fmla="*/ 527 h 544"/>
              <a:gd name="T6" fmla="*/ 13 w 197"/>
              <a:gd name="T7" fmla="*/ 544 h 544"/>
              <a:gd name="T8" fmla="*/ 0 w 197"/>
              <a:gd name="T9" fmla="*/ 404 h 544"/>
              <a:gd name="T10" fmla="*/ 13 w 197"/>
              <a:gd name="T11" fmla="*/ 263 h 544"/>
              <a:gd name="T12" fmla="*/ 109 w 197"/>
              <a:gd name="T13" fmla="*/ 0 h 544"/>
              <a:gd name="T14" fmla="*/ 197 w 197"/>
              <a:gd name="T15" fmla="*/ 51 h 544"/>
              <a:gd name="T16" fmla="*/ 113 w 197"/>
              <a:gd name="T17" fmla="*/ 28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544">
                <a:moveTo>
                  <a:pt x="113" y="281"/>
                </a:moveTo>
                <a:cubicBezTo>
                  <a:pt x="106" y="321"/>
                  <a:pt x="102" y="362"/>
                  <a:pt x="102" y="404"/>
                </a:cubicBezTo>
                <a:cubicBezTo>
                  <a:pt x="102" y="446"/>
                  <a:pt x="106" y="487"/>
                  <a:pt x="113" y="527"/>
                </a:cubicBezTo>
                <a:cubicBezTo>
                  <a:pt x="13" y="544"/>
                  <a:pt x="13" y="544"/>
                  <a:pt x="13" y="544"/>
                </a:cubicBezTo>
                <a:cubicBezTo>
                  <a:pt x="5" y="499"/>
                  <a:pt x="0" y="452"/>
                  <a:pt x="0" y="404"/>
                </a:cubicBezTo>
                <a:cubicBezTo>
                  <a:pt x="0" y="356"/>
                  <a:pt x="5" y="309"/>
                  <a:pt x="13" y="263"/>
                </a:cubicBezTo>
                <a:cubicBezTo>
                  <a:pt x="29" y="169"/>
                  <a:pt x="62" y="80"/>
                  <a:pt x="109" y="0"/>
                </a:cubicBezTo>
                <a:cubicBezTo>
                  <a:pt x="197" y="51"/>
                  <a:pt x="197" y="51"/>
                  <a:pt x="197" y="51"/>
                </a:cubicBezTo>
                <a:cubicBezTo>
                  <a:pt x="156" y="121"/>
                  <a:pt x="127" y="198"/>
                  <a:pt x="113" y="281"/>
                </a:cubicBez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7">
            <a:extLst>
              <a:ext uri="{FF2B5EF4-FFF2-40B4-BE49-F238E27FC236}">
                <a16:creationId xmlns:a16="http://schemas.microsoft.com/office/drawing/2014/main" id="{8455DAAE-A84D-B373-2684-3497A25CA965}"/>
              </a:ext>
            </a:extLst>
          </p:cNvPr>
          <p:cNvSpPr>
            <a:spLocks/>
          </p:cNvSpPr>
          <p:nvPr/>
        </p:nvSpPr>
        <p:spPr bwMode="auto">
          <a:xfrm>
            <a:off x="5056188" y="3443288"/>
            <a:ext cx="650875" cy="947738"/>
          </a:xfrm>
          <a:custGeom>
            <a:avLst/>
            <a:gdLst>
              <a:gd name="T0" fmla="*/ 341 w 341"/>
              <a:gd name="T1" fmla="*/ 418 h 496"/>
              <a:gd name="T2" fmla="*/ 276 w 341"/>
              <a:gd name="T3" fmla="*/ 496 h 496"/>
              <a:gd name="T4" fmla="*/ 96 w 341"/>
              <a:gd name="T5" fmla="*/ 281 h 496"/>
              <a:gd name="T6" fmla="*/ 0 w 341"/>
              <a:gd name="T7" fmla="*/ 17 h 496"/>
              <a:gd name="T8" fmla="*/ 100 w 341"/>
              <a:gd name="T9" fmla="*/ 0 h 496"/>
              <a:gd name="T10" fmla="*/ 184 w 341"/>
              <a:gd name="T11" fmla="*/ 230 h 496"/>
              <a:gd name="T12" fmla="*/ 341 w 341"/>
              <a:gd name="T13" fmla="*/ 418 h 496"/>
            </a:gdLst>
            <a:ahLst/>
            <a:cxnLst>
              <a:cxn ang="0">
                <a:pos x="T0" y="T1"/>
              </a:cxn>
              <a:cxn ang="0">
                <a:pos x="T2" y="T3"/>
              </a:cxn>
              <a:cxn ang="0">
                <a:pos x="T4" y="T5"/>
              </a:cxn>
              <a:cxn ang="0">
                <a:pos x="T6" y="T7"/>
              </a:cxn>
              <a:cxn ang="0">
                <a:pos x="T8" y="T9"/>
              </a:cxn>
              <a:cxn ang="0">
                <a:pos x="T10" y="T11"/>
              </a:cxn>
              <a:cxn ang="0">
                <a:pos x="T12" y="T13"/>
              </a:cxn>
            </a:cxnLst>
            <a:rect l="0" t="0" r="r" b="b"/>
            <a:pathLst>
              <a:path w="341" h="496">
                <a:moveTo>
                  <a:pt x="341" y="418"/>
                </a:moveTo>
                <a:cubicBezTo>
                  <a:pt x="276" y="496"/>
                  <a:pt x="276" y="496"/>
                  <a:pt x="276" y="496"/>
                </a:cubicBezTo>
                <a:cubicBezTo>
                  <a:pt x="204" y="436"/>
                  <a:pt x="143" y="363"/>
                  <a:pt x="96" y="281"/>
                </a:cubicBezTo>
                <a:cubicBezTo>
                  <a:pt x="49" y="201"/>
                  <a:pt x="16" y="112"/>
                  <a:pt x="0" y="17"/>
                </a:cubicBezTo>
                <a:cubicBezTo>
                  <a:pt x="100" y="0"/>
                  <a:pt x="100" y="0"/>
                  <a:pt x="100" y="0"/>
                </a:cubicBezTo>
                <a:cubicBezTo>
                  <a:pt x="114" y="82"/>
                  <a:pt x="143" y="160"/>
                  <a:pt x="184" y="230"/>
                </a:cubicBezTo>
                <a:cubicBezTo>
                  <a:pt x="225" y="302"/>
                  <a:pt x="279" y="365"/>
                  <a:pt x="341" y="418"/>
                </a:cubicBez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8">
            <a:extLst>
              <a:ext uri="{FF2B5EF4-FFF2-40B4-BE49-F238E27FC236}">
                <a16:creationId xmlns:a16="http://schemas.microsoft.com/office/drawing/2014/main" id="{FE257DEF-02CC-26CE-B686-AAB4FC191870}"/>
              </a:ext>
            </a:extLst>
          </p:cNvPr>
          <p:cNvSpPr>
            <a:spLocks/>
          </p:cNvSpPr>
          <p:nvPr/>
        </p:nvSpPr>
        <p:spPr bwMode="auto">
          <a:xfrm>
            <a:off x="5226050" y="1857375"/>
            <a:ext cx="2698750" cy="2698750"/>
          </a:xfrm>
          <a:custGeom>
            <a:avLst/>
            <a:gdLst>
              <a:gd name="T0" fmla="*/ 1413 w 1413"/>
              <a:gd name="T1" fmla="*/ 707 h 1413"/>
              <a:gd name="T2" fmla="*/ 1403 w 1413"/>
              <a:gd name="T3" fmla="*/ 830 h 1413"/>
              <a:gd name="T4" fmla="*/ 1319 w 1413"/>
              <a:gd name="T5" fmla="*/ 1060 h 1413"/>
              <a:gd name="T6" fmla="*/ 1161 w 1413"/>
              <a:gd name="T7" fmla="*/ 1248 h 1413"/>
              <a:gd name="T8" fmla="*/ 948 w 1413"/>
              <a:gd name="T9" fmla="*/ 1371 h 1413"/>
              <a:gd name="T10" fmla="*/ 948 w 1413"/>
              <a:gd name="T11" fmla="*/ 1371 h 1413"/>
              <a:gd name="T12" fmla="*/ 707 w 1413"/>
              <a:gd name="T13" fmla="*/ 1413 h 1413"/>
              <a:gd name="T14" fmla="*/ 465 w 1413"/>
              <a:gd name="T15" fmla="*/ 1371 h 1413"/>
              <a:gd name="T16" fmla="*/ 252 w 1413"/>
              <a:gd name="T17" fmla="*/ 1248 h 1413"/>
              <a:gd name="T18" fmla="*/ 95 w 1413"/>
              <a:gd name="T19" fmla="*/ 1060 h 1413"/>
              <a:gd name="T20" fmla="*/ 11 w 1413"/>
              <a:gd name="T21" fmla="*/ 830 h 1413"/>
              <a:gd name="T22" fmla="*/ 0 w 1413"/>
              <a:gd name="T23" fmla="*/ 707 h 1413"/>
              <a:gd name="T24" fmla="*/ 11 w 1413"/>
              <a:gd name="T25" fmla="*/ 584 h 1413"/>
              <a:gd name="T26" fmla="*/ 95 w 1413"/>
              <a:gd name="T27" fmla="*/ 354 h 1413"/>
              <a:gd name="T28" fmla="*/ 252 w 1413"/>
              <a:gd name="T29" fmla="*/ 166 h 1413"/>
              <a:gd name="T30" fmla="*/ 465 w 1413"/>
              <a:gd name="T31" fmla="*/ 43 h 1413"/>
              <a:gd name="T32" fmla="*/ 707 w 1413"/>
              <a:gd name="T33" fmla="*/ 0 h 1413"/>
              <a:gd name="T34" fmla="*/ 948 w 1413"/>
              <a:gd name="T35" fmla="*/ 43 h 1413"/>
              <a:gd name="T36" fmla="*/ 948 w 1413"/>
              <a:gd name="T37" fmla="*/ 43 h 1413"/>
              <a:gd name="T38" fmla="*/ 1161 w 1413"/>
              <a:gd name="T39" fmla="*/ 166 h 1413"/>
              <a:gd name="T40" fmla="*/ 1319 w 1413"/>
              <a:gd name="T41" fmla="*/ 354 h 1413"/>
              <a:gd name="T42" fmla="*/ 1403 w 1413"/>
              <a:gd name="T43" fmla="*/ 584 h 1413"/>
              <a:gd name="T44" fmla="*/ 1413 w 1413"/>
              <a:gd name="T45" fmla="*/ 707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3" h="1413">
                <a:moveTo>
                  <a:pt x="1413" y="707"/>
                </a:moveTo>
                <a:cubicBezTo>
                  <a:pt x="1413" y="749"/>
                  <a:pt x="1410" y="790"/>
                  <a:pt x="1403" y="830"/>
                </a:cubicBezTo>
                <a:cubicBezTo>
                  <a:pt x="1388" y="912"/>
                  <a:pt x="1359" y="990"/>
                  <a:pt x="1319" y="1060"/>
                </a:cubicBezTo>
                <a:cubicBezTo>
                  <a:pt x="1277" y="1132"/>
                  <a:pt x="1224" y="1195"/>
                  <a:pt x="1161" y="1248"/>
                </a:cubicBezTo>
                <a:cubicBezTo>
                  <a:pt x="1098" y="1301"/>
                  <a:pt x="1026" y="1343"/>
                  <a:pt x="948" y="1371"/>
                </a:cubicBezTo>
                <a:cubicBezTo>
                  <a:pt x="948" y="1371"/>
                  <a:pt x="948" y="1371"/>
                  <a:pt x="948" y="1371"/>
                </a:cubicBezTo>
                <a:cubicBezTo>
                  <a:pt x="873" y="1398"/>
                  <a:pt x="791" y="1413"/>
                  <a:pt x="707" y="1413"/>
                </a:cubicBezTo>
                <a:cubicBezTo>
                  <a:pt x="622" y="1413"/>
                  <a:pt x="540" y="1398"/>
                  <a:pt x="465" y="1371"/>
                </a:cubicBezTo>
                <a:cubicBezTo>
                  <a:pt x="387" y="1343"/>
                  <a:pt x="315" y="1301"/>
                  <a:pt x="252" y="1248"/>
                </a:cubicBezTo>
                <a:cubicBezTo>
                  <a:pt x="190" y="1195"/>
                  <a:pt x="136" y="1132"/>
                  <a:pt x="95" y="1060"/>
                </a:cubicBezTo>
                <a:cubicBezTo>
                  <a:pt x="54" y="990"/>
                  <a:pt x="25" y="912"/>
                  <a:pt x="11" y="830"/>
                </a:cubicBezTo>
                <a:cubicBezTo>
                  <a:pt x="4" y="790"/>
                  <a:pt x="0" y="749"/>
                  <a:pt x="0" y="707"/>
                </a:cubicBezTo>
                <a:cubicBezTo>
                  <a:pt x="0" y="665"/>
                  <a:pt x="4" y="624"/>
                  <a:pt x="11" y="584"/>
                </a:cubicBezTo>
                <a:cubicBezTo>
                  <a:pt x="25" y="501"/>
                  <a:pt x="54" y="424"/>
                  <a:pt x="95" y="354"/>
                </a:cubicBezTo>
                <a:cubicBezTo>
                  <a:pt x="136" y="282"/>
                  <a:pt x="190" y="218"/>
                  <a:pt x="252" y="166"/>
                </a:cubicBezTo>
                <a:cubicBezTo>
                  <a:pt x="315" y="113"/>
                  <a:pt x="387" y="71"/>
                  <a:pt x="465" y="43"/>
                </a:cubicBezTo>
                <a:cubicBezTo>
                  <a:pt x="540" y="15"/>
                  <a:pt x="622" y="0"/>
                  <a:pt x="707" y="0"/>
                </a:cubicBezTo>
                <a:cubicBezTo>
                  <a:pt x="791" y="0"/>
                  <a:pt x="873" y="15"/>
                  <a:pt x="948" y="43"/>
                </a:cubicBezTo>
                <a:cubicBezTo>
                  <a:pt x="948" y="43"/>
                  <a:pt x="948" y="43"/>
                  <a:pt x="948" y="43"/>
                </a:cubicBezTo>
                <a:cubicBezTo>
                  <a:pt x="1026" y="71"/>
                  <a:pt x="1098" y="113"/>
                  <a:pt x="1161" y="166"/>
                </a:cubicBezTo>
                <a:cubicBezTo>
                  <a:pt x="1224" y="218"/>
                  <a:pt x="1277" y="282"/>
                  <a:pt x="1319" y="354"/>
                </a:cubicBezTo>
                <a:cubicBezTo>
                  <a:pt x="1359" y="424"/>
                  <a:pt x="1388" y="501"/>
                  <a:pt x="1403" y="584"/>
                </a:cubicBezTo>
                <a:cubicBezTo>
                  <a:pt x="1410" y="624"/>
                  <a:pt x="1413" y="665"/>
                  <a:pt x="1413" y="707"/>
                </a:cubicBezTo>
                <a:close/>
              </a:path>
            </a:pathLst>
          </a:custGeom>
          <a:solidFill>
            <a:srgbClr val="034EA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Text Placeholder 11">
            <a:extLst>
              <a:ext uri="{FF2B5EF4-FFF2-40B4-BE49-F238E27FC236}">
                <a16:creationId xmlns:a16="http://schemas.microsoft.com/office/drawing/2014/main" id="{28E3B4C0-7AF2-4FD6-3010-BFC790ABB670}"/>
              </a:ext>
            </a:extLst>
          </p:cNvPr>
          <p:cNvSpPr>
            <a:spLocks noGrp="1"/>
          </p:cNvSpPr>
          <p:nvPr>
            <p:ph type="body" idx="2"/>
          </p:nvPr>
        </p:nvSpPr>
        <p:spPr/>
        <p:txBody>
          <a:bodyPr>
            <a:noAutofit/>
          </a:bodyPr>
          <a:lstStyle/>
          <a:p>
            <a:r>
              <a:rPr lang="en-US" sz="2000" dirty="0"/>
              <a:t>MÔ HÌNH XÂY DỰNG VĂN HÓA HỘI NHẬP</a:t>
            </a:r>
          </a:p>
        </p:txBody>
      </p:sp>
      <p:sp>
        <p:nvSpPr>
          <p:cNvPr id="14" name="Rectangle 13">
            <a:extLst>
              <a:ext uri="{FF2B5EF4-FFF2-40B4-BE49-F238E27FC236}">
                <a16:creationId xmlns:a16="http://schemas.microsoft.com/office/drawing/2014/main" id="{B91FC69A-CEAC-D14F-134A-C99DF6EDA4BF}"/>
              </a:ext>
            </a:extLst>
          </p:cNvPr>
          <p:cNvSpPr/>
          <p:nvPr/>
        </p:nvSpPr>
        <p:spPr>
          <a:xfrm>
            <a:off x="4480676" y="2592239"/>
            <a:ext cx="4251412" cy="1112931"/>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09379" tIns="209379" rIns="209379" bIns="209379" numCol="1" spcCol="1270" anchor="ctr" anchorCtr="0">
            <a:noAutofit/>
          </a:bodyPr>
          <a:lstStyle/>
          <a:p>
            <a:pPr marL="0" lvl="0" indent="0" algn="ctr" defTabSz="1955800">
              <a:lnSpc>
                <a:spcPct val="90000"/>
              </a:lnSpc>
              <a:spcBef>
                <a:spcPct val="0"/>
              </a:spcBef>
              <a:spcAft>
                <a:spcPct val="35000"/>
              </a:spcAft>
              <a:buFont typeface="Aptos" panose="020B0004020202020204" pitchFamily="34" charset="0"/>
              <a:buNone/>
            </a:pPr>
            <a:r>
              <a:rPr lang="en-US" sz="3200" b="1" kern="1200" dirty="0">
                <a:solidFill>
                  <a:schemeClr val="bg1"/>
                </a:solidFill>
                <a:latin typeface="+mj-lt"/>
                <a:cs typeface="Times New Roman" panose="02020603050405020304" pitchFamily="18" charset="0"/>
              </a:rPr>
              <a:t>VĂN HÓA</a:t>
            </a:r>
          </a:p>
          <a:p>
            <a:pPr marL="0" lvl="0" indent="0" algn="ctr" defTabSz="1955800">
              <a:lnSpc>
                <a:spcPct val="90000"/>
              </a:lnSpc>
              <a:spcBef>
                <a:spcPct val="0"/>
              </a:spcBef>
              <a:spcAft>
                <a:spcPct val="35000"/>
              </a:spcAft>
              <a:buFont typeface="Aptos" panose="020B0004020202020204" pitchFamily="34" charset="0"/>
              <a:buNone/>
            </a:pPr>
            <a:r>
              <a:rPr lang="en-US" sz="3200" b="1" kern="1200" dirty="0">
                <a:solidFill>
                  <a:schemeClr val="bg1"/>
                </a:solidFill>
                <a:latin typeface="+mj-lt"/>
                <a:cs typeface="Times New Roman" panose="02020603050405020304" pitchFamily="18" charset="0"/>
              </a:rPr>
              <a:t>HỘI NHẬP </a:t>
            </a:r>
          </a:p>
          <a:p>
            <a:pPr marL="0" lvl="0" indent="0" algn="ctr" defTabSz="1955800">
              <a:lnSpc>
                <a:spcPct val="90000"/>
              </a:lnSpc>
              <a:spcBef>
                <a:spcPct val="0"/>
              </a:spcBef>
              <a:spcAft>
                <a:spcPct val="35000"/>
              </a:spcAft>
              <a:buFont typeface="Aptos" panose="020B0004020202020204" pitchFamily="34" charset="0"/>
              <a:buNone/>
            </a:pPr>
            <a:r>
              <a:rPr lang="en-US" sz="1600" b="1" kern="1200" dirty="0">
                <a:solidFill>
                  <a:schemeClr val="bg1"/>
                </a:solidFill>
                <a:latin typeface="+mj-lt"/>
                <a:cs typeface="Times New Roman" panose="02020603050405020304" pitchFamily="18" charset="0"/>
              </a:rPr>
              <a:t>TẠI TRƯỜNG ĐẠI HỌC </a:t>
            </a:r>
          </a:p>
        </p:txBody>
      </p:sp>
      <p:sp>
        <p:nvSpPr>
          <p:cNvPr id="108" name="Arrow: Pentagon 107">
            <a:extLst>
              <a:ext uri="{FF2B5EF4-FFF2-40B4-BE49-F238E27FC236}">
                <a16:creationId xmlns:a16="http://schemas.microsoft.com/office/drawing/2014/main" id="{4B58CB6E-2F08-B1CC-54E6-098FB81D582C}"/>
              </a:ext>
            </a:extLst>
          </p:cNvPr>
          <p:cNvSpPr/>
          <p:nvPr/>
        </p:nvSpPr>
        <p:spPr>
          <a:xfrm flipH="1">
            <a:off x="8299147" y="2755350"/>
            <a:ext cx="3748151" cy="562675"/>
          </a:xfrm>
          <a:prstGeom prst="homePlate">
            <a:avLst/>
          </a:prstGeom>
          <a:solidFill>
            <a:srgbClr val="8557A7"/>
          </a:solidFill>
          <a:ln>
            <a:noFill/>
          </a:ln>
          <a:effectLst>
            <a:outerShdw blurRad="63500" sx="102000" sy="102000" algn="ctr" rotWithShape="0">
              <a:prstClr val="black">
                <a:alpha val="40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34238" tIns="234238" rIns="234238" bIns="234238" numCol="1" spcCol="1270" anchor="ctr" anchorCtr="0">
            <a:noAutofit/>
          </a:bodyPr>
          <a:lstStyle/>
          <a:p>
            <a:pPr marL="0" lvl="0" indent="0" defTabSz="1778000">
              <a:lnSpc>
                <a:spcPct val="90000"/>
              </a:lnSpc>
              <a:spcBef>
                <a:spcPct val="0"/>
              </a:spcBef>
              <a:spcAft>
                <a:spcPct val="35000"/>
              </a:spcAft>
              <a:buNone/>
            </a:pPr>
            <a:r>
              <a:rPr lang="en-US" b="1" kern="1200" dirty="0">
                <a:solidFill>
                  <a:schemeClr val="bg1"/>
                </a:solidFill>
                <a:latin typeface="+mj-lt"/>
                <a:cs typeface="Times New Roman" panose="02020603050405020304" pitchFamily="18" charset="0"/>
              </a:rPr>
              <a:t>6. </a:t>
            </a:r>
            <a:r>
              <a:rPr lang="en-US" b="1" kern="1200" dirty="0" err="1">
                <a:solidFill>
                  <a:schemeClr val="bg1"/>
                </a:solidFill>
                <a:latin typeface="+mj-lt"/>
                <a:cs typeface="Times New Roman" panose="02020603050405020304" pitchFamily="18" charset="0"/>
              </a:rPr>
              <a:t>Môi</a:t>
            </a:r>
            <a:r>
              <a:rPr lang="en-US" b="1" kern="1200" dirty="0">
                <a:solidFill>
                  <a:schemeClr val="bg1"/>
                </a:solidFill>
                <a:latin typeface="+mj-lt"/>
                <a:cs typeface="Times New Roman" panose="02020603050405020304" pitchFamily="18" charset="0"/>
              </a:rPr>
              <a:t> </a:t>
            </a:r>
            <a:r>
              <a:rPr lang="en-US" b="1" kern="1200" dirty="0" err="1">
                <a:solidFill>
                  <a:schemeClr val="bg1"/>
                </a:solidFill>
                <a:latin typeface="+mj-lt"/>
                <a:cs typeface="Times New Roman" panose="02020603050405020304" pitchFamily="18" charset="0"/>
              </a:rPr>
              <a:t>trường</a:t>
            </a:r>
            <a:r>
              <a:rPr lang="en-US" b="1" kern="1200" dirty="0">
                <a:solidFill>
                  <a:schemeClr val="bg1"/>
                </a:solidFill>
                <a:latin typeface="+mj-lt"/>
                <a:cs typeface="Times New Roman" panose="02020603050405020304" pitchFamily="18" charset="0"/>
              </a:rPr>
              <a:t> </a:t>
            </a:r>
            <a:r>
              <a:rPr lang="en-US" b="1" kern="1200" dirty="0" err="1">
                <a:solidFill>
                  <a:schemeClr val="bg1"/>
                </a:solidFill>
                <a:latin typeface="+mj-lt"/>
                <a:cs typeface="Times New Roman" panose="02020603050405020304" pitchFamily="18" charset="0"/>
              </a:rPr>
              <a:t>trải</a:t>
            </a:r>
            <a:r>
              <a:rPr lang="en-US" b="1" kern="1200" dirty="0">
                <a:solidFill>
                  <a:schemeClr val="bg1"/>
                </a:solidFill>
                <a:latin typeface="+mj-lt"/>
                <a:cs typeface="Times New Roman" panose="02020603050405020304" pitchFamily="18" charset="0"/>
              </a:rPr>
              <a:t> </a:t>
            </a:r>
            <a:r>
              <a:rPr lang="en-US" b="1" kern="1200" dirty="0" err="1">
                <a:solidFill>
                  <a:schemeClr val="bg1"/>
                </a:solidFill>
                <a:latin typeface="+mj-lt"/>
                <a:cs typeface="Times New Roman" panose="02020603050405020304" pitchFamily="18" charset="0"/>
              </a:rPr>
              <a:t>nghiệm</a:t>
            </a:r>
            <a:r>
              <a:rPr lang="en-US" b="1" kern="1200" dirty="0">
                <a:solidFill>
                  <a:schemeClr val="bg1"/>
                </a:solidFill>
                <a:latin typeface="+mj-lt"/>
                <a:cs typeface="Times New Roman" panose="02020603050405020304" pitchFamily="18" charset="0"/>
              </a:rPr>
              <a:t> hội </a:t>
            </a:r>
            <a:r>
              <a:rPr lang="en-US" b="1" kern="1200" dirty="0" err="1">
                <a:solidFill>
                  <a:schemeClr val="bg1"/>
                </a:solidFill>
                <a:latin typeface="+mj-lt"/>
                <a:cs typeface="Times New Roman" panose="02020603050405020304" pitchFamily="18" charset="0"/>
              </a:rPr>
              <a:t>nhập</a:t>
            </a:r>
            <a:endParaRPr lang="en-US" b="1" kern="1200" dirty="0">
              <a:solidFill>
                <a:schemeClr val="bg1"/>
              </a:solidFill>
              <a:latin typeface="+mj-lt"/>
              <a:cs typeface="Times New Roman" panose="02020603050405020304" pitchFamily="18" charset="0"/>
            </a:endParaRPr>
          </a:p>
        </p:txBody>
      </p:sp>
      <p:sp>
        <p:nvSpPr>
          <p:cNvPr id="109" name="Arrow: Pentagon 108">
            <a:extLst>
              <a:ext uri="{FF2B5EF4-FFF2-40B4-BE49-F238E27FC236}">
                <a16:creationId xmlns:a16="http://schemas.microsoft.com/office/drawing/2014/main" id="{8C04733C-802E-A170-1B7B-FDAC32423849}"/>
              </a:ext>
            </a:extLst>
          </p:cNvPr>
          <p:cNvSpPr/>
          <p:nvPr/>
        </p:nvSpPr>
        <p:spPr>
          <a:xfrm flipH="1">
            <a:off x="8083628" y="3861982"/>
            <a:ext cx="3748153" cy="629205"/>
          </a:xfrm>
          <a:prstGeom prst="homePlate">
            <a:avLst/>
          </a:prstGeom>
          <a:solidFill>
            <a:srgbClr val="B1337D"/>
          </a:solidFill>
          <a:ln>
            <a:noFill/>
          </a:ln>
          <a:effectLst>
            <a:outerShdw blurRad="63500" sx="102000" sy="102000" algn="ctr" rotWithShape="0">
              <a:prstClr val="black">
                <a:alpha val="40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34238" tIns="234238" rIns="234238" bIns="234238" numCol="1" spcCol="1270" anchor="ctr" anchorCtr="0">
            <a:noAutofit/>
          </a:bodyPr>
          <a:lstStyle/>
          <a:p>
            <a:pPr marL="0" lvl="0" indent="0" defTabSz="1778000">
              <a:lnSpc>
                <a:spcPct val="90000"/>
              </a:lnSpc>
              <a:spcBef>
                <a:spcPct val="0"/>
              </a:spcBef>
              <a:spcAft>
                <a:spcPct val="35000"/>
              </a:spcAft>
              <a:buNone/>
            </a:pPr>
            <a:r>
              <a:rPr lang="en-US" b="1" dirty="0">
                <a:solidFill>
                  <a:schemeClr val="bg1"/>
                </a:solidFill>
                <a:latin typeface="+mj-lt"/>
                <a:cs typeface="Times New Roman" panose="02020603050405020304" pitchFamily="18" charset="0"/>
              </a:rPr>
              <a:t>7. </a:t>
            </a:r>
            <a:r>
              <a:rPr lang="en-US" b="1" dirty="0" err="1">
                <a:solidFill>
                  <a:schemeClr val="bg1"/>
                </a:solidFill>
                <a:latin typeface="+mj-lt"/>
                <a:cs typeface="Times New Roman" panose="02020603050405020304" pitchFamily="18" charset="0"/>
              </a:rPr>
              <a:t>Ứng</a:t>
            </a:r>
            <a:r>
              <a:rPr lang="en-US" b="1" dirty="0">
                <a:solidFill>
                  <a:schemeClr val="bg1"/>
                </a:solidFill>
                <a:latin typeface="+mj-lt"/>
                <a:cs typeface="Times New Roman" panose="02020603050405020304" pitchFamily="18" charset="0"/>
              </a:rPr>
              <a:t> dung </a:t>
            </a:r>
            <a:r>
              <a:rPr lang="en-US" b="1" dirty="0" err="1">
                <a:solidFill>
                  <a:schemeClr val="bg1"/>
                </a:solidFill>
                <a:latin typeface="+mj-lt"/>
                <a:cs typeface="Times New Roman" panose="02020603050405020304" pitchFamily="18" charset="0"/>
              </a:rPr>
              <a:t>công</a:t>
            </a:r>
            <a:r>
              <a:rPr lang="en-US" b="1" dirty="0">
                <a:solidFill>
                  <a:schemeClr val="bg1"/>
                </a:solidFill>
                <a:latin typeface="+mj-lt"/>
                <a:cs typeface="Times New Roman" panose="02020603050405020304" pitchFamily="18" charset="0"/>
              </a:rPr>
              <a:t> nghệ, liên </a:t>
            </a:r>
            <a:r>
              <a:rPr lang="en-US" b="1" dirty="0" err="1">
                <a:solidFill>
                  <a:schemeClr val="bg1"/>
                </a:solidFill>
                <a:latin typeface="+mj-lt"/>
                <a:cs typeface="Times New Roman" panose="02020603050405020304" pitchFamily="18" charset="0"/>
              </a:rPr>
              <a:t>kết</a:t>
            </a:r>
            <a:r>
              <a:rPr lang="en-US" b="1" dirty="0">
                <a:solidFill>
                  <a:schemeClr val="bg1"/>
                </a:solidFill>
                <a:latin typeface="+mj-lt"/>
                <a:cs typeface="Times New Roman" panose="02020603050405020304" pitchFamily="18" charset="0"/>
              </a:rPr>
              <a:t> </a:t>
            </a:r>
            <a:r>
              <a:rPr lang="en-US" b="1" dirty="0" err="1">
                <a:solidFill>
                  <a:schemeClr val="bg1"/>
                </a:solidFill>
                <a:latin typeface="+mj-lt"/>
                <a:cs typeface="Times New Roman" panose="02020603050405020304" pitchFamily="18" charset="0"/>
              </a:rPr>
              <a:t>nguồn</a:t>
            </a:r>
            <a:r>
              <a:rPr lang="en-US" b="1" dirty="0">
                <a:solidFill>
                  <a:schemeClr val="bg1"/>
                </a:solidFill>
                <a:latin typeface="+mj-lt"/>
                <a:cs typeface="Times New Roman" panose="02020603050405020304" pitchFamily="18" charset="0"/>
              </a:rPr>
              <a:t> lực </a:t>
            </a:r>
            <a:r>
              <a:rPr lang="en-US" b="1" dirty="0" err="1">
                <a:solidFill>
                  <a:schemeClr val="bg1"/>
                </a:solidFill>
                <a:latin typeface="+mj-lt"/>
                <a:cs typeface="Times New Roman" panose="02020603050405020304" pitchFamily="18" charset="0"/>
              </a:rPr>
              <a:t>mở</a:t>
            </a:r>
            <a:r>
              <a:rPr lang="en-US" b="1" dirty="0">
                <a:solidFill>
                  <a:schemeClr val="bg1"/>
                </a:solidFill>
                <a:latin typeface="+mj-lt"/>
                <a:cs typeface="Times New Roman" panose="02020603050405020304" pitchFamily="18" charset="0"/>
              </a:rPr>
              <a:t> </a:t>
            </a:r>
            <a:endParaRPr lang="en-US" b="1" kern="1200" dirty="0">
              <a:solidFill>
                <a:schemeClr val="bg1"/>
              </a:solidFill>
              <a:latin typeface="+mj-lt"/>
              <a:cs typeface="Times New Roman" panose="02020603050405020304" pitchFamily="18" charset="0"/>
            </a:endParaRPr>
          </a:p>
        </p:txBody>
      </p:sp>
      <p:sp>
        <p:nvSpPr>
          <p:cNvPr id="30" name="Freeform 24">
            <a:extLst>
              <a:ext uri="{FF2B5EF4-FFF2-40B4-BE49-F238E27FC236}">
                <a16:creationId xmlns:a16="http://schemas.microsoft.com/office/drawing/2014/main" id="{C8EE600C-9399-B8A2-023C-05681378907D}"/>
              </a:ext>
            </a:extLst>
          </p:cNvPr>
          <p:cNvSpPr>
            <a:spLocks/>
          </p:cNvSpPr>
          <p:nvPr/>
        </p:nvSpPr>
        <p:spPr bwMode="auto">
          <a:xfrm>
            <a:off x="3348038" y="4460875"/>
            <a:ext cx="6438900" cy="1963738"/>
          </a:xfrm>
          <a:custGeom>
            <a:avLst/>
            <a:gdLst>
              <a:gd name="T0" fmla="*/ 3371 w 3371"/>
              <a:gd name="T1" fmla="*/ 809 h 1028"/>
              <a:gd name="T2" fmla="*/ 3371 w 3371"/>
              <a:gd name="T3" fmla="*/ 1028 h 1028"/>
              <a:gd name="T4" fmla="*/ 0 w 3371"/>
              <a:gd name="T5" fmla="*/ 1028 h 1028"/>
              <a:gd name="T6" fmla="*/ 0 w 3371"/>
              <a:gd name="T7" fmla="*/ 809 h 1028"/>
              <a:gd name="T8" fmla="*/ 397 w 3371"/>
              <a:gd name="T9" fmla="*/ 412 h 1028"/>
              <a:gd name="T10" fmla="*/ 907 w 3371"/>
              <a:gd name="T11" fmla="*/ 412 h 1028"/>
              <a:gd name="T12" fmla="*/ 976 w 3371"/>
              <a:gd name="T13" fmla="*/ 323 h 1028"/>
              <a:gd name="T14" fmla="*/ 1223 w 3371"/>
              <a:gd name="T15" fmla="*/ 3 h 1028"/>
              <a:gd name="T16" fmla="*/ 1276 w 3371"/>
              <a:gd name="T17" fmla="*/ 37 h 1028"/>
              <a:gd name="T18" fmla="*/ 1376 w 3371"/>
              <a:gd name="T19" fmla="*/ 88 h 1028"/>
              <a:gd name="T20" fmla="*/ 1413 w 3371"/>
              <a:gd name="T21" fmla="*/ 103 h 1028"/>
              <a:gd name="T22" fmla="*/ 1549 w 3371"/>
              <a:gd name="T23" fmla="*/ 139 h 1028"/>
              <a:gd name="T24" fmla="*/ 1690 w 3371"/>
              <a:gd name="T25" fmla="*/ 151 h 1028"/>
              <a:gd name="T26" fmla="*/ 1966 w 3371"/>
              <a:gd name="T27" fmla="*/ 103 h 1028"/>
              <a:gd name="T28" fmla="*/ 2076 w 3371"/>
              <a:gd name="T29" fmla="*/ 53 h 1028"/>
              <a:gd name="T30" fmla="*/ 2115 w 3371"/>
              <a:gd name="T31" fmla="*/ 30 h 1028"/>
              <a:gd name="T32" fmla="*/ 2160 w 3371"/>
              <a:gd name="T33" fmla="*/ 0 h 1028"/>
              <a:gd name="T34" fmla="*/ 2414 w 3371"/>
              <a:gd name="T35" fmla="*/ 314 h 1028"/>
              <a:gd name="T36" fmla="*/ 2493 w 3371"/>
              <a:gd name="T37" fmla="*/ 412 h 1028"/>
              <a:gd name="T38" fmla="*/ 2974 w 3371"/>
              <a:gd name="T39" fmla="*/ 412 h 1028"/>
              <a:gd name="T40" fmla="*/ 3371 w 3371"/>
              <a:gd name="T41" fmla="*/ 809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71" h="1028">
                <a:moveTo>
                  <a:pt x="3371" y="809"/>
                </a:moveTo>
                <a:cubicBezTo>
                  <a:pt x="3371" y="1028"/>
                  <a:pt x="3371" y="1028"/>
                  <a:pt x="3371" y="1028"/>
                </a:cubicBezTo>
                <a:cubicBezTo>
                  <a:pt x="0" y="1028"/>
                  <a:pt x="0" y="1028"/>
                  <a:pt x="0" y="1028"/>
                </a:cubicBezTo>
                <a:cubicBezTo>
                  <a:pt x="0" y="809"/>
                  <a:pt x="0" y="809"/>
                  <a:pt x="0" y="809"/>
                </a:cubicBezTo>
                <a:cubicBezTo>
                  <a:pt x="0" y="590"/>
                  <a:pt x="178" y="412"/>
                  <a:pt x="397" y="412"/>
                </a:cubicBezTo>
                <a:cubicBezTo>
                  <a:pt x="907" y="412"/>
                  <a:pt x="907" y="412"/>
                  <a:pt x="907" y="412"/>
                </a:cubicBezTo>
                <a:cubicBezTo>
                  <a:pt x="976" y="323"/>
                  <a:pt x="976" y="323"/>
                  <a:pt x="976" y="323"/>
                </a:cubicBezTo>
                <a:cubicBezTo>
                  <a:pt x="1223" y="3"/>
                  <a:pt x="1223" y="3"/>
                  <a:pt x="1223" y="3"/>
                </a:cubicBezTo>
                <a:cubicBezTo>
                  <a:pt x="1240" y="15"/>
                  <a:pt x="1258" y="27"/>
                  <a:pt x="1276" y="37"/>
                </a:cubicBezTo>
                <a:cubicBezTo>
                  <a:pt x="1308" y="56"/>
                  <a:pt x="1341" y="73"/>
                  <a:pt x="1376" y="88"/>
                </a:cubicBezTo>
                <a:cubicBezTo>
                  <a:pt x="1388" y="93"/>
                  <a:pt x="1401" y="98"/>
                  <a:pt x="1413" y="103"/>
                </a:cubicBezTo>
                <a:cubicBezTo>
                  <a:pt x="1457" y="118"/>
                  <a:pt x="1502" y="131"/>
                  <a:pt x="1549" y="139"/>
                </a:cubicBezTo>
                <a:cubicBezTo>
                  <a:pt x="1597" y="147"/>
                  <a:pt x="1643" y="151"/>
                  <a:pt x="1690" y="151"/>
                </a:cubicBezTo>
                <a:cubicBezTo>
                  <a:pt x="1786" y="151"/>
                  <a:pt x="1879" y="134"/>
                  <a:pt x="1966" y="103"/>
                </a:cubicBezTo>
                <a:cubicBezTo>
                  <a:pt x="2004" y="89"/>
                  <a:pt x="2040" y="72"/>
                  <a:pt x="2076" y="53"/>
                </a:cubicBezTo>
                <a:cubicBezTo>
                  <a:pt x="2089" y="46"/>
                  <a:pt x="2102" y="38"/>
                  <a:pt x="2115" y="30"/>
                </a:cubicBezTo>
                <a:cubicBezTo>
                  <a:pt x="2130" y="21"/>
                  <a:pt x="2145" y="11"/>
                  <a:pt x="2160" y="0"/>
                </a:cubicBezTo>
                <a:cubicBezTo>
                  <a:pt x="2414" y="314"/>
                  <a:pt x="2414" y="314"/>
                  <a:pt x="2414" y="314"/>
                </a:cubicBezTo>
                <a:cubicBezTo>
                  <a:pt x="2493" y="412"/>
                  <a:pt x="2493" y="412"/>
                  <a:pt x="2493" y="412"/>
                </a:cubicBezTo>
                <a:cubicBezTo>
                  <a:pt x="2974" y="412"/>
                  <a:pt x="2974" y="412"/>
                  <a:pt x="2974" y="412"/>
                </a:cubicBezTo>
                <a:cubicBezTo>
                  <a:pt x="3193" y="412"/>
                  <a:pt x="3371" y="590"/>
                  <a:pt x="3371" y="809"/>
                </a:cubicBezTo>
                <a:close/>
              </a:path>
            </a:pathLst>
          </a:custGeom>
          <a:solidFill>
            <a:srgbClr val="FF0000"/>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3">
            <a:extLst>
              <a:ext uri="{FF2B5EF4-FFF2-40B4-BE49-F238E27FC236}">
                <a16:creationId xmlns:a16="http://schemas.microsoft.com/office/drawing/2014/main" id="{6D1F70DD-4601-4E70-ADEF-4D1D27400B8F}"/>
              </a:ext>
            </a:extLst>
          </p:cNvPr>
          <p:cNvSpPr>
            <a:spLocks/>
          </p:cNvSpPr>
          <p:nvPr/>
        </p:nvSpPr>
        <p:spPr bwMode="auto">
          <a:xfrm>
            <a:off x="4572000" y="1033463"/>
            <a:ext cx="1474787" cy="1401763"/>
          </a:xfrm>
          <a:custGeom>
            <a:avLst/>
            <a:gdLst>
              <a:gd name="T0" fmla="*/ 772 w 772"/>
              <a:gd name="T1" fmla="*/ 378 h 734"/>
              <a:gd name="T2" fmla="*/ 529 w 772"/>
              <a:gd name="T3" fmla="*/ 519 h 734"/>
              <a:gd name="T4" fmla="*/ 349 w 772"/>
              <a:gd name="T5" fmla="*/ 734 h 734"/>
              <a:gd name="T6" fmla="*/ 0 w 772"/>
              <a:gd name="T7" fmla="*/ 532 h 734"/>
              <a:gd name="T8" fmla="*/ 270 w 772"/>
              <a:gd name="T9" fmla="*/ 210 h 734"/>
              <a:gd name="T10" fmla="*/ 634 w 772"/>
              <a:gd name="T11" fmla="*/ 0 h 734"/>
              <a:gd name="T12" fmla="*/ 772 w 772"/>
              <a:gd name="T13" fmla="*/ 378 h 734"/>
            </a:gdLst>
            <a:ahLst/>
            <a:cxnLst>
              <a:cxn ang="0">
                <a:pos x="T0" y="T1"/>
              </a:cxn>
              <a:cxn ang="0">
                <a:pos x="T2" y="T3"/>
              </a:cxn>
              <a:cxn ang="0">
                <a:pos x="T4" y="T5"/>
              </a:cxn>
              <a:cxn ang="0">
                <a:pos x="T6" y="T7"/>
              </a:cxn>
              <a:cxn ang="0">
                <a:pos x="T8" y="T9"/>
              </a:cxn>
              <a:cxn ang="0">
                <a:pos x="T10" y="T11"/>
              </a:cxn>
              <a:cxn ang="0">
                <a:pos x="T12" y="T13"/>
              </a:cxn>
            </a:cxnLst>
            <a:rect l="0" t="0" r="r" b="b"/>
            <a:pathLst>
              <a:path w="772" h="734">
                <a:moveTo>
                  <a:pt x="772" y="378"/>
                </a:moveTo>
                <a:cubicBezTo>
                  <a:pt x="683" y="411"/>
                  <a:pt x="601" y="459"/>
                  <a:pt x="529" y="519"/>
                </a:cubicBezTo>
                <a:cubicBezTo>
                  <a:pt x="457" y="579"/>
                  <a:pt x="396" y="652"/>
                  <a:pt x="349" y="734"/>
                </a:cubicBezTo>
                <a:cubicBezTo>
                  <a:pt x="0" y="532"/>
                  <a:pt x="0" y="532"/>
                  <a:pt x="0" y="532"/>
                </a:cubicBezTo>
                <a:cubicBezTo>
                  <a:pt x="71" y="410"/>
                  <a:pt x="162" y="301"/>
                  <a:pt x="270" y="210"/>
                </a:cubicBezTo>
                <a:cubicBezTo>
                  <a:pt x="377" y="120"/>
                  <a:pt x="500" y="48"/>
                  <a:pt x="634" y="0"/>
                </a:cubicBezTo>
                <a:lnTo>
                  <a:pt x="772" y="378"/>
                </a:lnTo>
                <a:close/>
              </a:path>
            </a:pathLst>
          </a:custGeom>
          <a:solidFill>
            <a:srgbClr val="00FFFF"/>
          </a:solidFill>
          <a:ln>
            <a:noFill/>
          </a:ln>
          <a:effectLst>
            <a:outerShdw blurRad="50800" dist="38100" dir="18900000" algn="b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5">
            <a:extLst>
              <a:ext uri="{FF2B5EF4-FFF2-40B4-BE49-F238E27FC236}">
                <a16:creationId xmlns:a16="http://schemas.microsoft.com/office/drawing/2014/main" id="{23A68AED-E71F-4D01-4D18-4BEFE34A9508}"/>
              </a:ext>
            </a:extLst>
          </p:cNvPr>
          <p:cNvSpPr>
            <a:spLocks/>
          </p:cNvSpPr>
          <p:nvPr/>
        </p:nvSpPr>
        <p:spPr bwMode="auto">
          <a:xfrm>
            <a:off x="4262438" y="2049463"/>
            <a:ext cx="976312" cy="1558925"/>
          </a:xfrm>
          <a:custGeom>
            <a:avLst/>
            <a:gdLst>
              <a:gd name="T0" fmla="*/ 415 w 511"/>
              <a:gd name="T1" fmla="*/ 465 h 816"/>
              <a:gd name="T2" fmla="*/ 402 w 511"/>
              <a:gd name="T3" fmla="*/ 606 h 816"/>
              <a:gd name="T4" fmla="*/ 415 w 511"/>
              <a:gd name="T5" fmla="*/ 746 h 816"/>
              <a:gd name="T6" fmla="*/ 18 w 511"/>
              <a:gd name="T7" fmla="*/ 816 h 816"/>
              <a:gd name="T8" fmla="*/ 0 w 511"/>
              <a:gd name="T9" fmla="*/ 606 h 816"/>
              <a:gd name="T10" fmla="*/ 18 w 511"/>
              <a:gd name="T11" fmla="*/ 396 h 816"/>
              <a:gd name="T12" fmla="*/ 162 w 511"/>
              <a:gd name="T13" fmla="*/ 0 h 816"/>
              <a:gd name="T14" fmla="*/ 511 w 511"/>
              <a:gd name="T15" fmla="*/ 202 h 816"/>
              <a:gd name="T16" fmla="*/ 415 w 511"/>
              <a:gd name="T17" fmla="*/ 465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816">
                <a:moveTo>
                  <a:pt x="415" y="465"/>
                </a:moveTo>
                <a:cubicBezTo>
                  <a:pt x="407" y="511"/>
                  <a:pt x="402" y="558"/>
                  <a:pt x="402" y="606"/>
                </a:cubicBezTo>
                <a:cubicBezTo>
                  <a:pt x="402" y="654"/>
                  <a:pt x="407" y="701"/>
                  <a:pt x="415" y="746"/>
                </a:cubicBezTo>
                <a:cubicBezTo>
                  <a:pt x="18" y="816"/>
                  <a:pt x="18" y="816"/>
                  <a:pt x="18" y="816"/>
                </a:cubicBezTo>
                <a:cubicBezTo>
                  <a:pt x="6" y="748"/>
                  <a:pt x="0" y="678"/>
                  <a:pt x="0" y="606"/>
                </a:cubicBezTo>
                <a:cubicBezTo>
                  <a:pt x="0" y="534"/>
                  <a:pt x="6" y="464"/>
                  <a:pt x="18" y="396"/>
                </a:cubicBezTo>
                <a:cubicBezTo>
                  <a:pt x="43" y="254"/>
                  <a:pt x="92" y="121"/>
                  <a:pt x="162" y="0"/>
                </a:cubicBezTo>
                <a:cubicBezTo>
                  <a:pt x="511" y="202"/>
                  <a:pt x="511" y="202"/>
                  <a:pt x="511" y="202"/>
                </a:cubicBezTo>
                <a:cubicBezTo>
                  <a:pt x="464" y="282"/>
                  <a:pt x="431" y="371"/>
                  <a:pt x="415" y="465"/>
                </a:cubicBezTo>
                <a:close/>
              </a:path>
            </a:pathLst>
          </a:custGeom>
          <a:solidFill>
            <a:srgbClr val="00FF00"/>
          </a:solidFill>
          <a:ln>
            <a:noFill/>
          </a:ln>
          <a:effectLst>
            <a:outerShdw blurRad="50800" dist="38100" dir="18900000" algn="b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Arrow: Pentagon 15">
            <a:extLst>
              <a:ext uri="{FF2B5EF4-FFF2-40B4-BE49-F238E27FC236}">
                <a16:creationId xmlns:a16="http://schemas.microsoft.com/office/drawing/2014/main" id="{75BA0A4B-37ED-DF5C-A52E-572B5997ED67}"/>
              </a:ext>
            </a:extLst>
          </p:cNvPr>
          <p:cNvSpPr/>
          <p:nvPr/>
        </p:nvSpPr>
        <p:spPr>
          <a:xfrm>
            <a:off x="670325" y="2218272"/>
            <a:ext cx="4183660" cy="1144182"/>
          </a:xfrm>
          <a:prstGeom prst="homePlate">
            <a:avLst/>
          </a:prstGeom>
          <a:solidFill>
            <a:srgbClr val="99FF99"/>
          </a:solidFill>
          <a:ln>
            <a:noFill/>
          </a:ln>
          <a:effectLst>
            <a:outerShdw blurRad="63500" sx="102000" sy="102000" algn="ctr" rotWithShape="0">
              <a:prstClr val="black">
                <a:alpha val="40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34238" tIns="234238" rIns="234238" bIns="91440" numCol="1" spcCol="1270" anchor="ctr" anchorCtr="0">
            <a:noAutofit/>
          </a:bodyPr>
          <a:lstStyle/>
          <a:p>
            <a:pPr defTabSz="1778000">
              <a:lnSpc>
                <a:spcPct val="90000"/>
              </a:lnSpc>
              <a:spcAft>
                <a:spcPts val="0"/>
              </a:spcAft>
            </a:pPr>
            <a:r>
              <a:rPr lang="en-US" b="1" dirty="0">
                <a:latin typeface="+mj-lt"/>
                <a:cs typeface="Times New Roman" panose="02020603050405020304" pitchFamily="18" charset="0"/>
              </a:rPr>
              <a:t>2. </a:t>
            </a:r>
            <a:r>
              <a:rPr lang="en-US" b="1" kern="1200" dirty="0" err="1">
                <a:latin typeface="+mj-lt"/>
                <a:cs typeface="Times New Roman" panose="02020603050405020304" pitchFamily="18" charset="0"/>
              </a:rPr>
              <a:t>Cơ</a:t>
            </a:r>
            <a:r>
              <a:rPr lang="en-US" b="1" kern="1200" dirty="0">
                <a:latin typeface="+mj-lt"/>
                <a:cs typeface="Times New Roman" panose="02020603050405020304" pitchFamily="18" charset="0"/>
              </a:rPr>
              <a:t> </a:t>
            </a:r>
            <a:r>
              <a:rPr lang="en-US" b="1" kern="1200" dirty="0" err="1">
                <a:latin typeface="+mj-lt"/>
                <a:cs typeface="Times New Roman" panose="02020603050405020304" pitchFamily="18" charset="0"/>
              </a:rPr>
              <a:t>sở</a:t>
            </a:r>
            <a:r>
              <a:rPr lang="en-US" b="1" kern="1200" dirty="0">
                <a:latin typeface="+mj-lt"/>
                <a:cs typeface="Times New Roman" panose="02020603050405020304" pitchFamily="18" charset="0"/>
              </a:rPr>
              <a:t> </a:t>
            </a:r>
            <a:r>
              <a:rPr lang="en-US" b="1" kern="1200" dirty="0" err="1">
                <a:latin typeface="+mj-lt"/>
                <a:cs typeface="Times New Roman" panose="02020603050405020304" pitchFamily="18" charset="0"/>
              </a:rPr>
              <a:t>giáo</a:t>
            </a:r>
            <a:r>
              <a:rPr lang="en-US" b="1" kern="1200" dirty="0">
                <a:latin typeface="+mj-lt"/>
                <a:cs typeface="Times New Roman" panose="02020603050405020304" pitchFamily="18" charset="0"/>
              </a:rPr>
              <a:t> </a:t>
            </a:r>
            <a:r>
              <a:rPr lang="en-US" b="1" kern="1200" dirty="0" err="1">
                <a:latin typeface="+mj-lt"/>
                <a:cs typeface="Times New Roman" panose="02020603050405020304" pitchFamily="18" charset="0"/>
              </a:rPr>
              <a:t>dụ</a:t>
            </a:r>
            <a:r>
              <a:rPr lang="en-US" b="1" dirty="0" err="1">
                <a:latin typeface="+mj-lt"/>
                <a:cs typeface="Times New Roman" panose="02020603050405020304" pitchFamily="18" charset="0"/>
              </a:rPr>
              <a:t>c</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đạt</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kiểm</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định</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quốc</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tế</a:t>
            </a:r>
            <a:r>
              <a:rPr lang="en-US" b="1" dirty="0">
                <a:latin typeface="+mj-lt"/>
                <a:cs typeface="Times New Roman" panose="02020603050405020304" pitchFamily="18" charset="0"/>
              </a:rPr>
              <a:t>/ </a:t>
            </a:r>
            <a:r>
              <a:rPr lang="en-US" b="1" dirty="0" err="1">
                <a:cs typeface="Times New Roman" panose="02020603050405020304" pitchFamily="18" charset="0"/>
              </a:rPr>
              <a:t>Xếp</a:t>
            </a:r>
            <a:r>
              <a:rPr lang="en-US" b="1" dirty="0">
                <a:cs typeface="Times New Roman" panose="02020603050405020304" pitchFamily="18" charset="0"/>
              </a:rPr>
              <a:t> </a:t>
            </a:r>
            <a:r>
              <a:rPr lang="en-US" b="1" dirty="0" err="1">
                <a:cs typeface="Times New Roman" panose="02020603050405020304" pitchFamily="18" charset="0"/>
              </a:rPr>
              <a:t>hạng</a:t>
            </a:r>
            <a:r>
              <a:rPr lang="en-US" b="1" dirty="0">
                <a:cs typeface="Times New Roman" panose="02020603050405020304" pitchFamily="18" charset="0"/>
              </a:rPr>
              <a:t> </a:t>
            </a:r>
            <a:r>
              <a:rPr lang="en-US" b="1" dirty="0" err="1">
                <a:cs typeface="Times New Roman" panose="02020603050405020304" pitchFamily="18" charset="0"/>
              </a:rPr>
              <a:t>quốc</a:t>
            </a:r>
            <a:r>
              <a:rPr lang="en-US" b="1" dirty="0">
                <a:cs typeface="Times New Roman" panose="02020603050405020304" pitchFamily="18" charset="0"/>
              </a:rPr>
              <a:t> </a:t>
            </a:r>
            <a:r>
              <a:rPr lang="en-US" b="1" dirty="0" err="1">
                <a:cs typeface="Times New Roman" panose="02020603050405020304" pitchFamily="18" charset="0"/>
              </a:rPr>
              <a:t>tế</a:t>
            </a:r>
            <a:r>
              <a:rPr lang="en-US" b="1" dirty="0">
                <a:cs typeface="Times New Roman" panose="02020603050405020304" pitchFamily="18" charset="0"/>
              </a:rPr>
              <a:t>; </a:t>
            </a:r>
            <a:r>
              <a:rPr lang="en-US" b="1" kern="1200" dirty="0" err="1">
                <a:latin typeface="+mj-lt"/>
                <a:cs typeface="Times New Roman" panose="02020603050405020304" pitchFamily="18" charset="0"/>
              </a:rPr>
              <a:t>Chương</a:t>
            </a:r>
            <a:r>
              <a:rPr lang="en-US" b="1" kern="1200" dirty="0">
                <a:latin typeface="+mj-lt"/>
                <a:cs typeface="Times New Roman" panose="02020603050405020304" pitchFamily="18" charset="0"/>
              </a:rPr>
              <a:t> </a:t>
            </a:r>
            <a:r>
              <a:rPr lang="en-US" b="1" kern="1200" dirty="0" err="1">
                <a:latin typeface="+mj-lt"/>
                <a:cs typeface="Times New Roman" panose="02020603050405020304" pitchFamily="18" charset="0"/>
              </a:rPr>
              <a:t>trình</a:t>
            </a:r>
            <a:r>
              <a:rPr lang="en-US" b="1" kern="1200" dirty="0">
                <a:latin typeface="+mj-lt"/>
                <a:cs typeface="Times New Roman" panose="02020603050405020304" pitchFamily="18" charset="0"/>
              </a:rPr>
              <a:t> đào tạo </a:t>
            </a:r>
            <a:r>
              <a:rPr lang="en-US" b="1" dirty="0" err="1">
                <a:latin typeface="+mj-lt"/>
                <a:cs typeface="Times New Roman" panose="02020603050405020304" pitchFamily="18" charset="0"/>
              </a:rPr>
              <a:t>đạt</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kiểm</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định</a:t>
            </a:r>
            <a:r>
              <a:rPr lang="en-US" b="1" dirty="0">
                <a:latin typeface="+mj-lt"/>
                <a:cs typeface="Times New Roman" panose="02020603050405020304" pitchFamily="18" charset="0"/>
              </a:rPr>
              <a:t> quốc </a:t>
            </a:r>
            <a:r>
              <a:rPr lang="en-US" b="1" dirty="0" err="1">
                <a:latin typeface="+mj-lt"/>
                <a:cs typeface="Times New Roman" panose="02020603050405020304" pitchFamily="18" charset="0"/>
              </a:rPr>
              <a:t>tế</a:t>
            </a:r>
            <a:endParaRPr lang="en-US" b="1" dirty="0">
              <a:latin typeface="+mj-lt"/>
              <a:cs typeface="Times New Roman" panose="02020603050405020304" pitchFamily="18" charset="0"/>
            </a:endParaRPr>
          </a:p>
          <a:p>
            <a:pPr marL="171450" lvl="0" indent="-171450" defTabSz="1778000">
              <a:lnSpc>
                <a:spcPct val="90000"/>
              </a:lnSpc>
              <a:spcBef>
                <a:spcPct val="0"/>
              </a:spcBef>
              <a:spcAft>
                <a:spcPts val="0"/>
              </a:spcAft>
              <a:buFont typeface="Arial" panose="020B0604020202020204" pitchFamily="34" charset="0"/>
              <a:buChar char="•"/>
            </a:pPr>
            <a:endParaRPr lang="en-US" b="1" kern="1200" dirty="0">
              <a:latin typeface="+mj-lt"/>
              <a:cs typeface="Times New Roman" panose="02020603050405020304" pitchFamily="18" charset="0"/>
            </a:endParaRPr>
          </a:p>
        </p:txBody>
      </p:sp>
      <p:sp>
        <p:nvSpPr>
          <p:cNvPr id="41" name="Freeform 35">
            <a:extLst>
              <a:ext uri="{FF2B5EF4-FFF2-40B4-BE49-F238E27FC236}">
                <a16:creationId xmlns:a16="http://schemas.microsoft.com/office/drawing/2014/main" id="{4583EF44-EBB6-F0A3-2054-A08C6544DFC3}"/>
              </a:ext>
            </a:extLst>
          </p:cNvPr>
          <p:cNvSpPr>
            <a:spLocks/>
          </p:cNvSpPr>
          <p:nvPr/>
        </p:nvSpPr>
        <p:spPr bwMode="auto">
          <a:xfrm>
            <a:off x="4297363" y="3475038"/>
            <a:ext cx="1285875" cy="1503363"/>
          </a:xfrm>
          <a:custGeom>
            <a:avLst/>
            <a:gdLst>
              <a:gd name="T0" fmla="*/ 673 w 673"/>
              <a:gd name="T1" fmla="*/ 479 h 787"/>
              <a:gd name="T2" fmla="*/ 414 w 673"/>
              <a:gd name="T3" fmla="*/ 787 h 787"/>
              <a:gd name="T4" fmla="*/ 144 w 673"/>
              <a:gd name="T5" fmla="*/ 465 h 787"/>
              <a:gd name="T6" fmla="*/ 0 w 673"/>
              <a:gd name="T7" fmla="*/ 70 h 787"/>
              <a:gd name="T8" fmla="*/ 397 w 673"/>
              <a:gd name="T9" fmla="*/ 0 h 787"/>
              <a:gd name="T10" fmla="*/ 493 w 673"/>
              <a:gd name="T11" fmla="*/ 264 h 787"/>
              <a:gd name="T12" fmla="*/ 673 w 673"/>
              <a:gd name="T13" fmla="*/ 479 h 787"/>
            </a:gdLst>
            <a:ahLst/>
            <a:cxnLst>
              <a:cxn ang="0">
                <a:pos x="T0" y="T1"/>
              </a:cxn>
              <a:cxn ang="0">
                <a:pos x="T2" y="T3"/>
              </a:cxn>
              <a:cxn ang="0">
                <a:pos x="T4" y="T5"/>
              </a:cxn>
              <a:cxn ang="0">
                <a:pos x="T6" y="T7"/>
              </a:cxn>
              <a:cxn ang="0">
                <a:pos x="T8" y="T9"/>
              </a:cxn>
              <a:cxn ang="0">
                <a:pos x="T10" y="T11"/>
              </a:cxn>
              <a:cxn ang="0">
                <a:pos x="T12" y="T13"/>
              </a:cxn>
            </a:cxnLst>
            <a:rect l="0" t="0" r="r" b="b"/>
            <a:pathLst>
              <a:path w="673" h="787">
                <a:moveTo>
                  <a:pt x="673" y="479"/>
                </a:moveTo>
                <a:cubicBezTo>
                  <a:pt x="414" y="787"/>
                  <a:pt x="414" y="787"/>
                  <a:pt x="414" y="787"/>
                </a:cubicBezTo>
                <a:cubicBezTo>
                  <a:pt x="306" y="697"/>
                  <a:pt x="215" y="588"/>
                  <a:pt x="144" y="465"/>
                </a:cubicBezTo>
                <a:cubicBezTo>
                  <a:pt x="74" y="345"/>
                  <a:pt x="25" y="212"/>
                  <a:pt x="0" y="70"/>
                </a:cubicBezTo>
                <a:cubicBezTo>
                  <a:pt x="397" y="0"/>
                  <a:pt x="397" y="0"/>
                  <a:pt x="397" y="0"/>
                </a:cubicBezTo>
                <a:cubicBezTo>
                  <a:pt x="413" y="95"/>
                  <a:pt x="446" y="184"/>
                  <a:pt x="493" y="264"/>
                </a:cubicBezTo>
                <a:cubicBezTo>
                  <a:pt x="540" y="346"/>
                  <a:pt x="601" y="419"/>
                  <a:pt x="673" y="479"/>
                </a:cubicBezTo>
                <a:close/>
              </a:path>
            </a:pathLst>
          </a:custGeom>
          <a:solidFill>
            <a:srgbClr val="FFFF00"/>
          </a:solidFill>
          <a:ln>
            <a:noFill/>
          </a:ln>
          <a:effectLst>
            <a:outerShdw blurRad="50800" dist="38100" dir="18900000" algn="b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Arrow: Pentagon 14">
            <a:extLst>
              <a:ext uri="{FF2B5EF4-FFF2-40B4-BE49-F238E27FC236}">
                <a16:creationId xmlns:a16="http://schemas.microsoft.com/office/drawing/2014/main" id="{A5113772-5EE0-0E96-EFBF-3CA1817332D8}"/>
              </a:ext>
            </a:extLst>
          </p:cNvPr>
          <p:cNvSpPr/>
          <p:nvPr/>
        </p:nvSpPr>
        <p:spPr>
          <a:xfrm>
            <a:off x="1317482" y="3976158"/>
            <a:ext cx="3671946" cy="763299"/>
          </a:xfrm>
          <a:prstGeom prst="homePlate">
            <a:avLst/>
          </a:prstGeom>
          <a:solidFill>
            <a:srgbClr val="FFFF99"/>
          </a:solidFill>
          <a:ln>
            <a:noFill/>
          </a:ln>
          <a:effectLst>
            <a:outerShdw blurRad="63500" sx="102000" sy="102000" algn="ctr" rotWithShape="0">
              <a:prstClr val="black">
                <a:alpha val="40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34238" tIns="234238" rIns="234238" bIns="234238" numCol="1" spcCol="1270" anchor="ctr" anchorCtr="0">
            <a:noAutofit/>
          </a:bodyPr>
          <a:lstStyle/>
          <a:p>
            <a:pPr marL="0" lvl="0" indent="0" defTabSz="1778000">
              <a:lnSpc>
                <a:spcPct val="90000"/>
              </a:lnSpc>
              <a:spcBef>
                <a:spcPct val="0"/>
              </a:spcBef>
              <a:spcAft>
                <a:spcPct val="35000"/>
              </a:spcAft>
              <a:buFont typeface="Aptos" panose="020B0004020202020204" pitchFamily="34" charset="0"/>
              <a:buNone/>
            </a:pPr>
            <a:r>
              <a:rPr lang="en-US" b="1" kern="1200" dirty="0">
                <a:solidFill>
                  <a:schemeClr val="bg2"/>
                </a:solidFill>
                <a:latin typeface="+mj-lt"/>
                <a:cs typeface="Times New Roman" panose="02020603050405020304" pitchFamily="18" charset="0"/>
              </a:rPr>
              <a:t>1. </a:t>
            </a:r>
            <a:r>
              <a:rPr lang="en-US" b="1" kern="1200" dirty="0" err="1">
                <a:solidFill>
                  <a:schemeClr val="bg2"/>
                </a:solidFill>
                <a:latin typeface="+mj-lt"/>
                <a:cs typeface="Times New Roman" panose="02020603050405020304" pitchFamily="18" charset="0"/>
              </a:rPr>
              <a:t>Tầm</a:t>
            </a:r>
            <a:r>
              <a:rPr lang="en-US" b="1" kern="1200" dirty="0">
                <a:solidFill>
                  <a:schemeClr val="bg2"/>
                </a:solidFill>
                <a:latin typeface="+mj-lt"/>
                <a:cs typeface="Times New Roman" panose="02020603050405020304" pitchFamily="18" charset="0"/>
              </a:rPr>
              <a:t> </a:t>
            </a:r>
            <a:r>
              <a:rPr lang="en-US" b="1" kern="1200" dirty="0" err="1">
                <a:solidFill>
                  <a:schemeClr val="bg2"/>
                </a:solidFill>
                <a:latin typeface="+mj-lt"/>
                <a:cs typeface="Times New Roman" panose="02020603050405020304" pitchFamily="18" charset="0"/>
              </a:rPr>
              <a:t>nhìn</a:t>
            </a:r>
            <a:r>
              <a:rPr lang="en-US" b="1" kern="1200" dirty="0">
                <a:solidFill>
                  <a:schemeClr val="bg2"/>
                </a:solidFill>
                <a:latin typeface="+mj-lt"/>
                <a:cs typeface="Times New Roman" panose="02020603050405020304" pitchFamily="18" charset="0"/>
              </a:rPr>
              <a:t> và </a:t>
            </a:r>
            <a:r>
              <a:rPr lang="en-US" b="1" kern="1200" dirty="0" err="1">
                <a:solidFill>
                  <a:schemeClr val="bg2"/>
                </a:solidFill>
                <a:latin typeface="+mj-lt"/>
                <a:cs typeface="Times New Roman" panose="02020603050405020304" pitchFamily="18" charset="0"/>
              </a:rPr>
              <a:t>mục</a:t>
            </a:r>
            <a:r>
              <a:rPr lang="en-US" b="1" kern="1200" dirty="0">
                <a:solidFill>
                  <a:schemeClr val="bg2"/>
                </a:solidFill>
                <a:latin typeface="+mj-lt"/>
                <a:cs typeface="Times New Roman" panose="02020603050405020304" pitchFamily="18" charset="0"/>
              </a:rPr>
              <a:t> </a:t>
            </a:r>
            <a:r>
              <a:rPr lang="en-US" b="1" kern="1200" dirty="0" err="1">
                <a:solidFill>
                  <a:schemeClr val="bg2"/>
                </a:solidFill>
                <a:latin typeface="+mj-lt"/>
                <a:cs typeface="Times New Roman" panose="02020603050405020304" pitchFamily="18" charset="0"/>
              </a:rPr>
              <a:t>tiêu</a:t>
            </a:r>
            <a:r>
              <a:rPr lang="en-US" b="1" kern="1200" dirty="0">
                <a:solidFill>
                  <a:schemeClr val="bg2"/>
                </a:solidFill>
                <a:latin typeface="+mj-lt"/>
                <a:cs typeface="Times New Roman" panose="02020603050405020304" pitchFamily="18" charset="0"/>
              </a:rPr>
              <a:t> </a:t>
            </a:r>
            <a:r>
              <a:rPr lang="en-US" b="1" kern="1200" dirty="0" err="1">
                <a:solidFill>
                  <a:schemeClr val="bg2"/>
                </a:solidFill>
                <a:latin typeface="+mj-lt"/>
                <a:cs typeface="Times New Roman" panose="02020603050405020304" pitchFamily="18" charset="0"/>
              </a:rPr>
              <a:t>triết</a:t>
            </a:r>
            <a:r>
              <a:rPr lang="en-US" b="1" kern="1200" dirty="0">
                <a:solidFill>
                  <a:schemeClr val="bg2"/>
                </a:solidFill>
                <a:latin typeface="+mj-lt"/>
                <a:cs typeface="Times New Roman" panose="02020603050405020304" pitchFamily="18" charset="0"/>
              </a:rPr>
              <a:t> lý </a:t>
            </a:r>
            <a:r>
              <a:rPr lang="en-US" b="1" kern="1200" dirty="0" err="1">
                <a:solidFill>
                  <a:schemeClr val="bg2"/>
                </a:solidFill>
                <a:latin typeface="+mj-lt"/>
                <a:cs typeface="Times New Roman" panose="02020603050405020304" pitchFamily="18" charset="0"/>
              </a:rPr>
              <a:t>giáo</a:t>
            </a:r>
            <a:r>
              <a:rPr lang="en-US" b="1" kern="1200" dirty="0">
                <a:solidFill>
                  <a:schemeClr val="bg2"/>
                </a:solidFill>
                <a:latin typeface="+mj-lt"/>
                <a:cs typeface="Times New Roman" panose="02020603050405020304" pitchFamily="18" charset="0"/>
              </a:rPr>
              <a:t> </a:t>
            </a:r>
            <a:r>
              <a:rPr lang="en-US" b="1" kern="1200" dirty="0" err="1">
                <a:solidFill>
                  <a:schemeClr val="bg2"/>
                </a:solidFill>
                <a:latin typeface="+mj-lt"/>
                <a:cs typeface="Times New Roman" panose="02020603050405020304" pitchFamily="18" charset="0"/>
              </a:rPr>
              <a:t>dục</a:t>
            </a:r>
            <a:r>
              <a:rPr lang="en-US" b="1" kern="1200" dirty="0">
                <a:solidFill>
                  <a:schemeClr val="bg2"/>
                </a:solidFill>
                <a:latin typeface="+mj-lt"/>
                <a:cs typeface="Times New Roman" panose="02020603050405020304" pitchFamily="18" charset="0"/>
              </a:rPr>
              <a:t> </a:t>
            </a:r>
            <a:r>
              <a:rPr lang="en-US" b="1" kern="1200" dirty="0" err="1">
                <a:solidFill>
                  <a:schemeClr val="bg2"/>
                </a:solidFill>
                <a:latin typeface="+mj-lt"/>
                <a:cs typeface="Times New Roman" panose="02020603050405020304" pitchFamily="18" charset="0"/>
              </a:rPr>
              <a:t>hướng</a:t>
            </a:r>
            <a:r>
              <a:rPr lang="en-US" b="1" kern="1200" dirty="0">
                <a:solidFill>
                  <a:schemeClr val="bg2"/>
                </a:solidFill>
                <a:latin typeface="+mj-lt"/>
                <a:cs typeface="Times New Roman" panose="02020603050405020304" pitchFamily="18" charset="0"/>
              </a:rPr>
              <a:t> </a:t>
            </a:r>
            <a:r>
              <a:rPr lang="en-US" b="1" kern="1200" dirty="0" err="1">
                <a:solidFill>
                  <a:schemeClr val="bg2"/>
                </a:solidFill>
                <a:latin typeface="+mj-lt"/>
                <a:cs typeface="Times New Roman" panose="02020603050405020304" pitchFamily="18" charset="0"/>
              </a:rPr>
              <a:t>đến</a:t>
            </a:r>
            <a:r>
              <a:rPr lang="en-US" b="1" kern="1200" dirty="0">
                <a:solidFill>
                  <a:schemeClr val="bg2"/>
                </a:solidFill>
                <a:latin typeface="+mj-lt"/>
                <a:cs typeface="Times New Roman" panose="02020603050405020304" pitchFamily="18" charset="0"/>
              </a:rPr>
              <a:t> hội </a:t>
            </a:r>
            <a:r>
              <a:rPr lang="en-US" b="1" kern="1200" dirty="0" err="1">
                <a:solidFill>
                  <a:schemeClr val="bg2"/>
                </a:solidFill>
                <a:latin typeface="+mj-lt"/>
                <a:cs typeface="Times New Roman" panose="02020603050405020304" pitchFamily="18" charset="0"/>
              </a:rPr>
              <a:t>nhập</a:t>
            </a:r>
            <a:r>
              <a:rPr lang="en-US" b="1" kern="1200" dirty="0">
                <a:solidFill>
                  <a:schemeClr val="bg2"/>
                </a:solidFill>
                <a:latin typeface="+mj-lt"/>
                <a:cs typeface="Times New Roman" panose="02020603050405020304" pitchFamily="18" charset="0"/>
              </a:rPr>
              <a:t> quốc </a:t>
            </a:r>
            <a:r>
              <a:rPr lang="en-US" b="1" kern="1200" dirty="0" err="1">
                <a:solidFill>
                  <a:schemeClr val="bg2"/>
                </a:solidFill>
                <a:latin typeface="+mj-lt"/>
                <a:cs typeface="Times New Roman" panose="02020603050405020304" pitchFamily="18" charset="0"/>
              </a:rPr>
              <a:t>tế</a:t>
            </a:r>
            <a:endParaRPr lang="en-US" b="1" kern="1200" dirty="0">
              <a:solidFill>
                <a:schemeClr val="bg2"/>
              </a:solidFill>
              <a:latin typeface="+mj-lt"/>
              <a:cs typeface="Times New Roman" panose="02020603050405020304" pitchFamily="18" charset="0"/>
            </a:endParaRPr>
          </a:p>
        </p:txBody>
      </p:sp>
      <p:sp>
        <p:nvSpPr>
          <p:cNvPr id="105" name="Arrow: Pentagon 104">
            <a:extLst>
              <a:ext uri="{FF2B5EF4-FFF2-40B4-BE49-F238E27FC236}">
                <a16:creationId xmlns:a16="http://schemas.microsoft.com/office/drawing/2014/main" id="{FF365B78-D7BE-D060-746D-81F602CEEE39}"/>
              </a:ext>
            </a:extLst>
          </p:cNvPr>
          <p:cNvSpPr/>
          <p:nvPr/>
        </p:nvSpPr>
        <p:spPr>
          <a:xfrm>
            <a:off x="1472900" y="1182165"/>
            <a:ext cx="3849194" cy="586918"/>
          </a:xfrm>
          <a:prstGeom prst="homePlate">
            <a:avLst/>
          </a:prstGeom>
          <a:solidFill>
            <a:srgbClr val="A0E0E0"/>
          </a:solidFill>
          <a:ln>
            <a:noFill/>
          </a:ln>
          <a:effectLst>
            <a:outerShdw blurRad="63500" sx="102000" sy="102000" algn="ctr" rotWithShape="0">
              <a:prstClr val="black">
                <a:alpha val="40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34238" tIns="234238" rIns="234238" bIns="234238" numCol="1" spcCol="1270" anchor="ctr" anchorCtr="0">
            <a:noAutofit/>
          </a:bodyPr>
          <a:lstStyle/>
          <a:p>
            <a:pPr marL="0" lvl="0" indent="0" defTabSz="1778000">
              <a:lnSpc>
                <a:spcPct val="90000"/>
              </a:lnSpc>
              <a:spcBef>
                <a:spcPct val="0"/>
              </a:spcBef>
              <a:spcAft>
                <a:spcPct val="35000"/>
              </a:spcAft>
              <a:buNone/>
            </a:pPr>
            <a:r>
              <a:rPr lang="en-US" b="1" dirty="0">
                <a:latin typeface="+mj-lt"/>
                <a:cs typeface="Times New Roman" panose="02020603050405020304" pitchFamily="18" charset="0"/>
              </a:rPr>
              <a:t>3. </a:t>
            </a:r>
            <a:r>
              <a:rPr lang="en-US" b="1" dirty="0" err="1">
                <a:latin typeface="+mj-lt"/>
                <a:cs typeface="Times New Roman" panose="02020603050405020304" pitchFamily="18" charset="0"/>
              </a:rPr>
              <a:t>Liên</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kết</a:t>
            </a:r>
            <a:r>
              <a:rPr lang="en-US" b="1" dirty="0">
                <a:latin typeface="+mj-lt"/>
                <a:cs typeface="Times New Roman" panose="02020603050405020304" pitchFamily="18" charset="0"/>
              </a:rPr>
              <a:t> quốc </a:t>
            </a:r>
            <a:r>
              <a:rPr lang="en-US" b="1" dirty="0" err="1">
                <a:latin typeface="+mj-lt"/>
                <a:cs typeface="Times New Roman" panose="02020603050405020304" pitchFamily="18" charset="0"/>
              </a:rPr>
              <a:t>tế</a:t>
            </a:r>
            <a:r>
              <a:rPr lang="en-US" b="1" dirty="0">
                <a:latin typeface="+mj-lt"/>
                <a:cs typeface="Times New Roman" panose="02020603050405020304" pitchFamily="18" charset="0"/>
              </a:rPr>
              <a:t> trong </a:t>
            </a:r>
            <a:r>
              <a:rPr lang="en-US" b="1" dirty="0" err="1">
                <a:latin typeface="+mj-lt"/>
                <a:cs typeface="Times New Roman" panose="02020603050405020304" pitchFamily="18" charset="0"/>
              </a:rPr>
              <a:t>đào</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tạo</a:t>
            </a:r>
            <a:r>
              <a:rPr lang="en-US" b="1" dirty="0">
                <a:latin typeface="+mj-lt"/>
                <a:cs typeface="Times New Roman" panose="02020603050405020304" pitchFamily="18" charset="0"/>
              </a:rPr>
              <a:t> </a:t>
            </a:r>
            <a:endParaRPr lang="en-US" b="1" kern="1200" dirty="0">
              <a:latin typeface="+mj-lt"/>
              <a:cs typeface="Times New Roman" panose="02020603050405020304" pitchFamily="18" charset="0"/>
            </a:endParaRPr>
          </a:p>
        </p:txBody>
      </p:sp>
      <p:sp>
        <p:nvSpPr>
          <p:cNvPr id="111" name="Rectangle 110">
            <a:extLst>
              <a:ext uri="{FF2B5EF4-FFF2-40B4-BE49-F238E27FC236}">
                <a16:creationId xmlns:a16="http://schemas.microsoft.com/office/drawing/2014/main" id="{95BAF490-B9C9-6BA5-6BED-FE49BCB6AF00}"/>
              </a:ext>
            </a:extLst>
          </p:cNvPr>
          <p:cNvSpPr/>
          <p:nvPr/>
        </p:nvSpPr>
        <p:spPr>
          <a:xfrm>
            <a:off x="3301765" y="5358485"/>
            <a:ext cx="6531445" cy="1112931"/>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09379" tIns="209379" rIns="209379" bIns="209379" numCol="1" spcCol="1270" anchor="ctr" anchorCtr="0">
            <a:noAutofit/>
          </a:bodyPr>
          <a:lstStyle/>
          <a:p>
            <a:pPr marL="0" lvl="0" indent="0" algn="ctr" defTabSz="1955800">
              <a:lnSpc>
                <a:spcPct val="90000"/>
              </a:lnSpc>
              <a:spcBef>
                <a:spcPct val="0"/>
              </a:spcBef>
              <a:spcAft>
                <a:spcPct val="35000"/>
              </a:spcAft>
              <a:buFont typeface="Aptos" panose="020B0004020202020204" pitchFamily="34" charset="0"/>
              <a:buNone/>
            </a:pPr>
            <a:r>
              <a:rPr lang="en-US" sz="3200" b="1" dirty="0">
                <a:solidFill>
                  <a:schemeClr val="bg1"/>
                </a:solidFill>
                <a:latin typeface="+mj-lt"/>
                <a:cs typeface="Times New Roman" panose="02020603050405020304" pitchFamily="18" charset="0"/>
              </a:rPr>
              <a:t> CHÍNH SÁCH CỞI MỞ</a:t>
            </a:r>
            <a:endParaRPr lang="en-US" sz="3200" b="1" kern="1200" dirty="0">
              <a:solidFill>
                <a:schemeClr val="bg1"/>
              </a:solidFill>
              <a:latin typeface="+mj-lt"/>
              <a:cs typeface="Times New Roman" panose="02020603050405020304" pitchFamily="18" charset="0"/>
            </a:endParaRPr>
          </a:p>
        </p:txBody>
      </p:sp>
      <p:sp>
        <p:nvSpPr>
          <p:cNvPr id="45" name="Freeform 39">
            <a:extLst>
              <a:ext uri="{FF2B5EF4-FFF2-40B4-BE49-F238E27FC236}">
                <a16:creationId xmlns:a16="http://schemas.microsoft.com/office/drawing/2014/main" id="{25FF0BBE-1BC1-8D43-5830-A4B1787338F1}"/>
              </a:ext>
            </a:extLst>
          </p:cNvPr>
          <p:cNvSpPr>
            <a:spLocks/>
          </p:cNvSpPr>
          <p:nvPr/>
        </p:nvSpPr>
        <p:spPr bwMode="auto">
          <a:xfrm>
            <a:off x="5783263" y="893763"/>
            <a:ext cx="1582737" cy="862013"/>
          </a:xfrm>
          <a:custGeom>
            <a:avLst/>
            <a:gdLst>
              <a:gd name="T0" fmla="*/ 829 w 829"/>
              <a:gd name="T1" fmla="*/ 73 h 451"/>
              <a:gd name="T2" fmla="*/ 691 w 829"/>
              <a:gd name="T3" fmla="*/ 451 h 451"/>
              <a:gd name="T4" fmla="*/ 415 w 829"/>
              <a:gd name="T5" fmla="*/ 403 h 451"/>
              <a:gd name="T6" fmla="*/ 138 w 829"/>
              <a:gd name="T7" fmla="*/ 451 h 451"/>
              <a:gd name="T8" fmla="*/ 0 w 829"/>
              <a:gd name="T9" fmla="*/ 73 h 451"/>
              <a:gd name="T10" fmla="*/ 415 w 829"/>
              <a:gd name="T11" fmla="*/ 0 h 451"/>
              <a:gd name="T12" fmla="*/ 829 w 829"/>
              <a:gd name="T13" fmla="*/ 73 h 451"/>
            </a:gdLst>
            <a:ahLst/>
            <a:cxnLst>
              <a:cxn ang="0">
                <a:pos x="T0" y="T1"/>
              </a:cxn>
              <a:cxn ang="0">
                <a:pos x="T2" y="T3"/>
              </a:cxn>
              <a:cxn ang="0">
                <a:pos x="T4" y="T5"/>
              </a:cxn>
              <a:cxn ang="0">
                <a:pos x="T6" y="T7"/>
              </a:cxn>
              <a:cxn ang="0">
                <a:pos x="T8" y="T9"/>
              </a:cxn>
              <a:cxn ang="0">
                <a:pos x="T10" y="T11"/>
              </a:cxn>
              <a:cxn ang="0">
                <a:pos x="T12" y="T13"/>
              </a:cxn>
            </a:cxnLst>
            <a:rect l="0" t="0" r="r" b="b"/>
            <a:pathLst>
              <a:path w="829" h="451">
                <a:moveTo>
                  <a:pt x="829" y="73"/>
                </a:moveTo>
                <a:cubicBezTo>
                  <a:pt x="691" y="451"/>
                  <a:pt x="691" y="451"/>
                  <a:pt x="691" y="451"/>
                </a:cubicBezTo>
                <a:cubicBezTo>
                  <a:pt x="605" y="420"/>
                  <a:pt x="512" y="403"/>
                  <a:pt x="415" y="403"/>
                </a:cubicBezTo>
                <a:cubicBezTo>
                  <a:pt x="317" y="403"/>
                  <a:pt x="224" y="420"/>
                  <a:pt x="138" y="451"/>
                </a:cubicBezTo>
                <a:cubicBezTo>
                  <a:pt x="0" y="73"/>
                  <a:pt x="0" y="73"/>
                  <a:pt x="0" y="73"/>
                </a:cubicBezTo>
                <a:cubicBezTo>
                  <a:pt x="130" y="26"/>
                  <a:pt x="269" y="0"/>
                  <a:pt x="415" y="0"/>
                </a:cubicBezTo>
                <a:cubicBezTo>
                  <a:pt x="560" y="0"/>
                  <a:pt x="700" y="26"/>
                  <a:pt x="829" y="73"/>
                </a:cubicBezTo>
                <a:close/>
              </a:path>
            </a:pathLst>
          </a:custGeom>
          <a:solidFill>
            <a:srgbClr val="FF00FF"/>
          </a:solidFill>
          <a:ln>
            <a:noFill/>
          </a:ln>
          <a:effectLst>
            <a:outerShdw blurRad="50800" dist="38100" dir="10800000" algn="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7">
            <a:extLst>
              <a:ext uri="{FF2B5EF4-FFF2-40B4-BE49-F238E27FC236}">
                <a16:creationId xmlns:a16="http://schemas.microsoft.com/office/drawing/2014/main" id="{F56A4934-A167-1888-8198-7DF26F7473D6}"/>
              </a:ext>
            </a:extLst>
          </p:cNvPr>
          <p:cNvSpPr>
            <a:spLocks/>
          </p:cNvSpPr>
          <p:nvPr/>
        </p:nvSpPr>
        <p:spPr bwMode="auto">
          <a:xfrm>
            <a:off x="7102475" y="1033463"/>
            <a:ext cx="1474787" cy="1401763"/>
          </a:xfrm>
          <a:custGeom>
            <a:avLst/>
            <a:gdLst>
              <a:gd name="T0" fmla="*/ 772 w 772"/>
              <a:gd name="T1" fmla="*/ 532 h 734"/>
              <a:gd name="T2" fmla="*/ 424 w 772"/>
              <a:gd name="T3" fmla="*/ 734 h 734"/>
              <a:gd name="T4" fmla="*/ 243 w 772"/>
              <a:gd name="T5" fmla="*/ 519 h 734"/>
              <a:gd name="T6" fmla="*/ 0 w 772"/>
              <a:gd name="T7" fmla="*/ 378 h 734"/>
              <a:gd name="T8" fmla="*/ 138 w 772"/>
              <a:gd name="T9" fmla="*/ 0 h 734"/>
              <a:gd name="T10" fmla="*/ 502 w 772"/>
              <a:gd name="T11" fmla="*/ 210 h 734"/>
              <a:gd name="T12" fmla="*/ 772 w 772"/>
              <a:gd name="T13" fmla="*/ 532 h 734"/>
            </a:gdLst>
            <a:ahLst/>
            <a:cxnLst>
              <a:cxn ang="0">
                <a:pos x="T0" y="T1"/>
              </a:cxn>
              <a:cxn ang="0">
                <a:pos x="T2" y="T3"/>
              </a:cxn>
              <a:cxn ang="0">
                <a:pos x="T4" y="T5"/>
              </a:cxn>
              <a:cxn ang="0">
                <a:pos x="T6" y="T7"/>
              </a:cxn>
              <a:cxn ang="0">
                <a:pos x="T8" y="T9"/>
              </a:cxn>
              <a:cxn ang="0">
                <a:pos x="T10" y="T11"/>
              </a:cxn>
              <a:cxn ang="0">
                <a:pos x="T12" y="T13"/>
              </a:cxn>
            </a:cxnLst>
            <a:rect l="0" t="0" r="r" b="b"/>
            <a:pathLst>
              <a:path w="772" h="734">
                <a:moveTo>
                  <a:pt x="772" y="532"/>
                </a:moveTo>
                <a:cubicBezTo>
                  <a:pt x="424" y="734"/>
                  <a:pt x="424" y="734"/>
                  <a:pt x="424" y="734"/>
                </a:cubicBezTo>
                <a:cubicBezTo>
                  <a:pt x="376" y="652"/>
                  <a:pt x="315" y="579"/>
                  <a:pt x="243" y="519"/>
                </a:cubicBezTo>
                <a:cubicBezTo>
                  <a:pt x="172" y="459"/>
                  <a:pt x="90" y="411"/>
                  <a:pt x="0" y="378"/>
                </a:cubicBezTo>
                <a:cubicBezTo>
                  <a:pt x="138" y="0"/>
                  <a:pt x="138" y="0"/>
                  <a:pt x="138" y="0"/>
                </a:cubicBezTo>
                <a:cubicBezTo>
                  <a:pt x="272" y="48"/>
                  <a:pt x="395" y="120"/>
                  <a:pt x="502" y="210"/>
                </a:cubicBezTo>
                <a:cubicBezTo>
                  <a:pt x="610" y="301"/>
                  <a:pt x="701" y="410"/>
                  <a:pt x="772" y="532"/>
                </a:cubicBezTo>
                <a:close/>
              </a:path>
            </a:pathLst>
          </a:custGeom>
          <a:solidFill>
            <a:srgbClr val="F15A24"/>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Arrow: Pentagon 106">
            <a:extLst>
              <a:ext uri="{FF2B5EF4-FFF2-40B4-BE49-F238E27FC236}">
                <a16:creationId xmlns:a16="http://schemas.microsoft.com/office/drawing/2014/main" id="{CF25222E-346A-FB7B-7D8F-AB1186711CE5}"/>
              </a:ext>
            </a:extLst>
          </p:cNvPr>
          <p:cNvSpPr/>
          <p:nvPr/>
        </p:nvSpPr>
        <p:spPr>
          <a:xfrm flipH="1">
            <a:off x="7875391" y="1729150"/>
            <a:ext cx="3800969" cy="636226"/>
          </a:xfrm>
          <a:prstGeom prst="homePlate">
            <a:avLst/>
          </a:prstGeom>
          <a:solidFill>
            <a:srgbClr val="F47B50"/>
          </a:solidFill>
          <a:ln>
            <a:noFill/>
          </a:ln>
          <a:effectLst>
            <a:outerShdw blurRad="63500" sx="102000" sy="102000" algn="ctr" rotWithShape="0">
              <a:prstClr val="black">
                <a:alpha val="40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34238" tIns="234238" rIns="234238" bIns="234238" numCol="1" spcCol="1270" anchor="ctr" anchorCtr="0">
            <a:noAutofit/>
          </a:bodyPr>
          <a:lstStyle/>
          <a:p>
            <a:pPr marL="0" lvl="0" indent="0" defTabSz="1778000">
              <a:lnSpc>
                <a:spcPct val="90000"/>
              </a:lnSpc>
              <a:spcBef>
                <a:spcPct val="0"/>
              </a:spcBef>
              <a:spcAft>
                <a:spcPct val="35000"/>
              </a:spcAft>
              <a:buNone/>
            </a:pPr>
            <a:r>
              <a:rPr lang="en-US" b="1" kern="1200" dirty="0">
                <a:solidFill>
                  <a:schemeClr val="bg1"/>
                </a:solidFill>
                <a:latin typeface="+mj-lt"/>
                <a:cs typeface="Times New Roman" panose="02020603050405020304" pitchFamily="18" charset="0"/>
              </a:rPr>
              <a:t>5. </a:t>
            </a:r>
            <a:r>
              <a:rPr lang="en-US" b="1" kern="1200" dirty="0" err="1">
                <a:solidFill>
                  <a:schemeClr val="bg1"/>
                </a:solidFill>
                <a:latin typeface="+mj-lt"/>
                <a:cs typeface="Times New Roman" panose="02020603050405020304" pitchFamily="18" charset="0"/>
              </a:rPr>
              <a:t>Đội</a:t>
            </a:r>
            <a:r>
              <a:rPr lang="en-US" b="1" kern="1200" dirty="0">
                <a:solidFill>
                  <a:schemeClr val="bg1"/>
                </a:solidFill>
                <a:latin typeface="+mj-lt"/>
                <a:cs typeface="Times New Roman" panose="02020603050405020304" pitchFamily="18" charset="0"/>
              </a:rPr>
              <a:t> </a:t>
            </a:r>
            <a:r>
              <a:rPr lang="en-US" b="1" kern="1200" dirty="0" err="1">
                <a:solidFill>
                  <a:schemeClr val="bg1"/>
                </a:solidFill>
                <a:latin typeface="+mj-lt"/>
                <a:cs typeface="Times New Roman" panose="02020603050405020304" pitchFamily="18" charset="0"/>
              </a:rPr>
              <a:t>ngũ</a:t>
            </a:r>
            <a:r>
              <a:rPr lang="en-US" b="1" kern="1200" dirty="0">
                <a:solidFill>
                  <a:schemeClr val="bg1"/>
                </a:solidFill>
                <a:latin typeface="+mj-lt"/>
                <a:cs typeface="Times New Roman" panose="02020603050405020304" pitchFamily="18" charset="0"/>
              </a:rPr>
              <a:t> </a:t>
            </a:r>
            <a:r>
              <a:rPr lang="en-US" b="1" dirty="0">
                <a:solidFill>
                  <a:schemeClr val="bg1"/>
                </a:solidFill>
                <a:latin typeface="+mj-lt"/>
                <a:cs typeface="Times New Roman" panose="02020603050405020304" pitchFamily="18" charset="0"/>
              </a:rPr>
              <a:t>nhân </a:t>
            </a:r>
            <a:r>
              <a:rPr lang="en-US" b="1" dirty="0" err="1">
                <a:solidFill>
                  <a:schemeClr val="bg1"/>
                </a:solidFill>
                <a:latin typeface="+mj-lt"/>
                <a:cs typeface="Times New Roman" panose="02020603050405020304" pitchFamily="18" charset="0"/>
              </a:rPr>
              <a:t>sự</a:t>
            </a:r>
            <a:r>
              <a:rPr lang="en-US" b="1" dirty="0">
                <a:solidFill>
                  <a:schemeClr val="bg1"/>
                </a:solidFill>
                <a:latin typeface="+mj-lt"/>
                <a:cs typeface="Times New Roman" panose="02020603050405020304" pitchFamily="18" charset="0"/>
              </a:rPr>
              <a:t> </a:t>
            </a:r>
            <a:r>
              <a:rPr lang="en-US" b="1" dirty="0" err="1">
                <a:solidFill>
                  <a:schemeClr val="bg1"/>
                </a:solidFill>
                <a:latin typeface="+mj-lt"/>
                <a:cs typeface="Times New Roman" panose="02020603050405020304" pitchFamily="18" charset="0"/>
              </a:rPr>
              <a:t>đạt</a:t>
            </a:r>
            <a:r>
              <a:rPr lang="en-US" b="1" dirty="0">
                <a:solidFill>
                  <a:schemeClr val="bg1"/>
                </a:solidFill>
                <a:latin typeface="+mj-lt"/>
                <a:cs typeface="Times New Roman" panose="02020603050405020304" pitchFamily="18" charset="0"/>
              </a:rPr>
              <a:t> </a:t>
            </a:r>
            <a:r>
              <a:rPr lang="en-US" b="1" dirty="0" err="1">
                <a:solidFill>
                  <a:schemeClr val="bg1"/>
                </a:solidFill>
                <a:latin typeface="+mj-lt"/>
                <a:cs typeface="Times New Roman" panose="02020603050405020304" pitchFamily="18" charset="0"/>
              </a:rPr>
              <a:t>chuẩn</a:t>
            </a:r>
            <a:r>
              <a:rPr lang="en-US" b="1" dirty="0">
                <a:solidFill>
                  <a:schemeClr val="bg1"/>
                </a:solidFill>
                <a:latin typeface="+mj-lt"/>
                <a:cs typeface="Times New Roman" panose="02020603050405020304" pitchFamily="18" charset="0"/>
              </a:rPr>
              <a:t> quốc </a:t>
            </a:r>
            <a:r>
              <a:rPr lang="en-US" b="1" dirty="0" err="1">
                <a:solidFill>
                  <a:schemeClr val="bg1"/>
                </a:solidFill>
                <a:latin typeface="+mj-lt"/>
                <a:cs typeface="Times New Roman" panose="02020603050405020304" pitchFamily="18" charset="0"/>
              </a:rPr>
              <a:t>tế</a:t>
            </a:r>
            <a:r>
              <a:rPr lang="en-US" b="1" kern="1200" dirty="0">
                <a:solidFill>
                  <a:schemeClr val="bg1"/>
                </a:solidFill>
                <a:latin typeface="+mj-lt"/>
                <a:cs typeface="Times New Roman" panose="02020603050405020304" pitchFamily="18" charset="0"/>
              </a:rPr>
              <a:t> </a:t>
            </a:r>
          </a:p>
        </p:txBody>
      </p:sp>
      <p:sp>
        <p:nvSpPr>
          <p:cNvPr id="106" name="Arrow: Pentagon 105">
            <a:extLst>
              <a:ext uri="{FF2B5EF4-FFF2-40B4-BE49-F238E27FC236}">
                <a16:creationId xmlns:a16="http://schemas.microsoft.com/office/drawing/2014/main" id="{30060D9E-DD2F-9FBB-6852-E9C432C242C9}"/>
              </a:ext>
            </a:extLst>
          </p:cNvPr>
          <p:cNvSpPr/>
          <p:nvPr/>
        </p:nvSpPr>
        <p:spPr>
          <a:xfrm flipH="1">
            <a:off x="6564115" y="719958"/>
            <a:ext cx="4193084" cy="563658"/>
          </a:xfrm>
          <a:prstGeom prst="homePlate">
            <a:avLst/>
          </a:prstGeom>
          <a:solidFill>
            <a:srgbClr val="FF66FF"/>
          </a:solidFill>
          <a:ln>
            <a:noFill/>
          </a:ln>
          <a:effectLst>
            <a:outerShdw blurRad="63500" sx="102000" sy="102000" algn="ctr" rotWithShape="0">
              <a:prstClr val="black">
                <a:alpha val="40000"/>
              </a:prstClr>
            </a:outerShdw>
          </a:effectLst>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34238" tIns="234238" rIns="234238" bIns="234238" numCol="1" spcCol="1270" anchor="ctr" anchorCtr="0">
            <a:noAutofit/>
          </a:bodyPr>
          <a:lstStyle/>
          <a:p>
            <a:pPr marL="0" lvl="0" indent="0" algn="ctr" defTabSz="1778000">
              <a:lnSpc>
                <a:spcPct val="90000"/>
              </a:lnSpc>
              <a:spcBef>
                <a:spcPct val="0"/>
              </a:spcBef>
              <a:spcAft>
                <a:spcPct val="35000"/>
              </a:spcAft>
              <a:buNone/>
            </a:pPr>
            <a:r>
              <a:rPr lang="en-US" b="1" dirty="0">
                <a:solidFill>
                  <a:schemeClr val="bg1"/>
                </a:solidFill>
                <a:latin typeface="+mj-lt"/>
                <a:cs typeface="Times New Roman" panose="02020603050405020304" pitchFamily="18" charset="0"/>
              </a:rPr>
              <a:t>4. </a:t>
            </a:r>
            <a:r>
              <a:rPr lang="en-US" b="1" dirty="0" err="1">
                <a:solidFill>
                  <a:schemeClr val="bg1"/>
                </a:solidFill>
                <a:latin typeface="+mj-lt"/>
                <a:cs typeface="Times New Roman" panose="02020603050405020304" pitchFamily="18" charset="0"/>
              </a:rPr>
              <a:t>Công</a:t>
            </a:r>
            <a:r>
              <a:rPr lang="en-US" b="1" dirty="0">
                <a:solidFill>
                  <a:schemeClr val="bg1"/>
                </a:solidFill>
                <a:latin typeface="+mj-lt"/>
                <a:cs typeface="Times New Roman" panose="02020603050405020304" pitchFamily="18" charset="0"/>
              </a:rPr>
              <a:t> </a:t>
            </a:r>
            <a:r>
              <a:rPr lang="en-US" b="1" dirty="0" err="1">
                <a:solidFill>
                  <a:schemeClr val="bg1"/>
                </a:solidFill>
                <a:latin typeface="+mj-lt"/>
                <a:cs typeface="Times New Roman" panose="02020603050405020304" pitchFamily="18" charset="0"/>
              </a:rPr>
              <a:t>bố</a:t>
            </a:r>
            <a:r>
              <a:rPr lang="en-US" b="1" dirty="0">
                <a:solidFill>
                  <a:schemeClr val="bg1"/>
                </a:solidFill>
                <a:latin typeface="+mj-lt"/>
                <a:cs typeface="Times New Roman" panose="02020603050405020304" pitchFamily="18" charset="0"/>
              </a:rPr>
              <a:t> </a:t>
            </a:r>
            <a:r>
              <a:rPr lang="en-US" b="1" dirty="0" err="1">
                <a:solidFill>
                  <a:schemeClr val="bg1"/>
                </a:solidFill>
                <a:latin typeface="+mj-lt"/>
                <a:cs typeface="Times New Roman" panose="02020603050405020304" pitchFamily="18" charset="0"/>
              </a:rPr>
              <a:t>nghiên</a:t>
            </a:r>
            <a:r>
              <a:rPr lang="en-US" b="1" dirty="0">
                <a:solidFill>
                  <a:schemeClr val="bg1"/>
                </a:solidFill>
                <a:latin typeface="+mj-lt"/>
                <a:cs typeface="Times New Roman" panose="02020603050405020304" pitchFamily="18" charset="0"/>
              </a:rPr>
              <a:t> </a:t>
            </a:r>
            <a:r>
              <a:rPr lang="en-US" b="1" dirty="0" err="1">
                <a:solidFill>
                  <a:schemeClr val="bg1"/>
                </a:solidFill>
                <a:latin typeface="+mj-lt"/>
                <a:cs typeface="Times New Roman" panose="02020603050405020304" pitchFamily="18" charset="0"/>
              </a:rPr>
              <a:t>cứu</a:t>
            </a:r>
            <a:r>
              <a:rPr lang="en-US" b="1" dirty="0">
                <a:solidFill>
                  <a:schemeClr val="bg1"/>
                </a:solidFill>
                <a:latin typeface="+mj-lt"/>
                <a:cs typeface="Times New Roman" panose="02020603050405020304" pitchFamily="18" charset="0"/>
              </a:rPr>
              <a:t> khoa học quốc </a:t>
            </a:r>
            <a:r>
              <a:rPr lang="en-US" b="1" dirty="0" err="1">
                <a:solidFill>
                  <a:schemeClr val="bg1"/>
                </a:solidFill>
                <a:latin typeface="+mj-lt"/>
                <a:cs typeface="Times New Roman" panose="02020603050405020304" pitchFamily="18" charset="0"/>
              </a:rPr>
              <a:t>tế</a:t>
            </a:r>
            <a:endParaRPr lang="en-US" b="1" kern="12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4341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blinds(horizontal)">
                                      <p:cBhvr>
                                        <p:cTn id="15" dur="500"/>
                                        <p:tgtEl>
                                          <p:spTgt spid="105"/>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blinds(horizontal)">
                                      <p:cBhvr>
                                        <p:cTn id="19" dur="500"/>
                                        <p:tgtEl>
                                          <p:spTgt spid="106"/>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linds(horizontal)">
                                      <p:cBhvr>
                                        <p:cTn id="23" dur="500"/>
                                        <p:tgtEl>
                                          <p:spTgt spid="107"/>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blinds(horizontal)">
                                      <p:cBhvr>
                                        <p:cTn id="27" dur="500"/>
                                        <p:tgtEl>
                                          <p:spTgt spid="108"/>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blinds(horizontal)">
                                      <p:cBhvr>
                                        <p:cTn id="31" dur="500"/>
                                        <p:tgtEl>
                                          <p:spTgt spid="109"/>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linds(horizontal)">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30" grpId="0" animBg="1"/>
      <p:bldP spid="16" grpId="0" animBg="1"/>
      <p:bldP spid="15" grpId="0" animBg="1"/>
      <p:bldP spid="105" grpId="0" animBg="1"/>
      <p:bldP spid="107" grpId="0"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0EE686-F5DF-DFFA-E47B-8064482B14F6}"/>
              </a:ext>
            </a:extLst>
          </p:cNvPr>
          <p:cNvSpPr/>
          <p:nvPr/>
        </p:nvSpPr>
        <p:spPr>
          <a:xfrm>
            <a:off x="2247900" y="1149944"/>
            <a:ext cx="9944099" cy="11533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A9DB868-0C96-E8D7-B2A7-FCEBC758408D}"/>
              </a:ext>
            </a:extLst>
          </p:cNvPr>
          <p:cNvPicPr>
            <a:picLocks noChangeAspect="1"/>
          </p:cNvPicPr>
          <p:nvPr/>
        </p:nvPicPr>
        <p:blipFill>
          <a:blip r:embed="rId3"/>
          <a:stretch>
            <a:fillRect/>
          </a:stretch>
        </p:blipFill>
        <p:spPr>
          <a:xfrm>
            <a:off x="418754" y="817716"/>
            <a:ext cx="2705239" cy="2346446"/>
          </a:xfrm>
          <a:prstGeom prst="rect">
            <a:avLst/>
          </a:prstGeom>
        </p:spPr>
      </p:pic>
      <p:pic>
        <p:nvPicPr>
          <p:cNvPr id="9" name="Picture 8">
            <a:extLst>
              <a:ext uri="{FF2B5EF4-FFF2-40B4-BE49-F238E27FC236}">
                <a16:creationId xmlns:a16="http://schemas.microsoft.com/office/drawing/2014/main" id="{22915B3B-6FD3-D523-F3A0-22A2606ADEB9}"/>
              </a:ext>
            </a:extLst>
          </p:cNvPr>
          <p:cNvPicPr>
            <a:picLocks noChangeAspect="1"/>
          </p:cNvPicPr>
          <p:nvPr/>
        </p:nvPicPr>
        <p:blipFill>
          <a:blip r:embed="rId4"/>
          <a:stretch>
            <a:fillRect/>
          </a:stretch>
        </p:blipFill>
        <p:spPr>
          <a:xfrm>
            <a:off x="2528636" y="2385107"/>
            <a:ext cx="7356763" cy="4001528"/>
          </a:xfrm>
          <a:prstGeom prst="rect">
            <a:avLst/>
          </a:prstGeom>
        </p:spPr>
      </p:pic>
      <p:sp>
        <p:nvSpPr>
          <p:cNvPr id="2" name="Title 1">
            <a:extLst>
              <a:ext uri="{FF2B5EF4-FFF2-40B4-BE49-F238E27FC236}">
                <a16:creationId xmlns:a16="http://schemas.microsoft.com/office/drawing/2014/main" id="{1373F045-40C4-2040-9FFB-B0E0D8AF7210}"/>
              </a:ext>
            </a:extLst>
          </p:cNvPr>
          <p:cNvSpPr>
            <a:spLocks noGrp="1"/>
          </p:cNvSpPr>
          <p:nvPr>
            <p:ph type="title"/>
          </p:nvPr>
        </p:nvSpPr>
        <p:spPr>
          <a:xfrm>
            <a:off x="3314700" y="1202568"/>
            <a:ext cx="8463947" cy="923289"/>
          </a:xfrm>
          <a:ln>
            <a:solidFill>
              <a:schemeClr val="tx1"/>
            </a:solidFill>
          </a:ln>
        </p:spPr>
        <p:txBody>
          <a:bodyPr anchor="ctr"/>
          <a:lstStyle/>
          <a:p>
            <a:pPr algn="just">
              <a:lnSpc>
                <a:spcPct val="150000"/>
              </a:lnSpc>
            </a:pPr>
            <a:r>
              <a:rPr lang="en-US" sz="1200" b="1" dirty="0">
                <a:solidFill>
                  <a:schemeClr val="bg1"/>
                </a:solidFill>
              </a:rPr>
              <a:t>MỘT TRƯỜNG ĐẠI HỌC ĐỂ XÂY DỰNG MÔI TRƯỜNG HỘI NHẬP, </a:t>
            </a:r>
            <a:r>
              <a:rPr lang="en-US" sz="1200" b="1" u="sng" dirty="0">
                <a:solidFill>
                  <a:srgbClr val="FFFF00"/>
                </a:solidFill>
              </a:rPr>
              <a:t>CẦN XÁC ĐỊNH RÕ TẦM NHÌN</a:t>
            </a:r>
            <a:r>
              <a:rPr lang="en-US" sz="1200" b="1" dirty="0">
                <a:solidFill>
                  <a:srgbClr val="FFFF00"/>
                </a:solidFill>
              </a:rPr>
              <a:t> </a:t>
            </a:r>
            <a:r>
              <a:rPr lang="en-US" sz="1200" b="1" dirty="0">
                <a:solidFill>
                  <a:schemeClr val="bg1"/>
                </a:solidFill>
              </a:rPr>
              <a:t>ĐƯA TRƯỜNG ĐẠI HỌC ĐÓ ĐẠT VỊ TRÍ QUAN TRỌNG TRONG XẾP HẠNG QUỐC TẾ, TRONG </a:t>
            </a:r>
            <a:r>
              <a:rPr lang="en-US" sz="1200" b="1" u="sng" dirty="0">
                <a:solidFill>
                  <a:srgbClr val="FFFF00"/>
                </a:solidFill>
              </a:rPr>
              <a:t>VIỆC ĐÀO TẠO RA NGUỒN NHÂN LỰC ĐÁP ỨNG THỊ TRƯỜNG LAO ĐỘNG QUỐC TẾ</a:t>
            </a:r>
            <a:r>
              <a:rPr lang="en-US" sz="1200" b="1" dirty="0">
                <a:solidFill>
                  <a:srgbClr val="FFFF00"/>
                </a:solidFill>
              </a:rPr>
              <a:t>  </a:t>
            </a:r>
            <a:r>
              <a:rPr lang="en-US" sz="1200" b="1" dirty="0">
                <a:solidFill>
                  <a:schemeClr val="bg1"/>
                </a:solidFill>
              </a:rPr>
              <a:t>VÀ THU HÚT </a:t>
            </a:r>
            <a:r>
              <a:rPr lang="en-US" sz="1200" b="1" u="sng" dirty="0">
                <a:solidFill>
                  <a:srgbClr val="FFFF00"/>
                </a:solidFill>
              </a:rPr>
              <a:t>SINH VIÊN QUỐC TẾ ĐẾN HỌC TẬP </a:t>
            </a:r>
          </a:p>
        </p:txBody>
      </p:sp>
      <p:sp>
        <p:nvSpPr>
          <p:cNvPr id="3" name="Text Placeholder 2">
            <a:extLst>
              <a:ext uri="{FF2B5EF4-FFF2-40B4-BE49-F238E27FC236}">
                <a16:creationId xmlns:a16="http://schemas.microsoft.com/office/drawing/2014/main" id="{0A89D3EC-6D80-6936-2785-A3D27CD90179}"/>
              </a:ext>
            </a:extLst>
          </p:cNvPr>
          <p:cNvSpPr>
            <a:spLocks noGrp="1"/>
          </p:cNvSpPr>
          <p:nvPr>
            <p:ph type="body" idx="2"/>
          </p:nvPr>
        </p:nvSpPr>
        <p:spPr/>
        <p:txBody>
          <a:bodyPr>
            <a:noAutofit/>
          </a:bodyPr>
          <a:lstStyle/>
          <a:p>
            <a:r>
              <a:rPr lang="en-US" sz="2000" dirty="0"/>
              <a:t>TẦM NHÌN HỘI NHẬP QUỐC TẾ</a:t>
            </a:r>
          </a:p>
        </p:txBody>
      </p:sp>
      <p:sp>
        <p:nvSpPr>
          <p:cNvPr id="6" name="Title 1">
            <a:extLst>
              <a:ext uri="{FF2B5EF4-FFF2-40B4-BE49-F238E27FC236}">
                <a16:creationId xmlns:a16="http://schemas.microsoft.com/office/drawing/2014/main" id="{0EE0227A-3955-4528-AC3F-D16558F76E3C}"/>
              </a:ext>
            </a:extLst>
          </p:cNvPr>
          <p:cNvSpPr txBox="1">
            <a:spLocks/>
          </p:cNvSpPr>
          <p:nvPr/>
        </p:nvSpPr>
        <p:spPr bwMode="auto">
          <a:xfrm>
            <a:off x="2097473" y="3454501"/>
            <a:ext cx="3924782" cy="6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b"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rgbClr val="034EA2"/>
              </a:buClr>
              <a:buSzPts val="18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en-US" dirty="0" err="1"/>
              <a:t>Đến</a:t>
            </a:r>
            <a:r>
              <a:rPr lang="en-US" dirty="0"/>
              <a:t> </a:t>
            </a:r>
            <a:r>
              <a:rPr lang="en-US" dirty="0" err="1"/>
              <a:t>năm</a:t>
            </a:r>
            <a:r>
              <a:rPr lang="en-US" dirty="0"/>
              <a:t> 2030, </a:t>
            </a:r>
            <a:r>
              <a:rPr lang="en-US" dirty="0" err="1"/>
              <a:t>trở</a:t>
            </a:r>
            <a:r>
              <a:rPr lang="en-US" dirty="0"/>
              <a:t> </a:t>
            </a:r>
            <a:r>
              <a:rPr lang="en-US" dirty="0" err="1"/>
              <a:t>thành</a:t>
            </a:r>
            <a:r>
              <a:rPr lang="en-US" dirty="0"/>
              <a:t> </a:t>
            </a:r>
            <a:r>
              <a:rPr lang="en-US" dirty="0" err="1"/>
              <a:t>Đại</a:t>
            </a:r>
            <a:r>
              <a:rPr lang="en-US" dirty="0"/>
              <a:t> </a:t>
            </a:r>
            <a:r>
              <a:rPr lang="en-US" dirty="0" err="1"/>
              <a:t>học</a:t>
            </a:r>
            <a:r>
              <a:rPr lang="en-US" dirty="0"/>
              <a:t> </a:t>
            </a:r>
            <a:r>
              <a:rPr lang="en-US" dirty="0" err="1"/>
              <a:t>đa</a:t>
            </a:r>
            <a:r>
              <a:rPr lang="en-US" dirty="0"/>
              <a:t> </a:t>
            </a:r>
            <a:r>
              <a:rPr lang="en-US" dirty="0" err="1"/>
              <a:t>ngành</a:t>
            </a:r>
            <a:r>
              <a:rPr lang="en-US" dirty="0"/>
              <a:t> </a:t>
            </a:r>
            <a:r>
              <a:rPr lang="en-US" dirty="0" err="1"/>
              <a:t>có</a:t>
            </a:r>
            <a:r>
              <a:rPr lang="en-US" dirty="0"/>
              <a:t> </a:t>
            </a:r>
            <a:r>
              <a:rPr lang="en-US" dirty="0" err="1"/>
              <a:t>danh</a:t>
            </a:r>
            <a:r>
              <a:rPr lang="en-US" dirty="0"/>
              <a:t> </a:t>
            </a:r>
            <a:r>
              <a:rPr lang="en-US" dirty="0" err="1"/>
              <a:t>tiếng</a:t>
            </a:r>
            <a:r>
              <a:rPr lang="en-US" dirty="0"/>
              <a:t> </a:t>
            </a:r>
            <a:r>
              <a:rPr lang="en-US" dirty="0" err="1"/>
              <a:t>học</a:t>
            </a:r>
            <a:r>
              <a:rPr lang="en-US" dirty="0"/>
              <a:t> </a:t>
            </a:r>
            <a:r>
              <a:rPr lang="en-US" dirty="0" err="1"/>
              <a:t>thuật</a:t>
            </a:r>
            <a:r>
              <a:rPr lang="en-US" dirty="0"/>
              <a:t> </a:t>
            </a:r>
            <a:r>
              <a:rPr lang="en-US" dirty="0" err="1"/>
              <a:t>và</a:t>
            </a:r>
            <a:r>
              <a:rPr lang="en-US" dirty="0"/>
              <a:t> </a:t>
            </a:r>
            <a:r>
              <a:rPr lang="en-US" dirty="0" err="1"/>
              <a:t>bền</a:t>
            </a:r>
            <a:r>
              <a:rPr lang="en-US" dirty="0"/>
              <a:t> </a:t>
            </a:r>
            <a:r>
              <a:rPr lang="en-US" dirty="0" err="1"/>
              <a:t>vững</a:t>
            </a:r>
            <a:r>
              <a:rPr lang="en-US" dirty="0"/>
              <a:t> </a:t>
            </a:r>
            <a:r>
              <a:rPr lang="en-US" dirty="0" err="1"/>
              <a:t>trong</a:t>
            </a:r>
            <a:r>
              <a:rPr lang="en-US" dirty="0"/>
              <a:t> </a:t>
            </a:r>
            <a:r>
              <a:rPr lang="en-US" b="1" dirty="0" err="1"/>
              <a:t>khu</a:t>
            </a:r>
            <a:r>
              <a:rPr lang="en-US" b="1" dirty="0"/>
              <a:t> </a:t>
            </a:r>
            <a:r>
              <a:rPr lang="en-US" b="1" dirty="0" err="1"/>
              <a:t>vực</a:t>
            </a:r>
            <a:r>
              <a:rPr lang="en-US" b="1" dirty="0"/>
              <a:t> </a:t>
            </a:r>
            <a:r>
              <a:rPr lang="en-US" b="1" dirty="0" err="1"/>
              <a:t>Châu</a:t>
            </a:r>
            <a:r>
              <a:rPr lang="en-US" b="1" dirty="0"/>
              <a:t> Á</a:t>
            </a:r>
            <a:r>
              <a:rPr lang="en-US" dirty="0"/>
              <a:t>.</a:t>
            </a:r>
          </a:p>
        </p:txBody>
      </p:sp>
      <p:pic>
        <p:nvPicPr>
          <p:cNvPr id="8" name="Picture 7">
            <a:extLst>
              <a:ext uri="{FF2B5EF4-FFF2-40B4-BE49-F238E27FC236}">
                <a16:creationId xmlns:a16="http://schemas.microsoft.com/office/drawing/2014/main" id="{B490A9B2-9977-4477-B2AE-76311AD3A0E1}"/>
              </a:ext>
            </a:extLst>
          </p:cNvPr>
          <p:cNvPicPr>
            <a:picLocks noChangeAspect="1"/>
          </p:cNvPicPr>
          <p:nvPr/>
        </p:nvPicPr>
        <p:blipFill>
          <a:blip r:embed="rId5"/>
          <a:stretch>
            <a:fillRect/>
          </a:stretch>
        </p:blipFill>
        <p:spPr>
          <a:xfrm>
            <a:off x="1115123" y="3500782"/>
            <a:ext cx="991260" cy="627200"/>
          </a:xfrm>
          <a:prstGeom prst="rect">
            <a:avLst/>
          </a:prstGeom>
        </p:spPr>
      </p:pic>
      <p:pic>
        <p:nvPicPr>
          <p:cNvPr id="10" name="Picture 9">
            <a:extLst>
              <a:ext uri="{FF2B5EF4-FFF2-40B4-BE49-F238E27FC236}">
                <a16:creationId xmlns:a16="http://schemas.microsoft.com/office/drawing/2014/main" id="{2F3EA2F6-AC08-4886-97FB-76EE5B5CF7EB}"/>
              </a:ext>
            </a:extLst>
          </p:cNvPr>
          <p:cNvPicPr>
            <a:picLocks noChangeAspect="1"/>
          </p:cNvPicPr>
          <p:nvPr/>
        </p:nvPicPr>
        <p:blipFill>
          <a:blip r:embed="rId6"/>
          <a:stretch>
            <a:fillRect/>
          </a:stretch>
        </p:blipFill>
        <p:spPr>
          <a:xfrm>
            <a:off x="1289848" y="4493899"/>
            <a:ext cx="696607" cy="703527"/>
          </a:xfrm>
          <a:prstGeom prst="rect">
            <a:avLst/>
          </a:prstGeom>
        </p:spPr>
      </p:pic>
      <p:sp>
        <p:nvSpPr>
          <p:cNvPr id="11" name="Title 1">
            <a:extLst>
              <a:ext uri="{FF2B5EF4-FFF2-40B4-BE49-F238E27FC236}">
                <a16:creationId xmlns:a16="http://schemas.microsoft.com/office/drawing/2014/main" id="{C8F5597E-3147-4A59-B566-082555912BF0}"/>
              </a:ext>
            </a:extLst>
          </p:cNvPr>
          <p:cNvSpPr txBox="1">
            <a:spLocks/>
          </p:cNvSpPr>
          <p:nvPr/>
        </p:nvSpPr>
        <p:spPr bwMode="auto">
          <a:xfrm>
            <a:off x="2097473" y="4503605"/>
            <a:ext cx="3998527" cy="6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b"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rgbClr val="034EA2"/>
              </a:buClr>
              <a:buSzPts val="18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vi-VN" b="1" dirty="0"/>
              <a:t>Được công nhận toàn cầu là Trường Đại học hàng đầu </a:t>
            </a:r>
            <a:r>
              <a:rPr lang="vi-VN" dirty="0"/>
              <a:t>trong khu vực về giảng dạy, học tập, nghiên cứu và khởi nghiệp - đổi mới sáng tạo</a:t>
            </a:r>
            <a:endParaRPr lang="en-US" dirty="0"/>
          </a:p>
        </p:txBody>
      </p:sp>
      <p:pic>
        <p:nvPicPr>
          <p:cNvPr id="13" name="Picture 12">
            <a:extLst>
              <a:ext uri="{FF2B5EF4-FFF2-40B4-BE49-F238E27FC236}">
                <a16:creationId xmlns:a16="http://schemas.microsoft.com/office/drawing/2014/main" id="{FC52A553-061D-4421-82F8-49A70F2545E1}"/>
              </a:ext>
            </a:extLst>
          </p:cNvPr>
          <p:cNvPicPr>
            <a:picLocks noChangeAspect="1"/>
          </p:cNvPicPr>
          <p:nvPr/>
        </p:nvPicPr>
        <p:blipFill>
          <a:blip r:embed="rId7"/>
          <a:stretch>
            <a:fillRect/>
          </a:stretch>
        </p:blipFill>
        <p:spPr>
          <a:xfrm>
            <a:off x="6049289" y="2371518"/>
            <a:ext cx="1686977" cy="703526"/>
          </a:xfrm>
          <a:prstGeom prst="rect">
            <a:avLst/>
          </a:prstGeom>
        </p:spPr>
      </p:pic>
      <p:sp>
        <p:nvSpPr>
          <p:cNvPr id="14" name="Title 1">
            <a:extLst>
              <a:ext uri="{FF2B5EF4-FFF2-40B4-BE49-F238E27FC236}">
                <a16:creationId xmlns:a16="http://schemas.microsoft.com/office/drawing/2014/main" id="{A5A2316F-BB10-4E6E-A1D3-0F560C02EF79}"/>
              </a:ext>
            </a:extLst>
          </p:cNvPr>
          <p:cNvSpPr txBox="1">
            <a:spLocks/>
          </p:cNvSpPr>
          <p:nvPr/>
        </p:nvSpPr>
        <p:spPr bwMode="auto">
          <a:xfrm>
            <a:off x="7847284" y="2567860"/>
            <a:ext cx="3924782" cy="48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b"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rgbClr val="034EA2"/>
              </a:buClr>
              <a:buSzPts val="18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en-SG" dirty="0" err="1"/>
              <a:t>Trở</a:t>
            </a:r>
            <a:r>
              <a:rPr lang="en-SG" dirty="0"/>
              <a:t> </a:t>
            </a:r>
            <a:r>
              <a:rPr lang="en-SG" dirty="0" err="1"/>
              <a:t>thành</a:t>
            </a:r>
            <a:r>
              <a:rPr lang="en-SG" dirty="0"/>
              <a:t> </a:t>
            </a:r>
            <a:r>
              <a:rPr lang="en-SG" dirty="0" err="1"/>
              <a:t>trường</a:t>
            </a:r>
            <a:r>
              <a:rPr lang="en-SG" dirty="0"/>
              <a:t> </a:t>
            </a:r>
            <a:r>
              <a:rPr lang="en-SG" dirty="0" err="1"/>
              <a:t>đại</a:t>
            </a:r>
            <a:r>
              <a:rPr lang="en-SG" dirty="0"/>
              <a:t> </a:t>
            </a:r>
            <a:r>
              <a:rPr lang="en-SG" dirty="0" err="1"/>
              <a:t>học</a:t>
            </a:r>
            <a:r>
              <a:rPr lang="en-SG" dirty="0"/>
              <a:t> </a:t>
            </a:r>
            <a:r>
              <a:rPr lang="en-SG" b="1" dirty="0" err="1"/>
              <a:t>đạt</a:t>
            </a:r>
            <a:r>
              <a:rPr lang="en-SG" b="1" dirty="0"/>
              <a:t> </a:t>
            </a:r>
            <a:r>
              <a:rPr lang="en-SG" b="1" dirty="0" err="1"/>
              <a:t>chuẩn</a:t>
            </a:r>
            <a:r>
              <a:rPr lang="en-SG" b="1" dirty="0"/>
              <a:t> </a:t>
            </a:r>
            <a:r>
              <a:rPr lang="en-SG" b="1" dirty="0" err="1"/>
              <a:t>quốc</a:t>
            </a:r>
            <a:r>
              <a:rPr lang="en-SG" b="1" dirty="0"/>
              <a:t> </a:t>
            </a:r>
            <a:r>
              <a:rPr lang="en-SG" b="1" dirty="0" err="1"/>
              <a:t>tế</a:t>
            </a:r>
            <a:r>
              <a:rPr lang="en-SG" b="1" dirty="0"/>
              <a:t>, </a:t>
            </a:r>
            <a:r>
              <a:rPr lang="en-SG" b="1" dirty="0" err="1"/>
              <a:t>theo</a:t>
            </a:r>
            <a:r>
              <a:rPr lang="en-SG" b="1" dirty="0"/>
              <a:t> </a:t>
            </a:r>
            <a:r>
              <a:rPr lang="en-SG" b="1" dirty="0" err="1"/>
              <a:t>hướng</a:t>
            </a:r>
            <a:r>
              <a:rPr lang="en-SG" b="1" dirty="0"/>
              <a:t> </a:t>
            </a:r>
            <a:r>
              <a:rPr lang="en-SG" b="1" dirty="0" err="1"/>
              <a:t>ứng</a:t>
            </a:r>
            <a:r>
              <a:rPr lang="en-SG" b="1" dirty="0"/>
              <a:t> </a:t>
            </a:r>
            <a:r>
              <a:rPr lang="en-SG" b="1" dirty="0" err="1"/>
              <a:t>dụng</a:t>
            </a:r>
            <a:r>
              <a:rPr lang="en-SG" b="1" dirty="0"/>
              <a:t>.</a:t>
            </a:r>
          </a:p>
        </p:txBody>
      </p:sp>
      <p:pic>
        <p:nvPicPr>
          <p:cNvPr id="16" name="Picture 15">
            <a:extLst>
              <a:ext uri="{FF2B5EF4-FFF2-40B4-BE49-F238E27FC236}">
                <a16:creationId xmlns:a16="http://schemas.microsoft.com/office/drawing/2014/main" id="{8021CA4F-76F1-4C67-82D1-C92F7D716B19}"/>
              </a:ext>
            </a:extLst>
          </p:cNvPr>
          <p:cNvPicPr>
            <a:picLocks noChangeAspect="1"/>
          </p:cNvPicPr>
          <p:nvPr/>
        </p:nvPicPr>
        <p:blipFill>
          <a:blip r:embed="rId8"/>
          <a:stretch>
            <a:fillRect/>
          </a:stretch>
        </p:blipFill>
        <p:spPr>
          <a:xfrm>
            <a:off x="1207524" y="5581048"/>
            <a:ext cx="778931" cy="778330"/>
          </a:xfrm>
          <a:prstGeom prst="rect">
            <a:avLst/>
          </a:prstGeom>
        </p:spPr>
      </p:pic>
      <p:sp>
        <p:nvSpPr>
          <p:cNvPr id="17" name="Title 1">
            <a:extLst>
              <a:ext uri="{FF2B5EF4-FFF2-40B4-BE49-F238E27FC236}">
                <a16:creationId xmlns:a16="http://schemas.microsoft.com/office/drawing/2014/main" id="{51530C78-6DB3-471D-8ED4-11A0BE723536}"/>
              </a:ext>
            </a:extLst>
          </p:cNvPr>
          <p:cNvSpPr txBox="1">
            <a:spLocks/>
          </p:cNvSpPr>
          <p:nvPr/>
        </p:nvSpPr>
        <p:spPr bwMode="auto">
          <a:xfrm>
            <a:off x="2097473" y="5572585"/>
            <a:ext cx="3924782" cy="8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b"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rgbClr val="034EA2"/>
              </a:buClr>
              <a:buSzPts val="18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en-US" dirty="0" err="1"/>
              <a:t>Đào</a:t>
            </a:r>
            <a:r>
              <a:rPr lang="en-US" dirty="0"/>
              <a:t> </a:t>
            </a:r>
            <a:r>
              <a:rPr lang="en-US" dirty="0" err="1"/>
              <a:t>tạo</a:t>
            </a:r>
            <a:r>
              <a:rPr lang="en-US" dirty="0"/>
              <a:t> </a:t>
            </a:r>
            <a:r>
              <a:rPr lang="en-US" dirty="0" err="1"/>
              <a:t>chất</a:t>
            </a:r>
            <a:r>
              <a:rPr lang="en-US" dirty="0"/>
              <a:t> </a:t>
            </a:r>
            <a:r>
              <a:rPr lang="en-US" dirty="0" err="1"/>
              <a:t>lượng</a:t>
            </a:r>
            <a:r>
              <a:rPr lang="en-US" dirty="0"/>
              <a:t> </a:t>
            </a:r>
            <a:r>
              <a:rPr lang="en-US" dirty="0" err="1"/>
              <a:t>cao</a:t>
            </a:r>
            <a:r>
              <a:rPr lang="en-US" dirty="0"/>
              <a:t>, </a:t>
            </a:r>
            <a:r>
              <a:rPr lang="en-US" dirty="0" err="1"/>
              <a:t>đa</a:t>
            </a:r>
            <a:r>
              <a:rPr lang="en-US" dirty="0"/>
              <a:t> </a:t>
            </a:r>
            <a:r>
              <a:rPr lang="en-US" dirty="0" err="1"/>
              <a:t>ngành</a:t>
            </a:r>
            <a:r>
              <a:rPr lang="en-US" dirty="0"/>
              <a:t> </a:t>
            </a:r>
            <a:r>
              <a:rPr lang="en-US" dirty="0" err="1"/>
              <a:t>từ</a:t>
            </a:r>
            <a:r>
              <a:rPr lang="en-US" dirty="0"/>
              <a:t> </a:t>
            </a:r>
            <a:r>
              <a:rPr lang="en-US" dirty="0" err="1"/>
              <a:t>bậc</a:t>
            </a:r>
            <a:r>
              <a:rPr lang="en-US" dirty="0"/>
              <a:t> </a:t>
            </a:r>
            <a:r>
              <a:rPr lang="en-US" dirty="0" err="1"/>
              <a:t>đại</a:t>
            </a:r>
            <a:r>
              <a:rPr lang="en-US" dirty="0"/>
              <a:t> </a:t>
            </a:r>
            <a:r>
              <a:rPr lang="en-US" dirty="0" err="1"/>
              <a:t>học</a:t>
            </a:r>
            <a:r>
              <a:rPr lang="en-US" dirty="0"/>
              <a:t> </a:t>
            </a:r>
            <a:r>
              <a:rPr lang="en-US" dirty="0" err="1"/>
              <a:t>đến</a:t>
            </a:r>
            <a:r>
              <a:rPr lang="en-US" dirty="0"/>
              <a:t> </a:t>
            </a:r>
            <a:r>
              <a:rPr lang="en-US" dirty="0" err="1"/>
              <a:t>sau</a:t>
            </a:r>
            <a:r>
              <a:rPr lang="en-US" dirty="0"/>
              <a:t> </a:t>
            </a:r>
            <a:r>
              <a:rPr lang="en-US" dirty="0" err="1"/>
              <a:t>đại</a:t>
            </a:r>
            <a:r>
              <a:rPr lang="en-US" dirty="0"/>
              <a:t> </a:t>
            </a:r>
            <a:r>
              <a:rPr lang="en-US" dirty="0" err="1"/>
              <a:t>học</a:t>
            </a:r>
            <a:r>
              <a:rPr lang="en-US" dirty="0"/>
              <a:t> </a:t>
            </a:r>
            <a:r>
              <a:rPr lang="en-US" dirty="0" err="1"/>
              <a:t>với</a:t>
            </a:r>
            <a:r>
              <a:rPr lang="en-US" dirty="0"/>
              <a:t> </a:t>
            </a:r>
            <a:r>
              <a:rPr lang="en-US" dirty="0" err="1"/>
              <a:t>các</a:t>
            </a:r>
            <a:r>
              <a:rPr lang="en-US" dirty="0"/>
              <a:t> </a:t>
            </a:r>
            <a:r>
              <a:rPr lang="en-US" dirty="0" err="1"/>
              <a:t>chương</a:t>
            </a:r>
            <a:r>
              <a:rPr lang="en-US" dirty="0"/>
              <a:t> </a:t>
            </a:r>
            <a:r>
              <a:rPr lang="en-US" dirty="0" err="1"/>
              <a:t>trình</a:t>
            </a:r>
            <a:r>
              <a:rPr lang="en-US" dirty="0"/>
              <a:t> </a:t>
            </a:r>
            <a:r>
              <a:rPr lang="en-US" dirty="0" err="1"/>
              <a:t>đào</a:t>
            </a:r>
            <a:r>
              <a:rPr lang="en-US" dirty="0"/>
              <a:t> </a:t>
            </a:r>
            <a:r>
              <a:rPr lang="en-US" dirty="0" err="1"/>
              <a:t>tạo</a:t>
            </a:r>
            <a:r>
              <a:rPr lang="en-US" dirty="0"/>
              <a:t> </a:t>
            </a:r>
            <a:r>
              <a:rPr lang="en-US" b="1" dirty="0" err="1"/>
              <a:t>đạt</a:t>
            </a:r>
            <a:r>
              <a:rPr lang="en-US" b="1" dirty="0"/>
              <a:t> </a:t>
            </a:r>
            <a:r>
              <a:rPr lang="en-US" b="1" dirty="0" err="1"/>
              <a:t>kiểm</a:t>
            </a:r>
            <a:r>
              <a:rPr lang="en-US" b="1" dirty="0"/>
              <a:t> </a:t>
            </a:r>
            <a:r>
              <a:rPr lang="en-US" b="1" dirty="0" err="1"/>
              <a:t>định</a:t>
            </a:r>
            <a:r>
              <a:rPr lang="en-US" b="1" dirty="0"/>
              <a:t> </a:t>
            </a:r>
            <a:r>
              <a:rPr lang="en-US" b="1" dirty="0" err="1"/>
              <a:t>theo</a:t>
            </a:r>
            <a:r>
              <a:rPr lang="en-US" b="1" dirty="0"/>
              <a:t> </a:t>
            </a:r>
            <a:r>
              <a:rPr lang="en-US" b="1" dirty="0" err="1"/>
              <a:t>tiêu</a:t>
            </a:r>
            <a:r>
              <a:rPr lang="en-US" b="1" dirty="0"/>
              <a:t> </a:t>
            </a:r>
            <a:r>
              <a:rPr lang="en-US" b="1" dirty="0" err="1"/>
              <a:t>chuẩn</a:t>
            </a:r>
            <a:r>
              <a:rPr lang="en-US" b="1" dirty="0"/>
              <a:t> </a:t>
            </a:r>
            <a:r>
              <a:rPr lang="en-US" b="1" dirty="0" err="1"/>
              <a:t>khu</a:t>
            </a:r>
            <a:r>
              <a:rPr lang="en-US" b="1" dirty="0"/>
              <a:t> </a:t>
            </a:r>
            <a:r>
              <a:rPr lang="en-US" b="1" dirty="0" err="1"/>
              <a:t>vực</a:t>
            </a:r>
            <a:r>
              <a:rPr lang="en-US" b="1" dirty="0"/>
              <a:t> (AUN) </a:t>
            </a:r>
            <a:r>
              <a:rPr lang="en-US" b="1" dirty="0" err="1"/>
              <a:t>và</a:t>
            </a:r>
            <a:r>
              <a:rPr lang="en-US" b="1" dirty="0"/>
              <a:t> </a:t>
            </a:r>
            <a:r>
              <a:rPr lang="en-US" b="1" dirty="0" err="1"/>
              <a:t>quốc</a:t>
            </a:r>
            <a:r>
              <a:rPr lang="en-US" b="1" dirty="0"/>
              <a:t> </a:t>
            </a:r>
            <a:r>
              <a:rPr lang="en-US" b="1" dirty="0" err="1"/>
              <a:t>tế</a:t>
            </a:r>
            <a:r>
              <a:rPr lang="en-US" b="1" dirty="0"/>
              <a:t> (ABET).</a:t>
            </a:r>
          </a:p>
        </p:txBody>
      </p:sp>
      <p:pic>
        <p:nvPicPr>
          <p:cNvPr id="19" name="Picture 18">
            <a:extLst>
              <a:ext uri="{FF2B5EF4-FFF2-40B4-BE49-F238E27FC236}">
                <a16:creationId xmlns:a16="http://schemas.microsoft.com/office/drawing/2014/main" id="{F0D59D54-225E-4B83-89AE-B1C4DB92A75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0030" t="23898" r="23922" b="26643"/>
          <a:stretch/>
        </p:blipFill>
        <p:spPr>
          <a:xfrm>
            <a:off x="6704104" y="3319401"/>
            <a:ext cx="1018013" cy="673989"/>
          </a:xfrm>
          <a:prstGeom prst="rect">
            <a:avLst/>
          </a:prstGeom>
        </p:spPr>
      </p:pic>
      <p:sp>
        <p:nvSpPr>
          <p:cNvPr id="20" name="Title 1">
            <a:extLst>
              <a:ext uri="{FF2B5EF4-FFF2-40B4-BE49-F238E27FC236}">
                <a16:creationId xmlns:a16="http://schemas.microsoft.com/office/drawing/2014/main" id="{7268A875-1404-4ED0-9A9F-03798D6A0512}"/>
              </a:ext>
            </a:extLst>
          </p:cNvPr>
          <p:cNvSpPr txBox="1">
            <a:spLocks/>
          </p:cNvSpPr>
          <p:nvPr/>
        </p:nvSpPr>
        <p:spPr bwMode="auto">
          <a:xfrm>
            <a:off x="7856315" y="3339222"/>
            <a:ext cx="3924782" cy="8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b"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rgbClr val="034EA2"/>
              </a:buClr>
              <a:buSzPts val="18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en-US" dirty="0" err="1"/>
              <a:t>Trở</a:t>
            </a:r>
            <a:r>
              <a:rPr lang="en-US" dirty="0"/>
              <a:t> t</a:t>
            </a:r>
            <a:r>
              <a:rPr lang="vi-VN" dirty="0"/>
              <a:t>hành trường đại học nghiên cứu trong hệ thống Đại học Quốc gia Thành phố Hồ Chí Minh, </a:t>
            </a:r>
            <a:r>
              <a:rPr lang="vi-VN" b="1" dirty="0"/>
              <a:t>nằm trong tốp đầu trong lĩnh vực khoa học xã hội và nhân văn của châu Á.</a:t>
            </a:r>
            <a:endParaRPr lang="en-US" b="1" dirty="0"/>
          </a:p>
        </p:txBody>
      </p:sp>
      <p:pic>
        <p:nvPicPr>
          <p:cNvPr id="22" name="Picture 21">
            <a:extLst>
              <a:ext uri="{FF2B5EF4-FFF2-40B4-BE49-F238E27FC236}">
                <a16:creationId xmlns:a16="http://schemas.microsoft.com/office/drawing/2014/main" id="{EF091628-377A-4C56-8749-64C85E97D5C2}"/>
              </a:ext>
            </a:extLst>
          </p:cNvPr>
          <p:cNvPicPr>
            <a:picLocks noChangeAspect="1"/>
          </p:cNvPicPr>
          <p:nvPr/>
        </p:nvPicPr>
        <p:blipFill>
          <a:blip r:embed="rId11"/>
          <a:stretch>
            <a:fillRect/>
          </a:stretch>
        </p:blipFill>
        <p:spPr>
          <a:xfrm>
            <a:off x="6391272" y="4458252"/>
            <a:ext cx="1462593" cy="738624"/>
          </a:xfrm>
          <a:prstGeom prst="rect">
            <a:avLst/>
          </a:prstGeom>
        </p:spPr>
      </p:pic>
      <p:sp>
        <p:nvSpPr>
          <p:cNvPr id="23" name="Title 1">
            <a:extLst>
              <a:ext uri="{FF2B5EF4-FFF2-40B4-BE49-F238E27FC236}">
                <a16:creationId xmlns:a16="http://schemas.microsoft.com/office/drawing/2014/main" id="{DAF7BF68-CD4B-4DC1-82CD-6B86CA47EEBC}"/>
              </a:ext>
            </a:extLst>
          </p:cNvPr>
          <p:cNvSpPr txBox="1">
            <a:spLocks/>
          </p:cNvSpPr>
          <p:nvPr/>
        </p:nvSpPr>
        <p:spPr bwMode="auto">
          <a:xfrm>
            <a:off x="7853865" y="4376708"/>
            <a:ext cx="3924782" cy="8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b"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rgbClr val="034EA2"/>
              </a:buClr>
              <a:buSzPts val="18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en-US" dirty="0" err="1"/>
              <a:t>Đến</a:t>
            </a:r>
            <a:r>
              <a:rPr lang="en-US" dirty="0"/>
              <a:t> </a:t>
            </a:r>
            <a:r>
              <a:rPr lang="en-US" dirty="0" err="1"/>
              <a:t>năm</a:t>
            </a:r>
            <a:r>
              <a:rPr lang="en-US" dirty="0"/>
              <a:t> 2030, </a:t>
            </a:r>
            <a:r>
              <a:rPr lang="en-US" dirty="0" err="1"/>
              <a:t>trở</a:t>
            </a:r>
            <a:r>
              <a:rPr lang="en-US" dirty="0"/>
              <a:t> </a:t>
            </a:r>
            <a:r>
              <a:rPr lang="en-US" dirty="0" err="1"/>
              <a:t>thành</a:t>
            </a:r>
            <a:r>
              <a:rPr lang="en-US" dirty="0"/>
              <a:t> </a:t>
            </a:r>
            <a:r>
              <a:rPr lang="en-US" dirty="0" err="1"/>
              <a:t>Trường</a:t>
            </a:r>
            <a:r>
              <a:rPr lang="en-US" dirty="0"/>
              <a:t> </a:t>
            </a:r>
            <a:r>
              <a:rPr lang="en-US" dirty="0" err="1"/>
              <a:t>Đại</a:t>
            </a:r>
            <a:r>
              <a:rPr lang="en-US" dirty="0"/>
              <a:t> </a:t>
            </a:r>
            <a:r>
              <a:rPr lang="en-US" dirty="0" err="1"/>
              <a:t>học</a:t>
            </a:r>
            <a:r>
              <a:rPr lang="en-US" dirty="0"/>
              <a:t> </a:t>
            </a:r>
            <a:r>
              <a:rPr lang="en-US" dirty="0" err="1"/>
              <a:t>Sư</a:t>
            </a:r>
            <a:r>
              <a:rPr lang="en-US" dirty="0"/>
              <a:t> </a:t>
            </a:r>
            <a:r>
              <a:rPr lang="en-US" dirty="0" err="1"/>
              <a:t>phạm</a:t>
            </a:r>
            <a:r>
              <a:rPr lang="en-US" dirty="0"/>
              <a:t> </a:t>
            </a:r>
            <a:r>
              <a:rPr lang="en-US" dirty="0" err="1"/>
              <a:t>trọng</a:t>
            </a:r>
            <a:r>
              <a:rPr lang="en-US" dirty="0"/>
              <a:t> </a:t>
            </a:r>
            <a:r>
              <a:rPr lang="en-US" dirty="0" err="1"/>
              <a:t>điểm</a:t>
            </a:r>
            <a:r>
              <a:rPr lang="en-US" dirty="0"/>
              <a:t> </a:t>
            </a:r>
            <a:r>
              <a:rPr lang="en-US" dirty="0" err="1"/>
              <a:t>Quốc</a:t>
            </a:r>
            <a:r>
              <a:rPr lang="en-US" dirty="0"/>
              <a:t> </a:t>
            </a:r>
            <a:r>
              <a:rPr lang="en-US" dirty="0" err="1"/>
              <a:t>gia</a:t>
            </a:r>
            <a:r>
              <a:rPr lang="en-US" dirty="0"/>
              <a:t>, </a:t>
            </a:r>
            <a:r>
              <a:rPr lang="en-US" dirty="0" err="1"/>
              <a:t>có</a:t>
            </a:r>
            <a:r>
              <a:rPr lang="en-US" dirty="0"/>
              <a:t> </a:t>
            </a:r>
            <a:r>
              <a:rPr lang="en-US" dirty="0" err="1"/>
              <a:t>uy</a:t>
            </a:r>
            <a:r>
              <a:rPr lang="en-US" dirty="0"/>
              <a:t> </a:t>
            </a:r>
            <a:r>
              <a:rPr lang="en-US" dirty="0" err="1"/>
              <a:t>tín</a:t>
            </a:r>
            <a:r>
              <a:rPr lang="en-US" dirty="0"/>
              <a:t> </a:t>
            </a:r>
            <a:r>
              <a:rPr lang="en-US" dirty="0" err="1"/>
              <a:t>cao</a:t>
            </a:r>
            <a:r>
              <a:rPr lang="en-US" dirty="0"/>
              <a:t> </a:t>
            </a:r>
            <a:r>
              <a:rPr lang="en-US" dirty="0" err="1"/>
              <a:t>trong</a:t>
            </a:r>
            <a:r>
              <a:rPr lang="en-US" dirty="0"/>
              <a:t> </a:t>
            </a:r>
            <a:r>
              <a:rPr lang="en-US" dirty="0" err="1"/>
              <a:t>toàn</a:t>
            </a:r>
            <a:r>
              <a:rPr lang="en-US" dirty="0"/>
              <a:t> </a:t>
            </a:r>
            <a:r>
              <a:rPr lang="en-US" dirty="0" err="1"/>
              <a:t>quốc</a:t>
            </a:r>
            <a:r>
              <a:rPr lang="en-US" dirty="0"/>
              <a:t>, </a:t>
            </a:r>
            <a:r>
              <a:rPr lang="en-US" b="1" dirty="0" err="1"/>
              <a:t>ngang</a:t>
            </a:r>
            <a:r>
              <a:rPr lang="en-US" b="1" dirty="0"/>
              <a:t> </a:t>
            </a:r>
            <a:r>
              <a:rPr lang="en-US" b="1" dirty="0" err="1"/>
              <a:t>tầm</a:t>
            </a:r>
            <a:r>
              <a:rPr lang="en-US" b="1" dirty="0"/>
              <a:t> </a:t>
            </a:r>
            <a:r>
              <a:rPr lang="en-US" b="1" dirty="0" err="1"/>
              <a:t>với</a:t>
            </a:r>
            <a:r>
              <a:rPr lang="en-US" b="1" dirty="0"/>
              <a:t> </a:t>
            </a:r>
            <a:r>
              <a:rPr lang="en-US" b="1" dirty="0" err="1"/>
              <a:t>các</a:t>
            </a:r>
            <a:r>
              <a:rPr lang="en-US" b="1" dirty="0"/>
              <a:t> </a:t>
            </a:r>
            <a:r>
              <a:rPr lang="en-US" b="1" dirty="0" err="1"/>
              <a:t>cơ</a:t>
            </a:r>
            <a:r>
              <a:rPr lang="en-US" b="1" dirty="0"/>
              <a:t> </a:t>
            </a:r>
            <a:r>
              <a:rPr lang="en-US" b="1" dirty="0" err="1"/>
              <a:t>sở</a:t>
            </a:r>
            <a:r>
              <a:rPr lang="en-US" b="1" dirty="0"/>
              <a:t> </a:t>
            </a:r>
            <a:r>
              <a:rPr lang="en-US" b="1" dirty="0" err="1"/>
              <a:t>đào</a:t>
            </a:r>
            <a:r>
              <a:rPr lang="en-US" b="1" dirty="0"/>
              <a:t> </a:t>
            </a:r>
            <a:r>
              <a:rPr lang="en-US" b="1" dirty="0" err="1"/>
              <a:t>tạo</a:t>
            </a:r>
            <a:r>
              <a:rPr lang="en-US" b="1" dirty="0"/>
              <a:t> </a:t>
            </a:r>
            <a:r>
              <a:rPr lang="en-US" b="1" dirty="0" err="1"/>
              <a:t>trong</a:t>
            </a:r>
            <a:r>
              <a:rPr lang="en-US" b="1" dirty="0"/>
              <a:t> </a:t>
            </a:r>
            <a:r>
              <a:rPr lang="en-US" b="1" dirty="0" err="1"/>
              <a:t>khu</a:t>
            </a:r>
            <a:r>
              <a:rPr lang="en-US" b="1" dirty="0"/>
              <a:t> </a:t>
            </a:r>
            <a:r>
              <a:rPr lang="en-US" b="1" dirty="0" err="1"/>
              <a:t>vực</a:t>
            </a:r>
            <a:r>
              <a:rPr lang="en-US" b="1" dirty="0"/>
              <a:t> </a:t>
            </a:r>
            <a:r>
              <a:rPr lang="en-US" b="1" dirty="0" err="1"/>
              <a:t>Đông</a:t>
            </a:r>
            <a:r>
              <a:rPr lang="en-US" b="1" dirty="0"/>
              <a:t> Nam Á</a:t>
            </a:r>
          </a:p>
        </p:txBody>
      </p:sp>
      <p:pic>
        <p:nvPicPr>
          <p:cNvPr id="25" name="Picture 24">
            <a:extLst>
              <a:ext uri="{FF2B5EF4-FFF2-40B4-BE49-F238E27FC236}">
                <a16:creationId xmlns:a16="http://schemas.microsoft.com/office/drawing/2014/main" id="{8D4C92D5-F4A1-4FCA-A4C4-C7AA7194CC01}"/>
              </a:ext>
            </a:extLst>
          </p:cNvPr>
          <p:cNvPicPr>
            <a:picLocks noChangeAspect="1"/>
          </p:cNvPicPr>
          <p:nvPr/>
        </p:nvPicPr>
        <p:blipFill>
          <a:blip r:embed="rId12"/>
          <a:stretch>
            <a:fillRect/>
          </a:stretch>
        </p:blipFill>
        <p:spPr>
          <a:xfrm>
            <a:off x="6943186" y="5580447"/>
            <a:ext cx="778931" cy="778931"/>
          </a:xfrm>
          <a:prstGeom prst="rect">
            <a:avLst/>
          </a:prstGeom>
        </p:spPr>
      </p:pic>
      <p:sp>
        <p:nvSpPr>
          <p:cNvPr id="26" name="Title 1">
            <a:extLst>
              <a:ext uri="{FF2B5EF4-FFF2-40B4-BE49-F238E27FC236}">
                <a16:creationId xmlns:a16="http://schemas.microsoft.com/office/drawing/2014/main" id="{E4332B51-8541-49C8-8A37-0F9B3775DC28}"/>
              </a:ext>
            </a:extLst>
          </p:cNvPr>
          <p:cNvSpPr txBox="1">
            <a:spLocks/>
          </p:cNvSpPr>
          <p:nvPr/>
        </p:nvSpPr>
        <p:spPr bwMode="auto">
          <a:xfrm>
            <a:off x="7853865" y="5419497"/>
            <a:ext cx="3924782" cy="106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b"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rgbClr val="034EA2"/>
              </a:buClr>
              <a:buSzPts val="18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vi-VN" dirty="0"/>
              <a:t>Đến năm 2035, trở thành: </a:t>
            </a:r>
            <a:r>
              <a:rPr lang="vi-VN" b="1" dirty="0"/>
              <a:t>Cơ sở đào tạo đạt chuẩn quốc tế, </a:t>
            </a:r>
            <a:r>
              <a:rPr lang="vi-VN" dirty="0"/>
              <a:t>được xếp hạng trong số các trường đại học có uy tín, người học có tầm nhìn chiến lược và tư duy sáng tạo, đủ năng lực làm việc trong môi trường toàn cầu. </a:t>
            </a:r>
          </a:p>
        </p:txBody>
      </p:sp>
    </p:spTree>
    <p:extLst>
      <p:ext uri="{BB962C8B-B14F-4D97-AF65-F5344CB8AC3E}">
        <p14:creationId xmlns:p14="http://schemas.microsoft.com/office/powerpoint/2010/main" val="303776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par>
                                <p:cTn id="23" presetID="3"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par>
                                <p:cTn id="29" presetID="3"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3"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p:bldP spid="20" grpId="0"/>
      <p:bldP spid="23"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0CEC4A6-F8BA-4ED2-BC14-B600D706B5BD}"/>
              </a:ext>
            </a:extLst>
          </p:cNvPr>
          <p:cNvPicPr>
            <a:picLocks noChangeAspect="1"/>
          </p:cNvPicPr>
          <p:nvPr/>
        </p:nvPicPr>
        <p:blipFill>
          <a:blip r:embed="rId3"/>
          <a:stretch>
            <a:fillRect/>
          </a:stretch>
        </p:blipFill>
        <p:spPr>
          <a:xfrm>
            <a:off x="6261993" y="1346126"/>
            <a:ext cx="5710144" cy="4948168"/>
          </a:xfrm>
          <a:prstGeom prst="rect">
            <a:avLst/>
          </a:prstGeom>
        </p:spPr>
      </p:pic>
      <p:pic>
        <p:nvPicPr>
          <p:cNvPr id="25" name="Picture 24">
            <a:extLst>
              <a:ext uri="{FF2B5EF4-FFF2-40B4-BE49-F238E27FC236}">
                <a16:creationId xmlns:a16="http://schemas.microsoft.com/office/drawing/2014/main" id="{CA121EFC-0209-CBFA-7B49-5B998645FDDC}"/>
              </a:ext>
            </a:extLst>
          </p:cNvPr>
          <p:cNvPicPr>
            <a:picLocks noChangeAspect="1"/>
          </p:cNvPicPr>
          <p:nvPr/>
        </p:nvPicPr>
        <p:blipFill rotWithShape="1">
          <a:blip r:embed="rId4"/>
          <a:srcRect l="23090" r="19972"/>
          <a:stretch/>
        </p:blipFill>
        <p:spPr>
          <a:xfrm>
            <a:off x="1086329" y="5362874"/>
            <a:ext cx="880313" cy="1061886"/>
          </a:xfrm>
          <a:prstGeom prst="rect">
            <a:avLst/>
          </a:prstGeom>
        </p:spPr>
      </p:pic>
      <p:sp>
        <p:nvSpPr>
          <p:cNvPr id="3" name="TextBox 2">
            <a:extLst>
              <a:ext uri="{FF2B5EF4-FFF2-40B4-BE49-F238E27FC236}">
                <a16:creationId xmlns:a16="http://schemas.microsoft.com/office/drawing/2014/main" id="{5EDBFA7A-BE61-9D40-94CC-C45AF59E6EE0}"/>
              </a:ext>
            </a:extLst>
          </p:cNvPr>
          <p:cNvSpPr txBox="1"/>
          <p:nvPr/>
        </p:nvSpPr>
        <p:spPr>
          <a:xfrm>
            <a:off x="2182132" y="1014151"/>
            <a:ext cx="4091012" cy="769441"/>
          </a:xfrm>
          <a:prstGeom prst="rect">
            <a:avLst/>
          </a:prstGeom>
          <a:noFill/>
        </p:spPr>
        <p:txBody>
          <a:bodyPr wrap="square" rtlCol="0">
            <a:spAutoFit/>
          </a:bodyPr>
          <a:lstStyle/>
          <a:p>
            <a:pPr algn="just"/>
            <a:r>
              <a:rPr lang="en-US" sz="1600" b="1" dirty="0">
                <a:solidFill>
                  <a:srgbClr val="005595"/>
                </a:solidFill>
              </a:rPr>
              <a:t>ACBSP</a:t>
            </a:r>
          </a:p>
          <a:p>
            <a:pPr algn="just"/>
            <a:r>
              <a:rPr lang="vi-VN" dirty="0"/>
              <a:t>Hội đồng kiểm định các trường học và chương trình đào tạo về kinh doanh (Hoa Kỳ)</a:t>
            </a:r>
            <a:r>
              <a:rPr lang="en-US" dirty="0">
                <a:solidFill>
                  <a:srgbClr val="FF0000"/>
                </a:solidFill>
              </a:rPr>
              <a:t> </a:t>
            </a:r>
          </a:p>
        </p:txBody>
      </p:sp>
      <p:sp>
        <p:nvSpPr>
          <p:cNvPr id="4" name="TextBox 3">
            <a:extLst>
              <a:ext uri="{FF2B5EF4-FFF2-40B4-BE49-F238E27FC236}">
                <a16:creationId xmlns:a16="http://schemas.microsoft.com/office/drawing/2014/main" id="{E577735D-51CA-40E0-86CA-64F1A6665039}"/>
              </a:ext>
            </a:extLst>
          </p:cNvPr>
          <p:cNvSpPr txBox="1"/>
          <p:nvPr/>
        </p:nvSpPr>
        <p:spPr>
          <a:xfrm>
            <a:off x="2208752" y="2193511"/>
            <a:ext cx="4091013" cy="984885"/>
          </a:xfrm>
          <a:prstGeom prst="rect">
            <a:avLst/>
          </a:prstGeom>
          <a:noFill/>
        </p:spPr>
        <p:txBody>
          <a:bodyPr wrap="square" rtlCol="0">
            <a:spAutoFit/>
          </a:bodyPr>
          <a:lstStyle/>
          <a:p>
            <a:pPr algn="just"/>
            <a:r>
              <a:rPr lang="vi-VN" sz="1600" b="1" dirty="0">
                <a:solidFill>
                  <a:srgbClr val="2398D4"/>
                </a:solidFill>
              </a:rPr>
              <a:t>FIBAA</a:t>
            </a:r>
            <a:endParaRPr lang="en-US" b="1" dirty="0">
              <a:solidFill>
                <a:srgbClr val="2398D4"/>
              </a:solidFill>
            </a:endParaRPr>
          </a:p>
          <a:p>
            <a:pPr algn="just"/>
            <a:r>
              <a:rPr lang="en-US" dirty="0"/>
              <a:t>T</a:t>
            </a:r>
            <a:r>
              <a:rPr lang="vi-VN" dirty="0"/>
              <a:t>ổ chức bảo đảm chất lượng giáo dục uy tín,</a:t>
            </a:r>
            <a:r>
              <a:rPr lang="en-US" dirty="0"/>
              <a:t> </a:t>
            </a:r>
            <a:r>
              <a:rPr lang="vi-VN" dirty="0"/>
              <a:t>được công nhận bởi Hiệp hội Bảo đảm chất</a:t>
            </a:r>
            <a:r>
              <a:rPr lang="en-US" dirty="0"/>
              <a:t> </a:t>
            </a:r>
            <a:r>
              <a:rPr lang="vi-VN" dirty="0"/>
              <a:t>lượng giáo dục đại học Châu Âu</a:t>
            </a:r>
            <a:endParaRPr lang="en-US" dirty="0"/>
          </a:p>
        </p:txBody>
      </p:sp>
      <p:sp>
        <p:nvSpPr>
          <p:cNvPr id="5" name="TextBox 4">
            <a:extLst>
              <a:ext uri="{FF2B5EF4-FFF2-40B4-BE49-F238E27FC236}">
                <a16:creationId xmlns:a16="http://schemas.microsoft.com/office/drawing/2014/main" id="{6B9FC593-DA68-4D27-B972-123CA7BA3A0D}"/>
              </a:ext>
            </a:extLst>
          </p:cNvPr>
          <p:cNvSpPr txBox="1"/>
          <p:nvPr/>
        </p:nvSpPr>
        <p:spPr>
          <a:xfrm>
            <a:off x="2231211" y="3519614"/>
            <a:ext cx="4085429" cy="769441"/>
          </a:xfrm>
          <a:prstGeom prst="rect">
            <a:avLst/>
          </a:prstGeom>
          <a:noFill/>
        </p:spPr>
        <p:txBody>
          <a:bodyPr wrap="square" rtlCol="0">
            <a:spAutoFit/>
          </a:bodyPr>
          <a:lstStyle/>
          <a:p>
            <a:pPr algn="just"/>
            <a:r>
              <a:rPr lang="en-US" sz="1600" b="1" dirty="0">
                <a:solidFill>
                  <a:srgbClr val="DF2A29"/>
                </a:solidFill>
              </a:rPr>
              <a:t>AUN-QA</a:t>
            </a:r>
          </a:p>
          <a:p>
            <a:pPr algn="just"/>
            <a:r>
              <a:rPr lang="en-US" dirty="0"/>
              <a:t>T</a:t>
            </a:r>
            <a:r>
              <a:rPr lang="vi-VN" dirty="0"/>
              <a:t>ổ chức bảo đảm chất lượng của Mạng lưới các trường đại học ASEAN</a:t>
            </a:r>
            <a:endParaRPr lang="en-US" dirty="0"/>
          </a:p>
        </p:txBody>
      </p:sp>
      <p:sp>
        <p:nvSpPr>
          <p:cNvPr id="6" name="TextBox 5">
            <a:extLst>
              <a:ext uri="{FF2B5EF4-FFF2-40B4-BE49-F238E27FC236}">
                <a16:creationId xmlns:a16="http://schemas.microsoft.com/office/drawing/2014/main" id="{3DCFF83E-A01E-41E6-A391-ABB1E48E7D53}"/>
              </a:ext>
            </a:extLst>
          </p:cNvPr>
          <p:cNvSpPr txBox="1"/>
          <p:nvPr/>
        </p:nvSpPr>
        <p:spPr>
          <a:xfrm>
            <a:off x="2228183" y="5538519"/>
            <a:ext cx="4091014" cy="769441"/>
          </a:xfrm>
          <a:prstGeom prst="rect">
            <a:avLst/>
          </a:prstGeom>
          <a:noFill/>
        </p:spPr>
        <p:txBody>
          <a:bodyPr wrap="square" rtlCol="0">
            <a:spAutoFit/>
          </a:bodyPr>
          <a:lstStyle/>
          <a:p>
            <a:pPr algn="just"/>
            <a:r>
              <a:rPr lang="en-US" sz="1600" b="1" dirty="0">
                <a:solidFill>
                  <a:srgbClr val="FF7527"/>
                </a:solidFill>
              </a:rPr>
              <a:t>ABET</a:t>
            </a:r>
          </a:p>
          <a:p>
            <a:pPr algn="just"/>
            <a:r>
              <a:rPr lang="en-US" dirty="0"/>
              <a:t>Hội </a:t>
            </a:r>
            <a:r>
              <a:rPr lang="en-US" dirty="0" err="1"/>
              <a:t>đồng</a:t>
            </a:r>
            <a:r>
              <a:rPr lang="en-US" dirty="0"/>
              <a:t> </a:t>
            </a:r>
            <a:r>
              <a:rPr lang="en-US" dirty="0" err="1"/>
              <a:t>kiểm</a:t>
            </a:r>
            <a:r>
              <a:rPr lang="en-US" dirty="0"/>
              <a:t> </a:t>
            </a:r>
            <a:r>
              <a:rPr lang="en-US" dirty="0" err="1"/>
              <a:t>định</a:t>
            </a:r>
            <a:r>
              <a:rPr lang="en-US" dirty="0"/>
              <a:t> các </a:t>
            </a:r>
            <a:r>
              <a:rPr lang="en-US" dirty="0" err="1"/>
              <a:t>chương</a:t>
            </a:r>
            <a:r>
              <a:rPr lang="en-US" dirty="0"/>
              <a:t> </a:t>
            </a:r>
            <a:r>
              <a:rPr lang="en-US" dirty="0" err="1"/>
              <a:t>trình</a:t>
            </a:r>
            <a:r>
              <a:rPr lang="en-US" dirty="0"/>
              <a:t> </a:t>
            </a:r>
            <a:r>
              <a:rPr lang="en-US" dirty="0" err="1"/>
              <a:t>đào</a:t>
            </a:r>
            <a:r>
              <a:rPr lang="en-US" dirty="0"/>
              <a:t> </a:t>
            </a:r>
            <a:r>
              <a:rPr lang="en-US" dirty="0" err="1"/>
              <a:t>tạo</a:t>
            </a:r>
            <a:r>
              <a:rPr lang="en-US" dirty="0"/>
              <a:t> </a:t>
            </a:r>
            <a:r>
              <a:rPr lang="en-US" dirty="0" err="1"/>
              <a:t>kỹ</a:t>
            </a:r>
            <a:r>
              <a:rPr lang="en-US" dirty="0"/>
              <a:t> thuật - </a:t>
            </a:r>
            <a:r>
              <a:rPr lang="en-US" dirty="0" err="1"/>
              <a:t>công</a:t>
            </a:r>
            <a:r>
              <a:rPr lang="en-US" dirty="0"/>
              <a:t> nghệ </a:t>
            </a:r>
            <a:r>
              <a:rPr lang="en-US" dirty="0" err="1"/>
              <a:t>của</a:t>
            </a:r>
            <a:r>
              <a:rPr lang="en-US" dirty="0"/>
              <a:t> </a:t>
            </a:r>
            <a:r>
              <a:rPr lang="en-US" dirty="0" err="1"/>
              <a:t>Hoa</a:t>
            </a:r>
            <a:r>
              <a:rPr lang="en-US" dirty="0"/>
              <a:t> </a:t>
            </a:r>
            <a:r>
              <a:rPr lang="en-US" dirty="0" err="1"/>
              <a:t>Kỳ</a:t>
            </a:r>
            <a:endParaRPr lang="en-US" dirty="0"/>
          </a:p>
        </p:txBody>
      </p:sp>
      <p:sp>
        <p:nvSpPr>
          <p:cNvPr id="8" name="TextBox 7">
            <a:extLst>
              <a:ext uri="{FF2B5EF4-FFF2-40B4-BE49-F238E27FC236}">
                <a16:creationId xmlns:a16="http://schemas.microsoft.com/office/drawing/2014/main" id="{A120FD6C-3D9F-4232-8FC1-CB11618ED94E}"/>
              </a:ext>
            </a:extLst>
          </p:cNvPr>
          <p:cNvSpPr txBox="1"/>
          <p:nvPr/>
        </p:nvSpPr>
        <p:spPr>
          <a:xfrm>
            <a:off x="2228183" y="4427860"/>
            <a:ext cx="4085437" cy="769441"/>
          </a:xfrm>
          <a:prstGeom prst="rect">
            <a:avLst/>
          </a:prstGeom>
          <a:noFill/>
        </p:spPr>
        <p:txBody>
          <a:bodyPr wrap="square" rtlCol="0">
            <a:spAutoFit/>
          </a:bodyPr>
          <a:lstStyle/>
          <a:p>
            <a:pPr algn="just"/>
            <a:r>
              <a:rPr lang="en-US" sz="1600" b="1" dirty="0">
                <a:solidFill>
                  <a:srgbClr val="4D84C4"/>
                </a:solidFill>
              </a:rPr>
              <a:t>NEAS</a:t>
            </a:r>
          </a:p>
          <a:p>
            <a:pPr algn="just"/>
            <a:r>
              <a:rPr lang="en-US" dirty="0"/>
              <a:t>T</a:t>
            </a:r>
            <a:r>
              <a:rPr lang="vi-VN" dirty="0"/>
              <a:t>ổ chức hàng đầu về đánh giá chất lượng giảng dạy trên toàn thế giới</a:t>
            </a:r>
            <a:r>
              <a:rPr lang="en-US" dirty="0"/>
              <a:t> của </a:t>
            </a:r>
            <a:r>
              <a:rPr lang="en-US" dirty="0" err="1"/>
              <a:t>Úc</a:t>
            </a:r>
            <a:r>
              <a:rPr lang="en-US" dirty="0"/>
              <a:t>.</a:t>
            </a:r>
          </a:p>
        </p:txBody>
      </p:sp>
      <p:sp>
        <p:nvSpPr>
          <p:cNvPr id="11" name="Text Placeholder 10">
            <a:extLst>
              <a:ext uri="{FF2B5EF4-FFF2-40B4-BE49-F238E27FC236}">
                <a16:creationId xmlns:a16="http://schemas.microsoft.com/office/drawing/2014/main" id="{37E995A9-A529-10A8-8B3B-DCD454A4DA59}"/>
              </a:ext>
            </a:extLst>
          </p:cNvPr>
          <p:cNvSpPr>
            <a:spLocks noGrp="1"/>
          </p:cNvSpPr>
          <p:nvPr>
            <p:ph type="body" idx="2"/>
          </p:nvPr>
        </p:nvSpPr>
        <p:spPr>
          <a:xfrm>
            <a:off x="519112" y="434316"/>
            <a:ext cx="7138987" cy="357021"/>
          </a:xfrm>
        </p:spPr>
        <p:txBody>
          <a:bodyPr>
            <a:noAutofit/>
          </a:bodyPr>
          <a:lstStyle/>
          <a:p>
            <a:r>
              <a:rPr lang="vi-VN" sz="2000" dirty="0">
                <a:latin typeface="+mn-lt"/>
              </a:rPr>
              <a:t>KIỂM ĐỊNH QUỐC TẾ CHƯƠNG TRÌNH ĐÀO TẠO</a:t>
            </a:r>
          </a:p>
        </p:txBody>
      </p:sp>
      <p:pic>
        <p:nvPicPr>
          <p:cNvPr id="13" name="Picture 12">
            <a:extLst>
              <a:ext uri="{FF2B5EF4-FFF2-40B4-BE49-F238E27FC236}">
                <a16:creationId xmlns:a16="http://schemas.microsoft.com/office/drawing/2014/main" id="{38214B61-6E6A-FEAF-47FD-BAA63587640E}"/>
              </a:ext>
            </a:extLst>
          </p:cNvPr>
          <p:cNvPicPr>
            <a:picLocks noChangeAspect="1"/>
          </p:cNvPicPr>
          <p:nvPr/>
        </p:nvPicPr>
        <p:blipFill>
          <a:blip r:embed="rId5"/>
          <a:stretch>
            <a:fillRect/>
          </a:stretch>
        </p:blipFill>
        <p:spPr>
          <a:xfrm>
            <a:off x="1258457" y="1082196"/>
            <a:ext cx="667937" cy="971458"/>
          </a:xfrm>
          <a:prstGeom prst="rect">
            <a:avLst/>
          </a:prstGeom>
        </p:spPr>
      </p:pic>
      <p:pic>
        <p:nvPicPr>
          <p:cNvPr id="15" name="Picture 14">
            <a:extLst>
              <a:ext uri="{FF2B5EF4-FFF2-40B4-BE49-F238E27FC236}">
                <a16:creationId xmlns:a16="http://schemas.microsoft.com/office/drawing/2014/main" id="{A716776D-2DAD-D6DA-611D-4D8A828FE06B}"/>
              </a:ext>
            </a:extLst>
          </p:cNvPr>
          <p:cNvPicPr>
            <a:picLocks noChangeAspect="1"/>
          </p:cNvPicPr>
          <p:nvPr/>
        </p:nvPicPr>
        <p:blipFill>
          <a:blip r:embed="rId6"/>
          <a:stretch>
            <a:fillRect/>
          </a:stretch>
        </p:blipFill>
        <p:spPr>
          <a:xfrm>
            <a:off x="1207059" y="2221147"/>
            <a:ext cx="767568" cy="876150"/>
          </a:xfrm>
          <a:prstGeom prst="rect">
            <a:avLst/>
          </a:prstGeom>
        </p:spPr>
      </p:pic>
      <p:pic>
        <p:nvPicPr>
          <p:cNvPr id="21" name="Picture 20">
            <a:extLst>
              <a:ext uri="{FF2B5EF4-FFF2-40B4-BE49-F238E27FC236}">
                <a16:creationId xmlns:a16="http://schemas.microsoft.com/office/drawing/2014/main" id="{9EB3FD7A-F9E3-B06E-9156-898168BE6260}"/>
              </a:ext>
            </a:extLst>
          </p:cNvPr>
          <p:cNvPicPr>
            <a:picLocks noChangeAspect="1"/>
          </p:cNvPicPr>
          <p:nvPr/>
        </p:nvPicPr>
        <p:blipFill>
          <a:blip r:embed="rId7"/>
          <a:stretch>
            <a:fillRect/>
          </a:stretch>
        </p:blipFill>
        <p:spPr>
          <a:xfrm>
            <a:off x="415671" y="4469760"/>
            <a:ext cx="1605058" cy="596532"/>
          </a:xfrm>
          <a:prstGeom prst="rect">
            <a:avLst/>
          </a:prstGeom>
        </p:spPr>
      </p:pic>
      <p:pic>
        <p:nvPicPr>
          <p:cNvPr id="23" name="Picture 22">
            <a:extLst>
              <a:ext uri="{FF2B5EF4-FFF2-40B4-BE49-F238E27FC236}">
                <a16:creationId xmlns:a16="http://schemas.microsoft.com/office/drawing/2014/main" id="{92FE51C1-165C-1FD7-D7D7-CC53EB243659}"/>
              </a:ext>
            </a:extLst>
          </p:cNvPr>
          <p:cNvPicPr>
            <a:picLocks noChangeAspect="1"/>
          </p:cNvPicPr>
          <p:nvPr/>
        </p:nvPicPr>
        <p:blipFill>
          <a:blip r:embed="rId8"/>
          <a:stretch>
            <a:fillRect/>
          </a:stretch>
        </p:blipFill>
        <p:spPr>
          <a:xfrm>
            <a:off x="494304" y="3536409"/>
            <a:ext cx="1655040" cy="596532"/>
          </a:xfrm>
          <a:prstGeom prst="rect">
            <a:avLst/>
          </a:prstGeom>
        </p:spPr>
      </p:pic>
    </p:spTree>
    <p:extLst>
      <p:ext uri="{BB962C8B-B14F-4D97-AF65-F5344CB8AC3E}">
        <p14:creationId xmlns:p14="http://schemas.microsoft.com/office/powerpoint/2010/main" val="105579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Rounded Corners 70">
            <a:extLst>
              <a:ext uri="{FF2B5EF4-FFF2-40B4-BE49-F238E27FC236}">
                <a16:creationId xmlns:a16="http://schemas.microsoft.com/office/drawing/2014/main" id="{C4C8B871-67AF-3210-1EC0-C8E2C9D0BFCB}"/>
              </a:ext>
            </a:extLst>
          </p:cNvPr>
          <p:cNvSpPr/>
          <p:nvPr/>
        </p:nvSpPr>
        <p:spPr>
          <a:xfrm>
            <a:off x="6835684" y="2875462"/>
            <a:ext cx="4698298" cy="3371989"/>
          </a:xfrm>
          <a:prstGeom prst="roundRect">
            <a:avLst>
              <a:gd name="adj" fmla="val 1115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35966287-F078-EDF8-2410-04CEE92AE47A}"/>
              </a:ext>
            </a:extLst>
          </p:cNvPr>
          <p:cNvSpPr/>
          <p:nvPr/>
        </p:nvSpPr>
        <p:spPr>
          <a:xfrm>
            <a:off x="6835684" y="1175901"/>
            <a:ext cx="4698298" cy="1554600"/>
          </a:xfrm>
          <a:prstGeom prst="roundRect">
            <a:avLst>
              <a:gd name="adj" fmla="val 11152"/>
            </a:avLst>
          </a:prstGeom>
          <a:noFill/>
          <a:ln>
            <a:solidFill>
              <a:srgbClr val="4D84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0930B7A2-7CB9-835A-591C-6353E8208A33}"/>
              </a:ext>
            </a:extLst>
          </p:cNvPr>
          <p:cNvSpPr/>
          <p:nvPr/>
        </p:nvSpPr>
        <p:spPr>
          <a:xfrm>
            <a:off x="5826352" y="1540740"/>
            <a:ext cx="1977678" cy="836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626846E9-C7AB-E1B6-431B-6CC885D37B28}"/>
              </a:ext>
            </a:extLst>
          </p:cNvPr>
          <p:cNvSpPr/>
          <p:nvPr/>
        </p:nvSpPr>
        <p:spPr>
          <a:xfrm>
            <a:off x="1167985" y="4964609"/>
            <a:ext cx="4450648" cy="1310180"/>
          </a:xfrm>
          <a:prstGeom prst="roundRect">
            <a:avLst>
              <a:gd name="adj" fmla="val 11152"/>
            </a:avLst>
          </a:prstGeom>
          <a:noFill/>
          <a:ln>
            <a:solidFill>
              <a:srgbClr val="FE76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B8FA8C99-57A8-FD74-B697-C6564FAD690B}"/>
              </a:ext>
            </a:extLst>
          </p:cNvPr>
          <p:cNvSpPr/>
          <p:nvPr/>
        </p:nvSpPr>
        <p:spPr>
          <a:xfrm>
            <a:off x="777460" y="5085743"/>
            <a:ext cx="781050" cy="1042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4" descr="dại học ton duc thang từ www.facebook.com">
            <a:extLst>
              <a:ext uri="{FF2B5EF4-FFF2-40B4-BE49-F238E27FC236}">
                <a16:creationId xmlns:a16="http://schemas.microsoft.com/office/drawing/2014/main" id="{A70CB2D7-E333-60CB-69DE-0D43FA115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423" y="3625850"/>
            <a:ext cx="1240177" cy="1240177"/>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60">
            <a:extLst>
              <a:ext uri="{FF2B5EF4-FFF2-40B4-BE49-F238E27FC236}">
                <a16:creationId xmlns:a16="http://schemas.microsoft.com/office/drawing/2014/main" id="{0440C86F-25D8-911B-8395-4F33450C4414}"/>
              </a:ext>
            </a:extLst>
          </p:cNvPr>
          <p:cNvSpPr/>
          <p:nvPr/>
        </p:nvSpPr>
        <p:spPr>
          <a:xfrm>
            <a:off x="1167985" y="2875462"/>
            <a:ext cx="4450648" cy="1886568"/>
          </a:xfrm>
          <a:prstGeom prst="roundRect">
            <a:avLst>
              <a:gd name="adj" fmla="val 11152"/>
            </a:avLst>
          </a:prstGeom>
          <a:noFill/>
          <a:ln>
            <a:solidFill>
              <a:srgbClr val="239A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Rounded Corners 58">
            <a:extLst>
              <a:ext uri="{FF2B5EF4-FFF2-40B4-BE49-F238E27FC236}">
                <a16:creationId xmlns:a16="http://schemas.microsoft.com/office/drawing/2014/main" id="{418ACBFD-1C73-8D27-21E8-623BF62B7C85}"/>
              </a:ext>
            </a:extLst>
          </p:cNvPr>
          <p:cNvSpPr/>
          <p:nvPr/>
        </p:nvSpPr>
        <p:spPr>
          <a:xfrm>
            <a:off x="1167984" y="1175901"/>
            <a:ext cx="4450649" cy="1554600"/>
          </a:xfrm>
          <a:prstGeom prst="roundRect">
            <a:avLst>
              <a:gd name="adj" fmla="val 11152"/>
            </a:avLst>
          </a:prstGeom>
          <a:noFill/>
          <a:ln>
            <a:solidFill>
              <a:srgbClr val="0055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37E995A9-A529-10A8-8B3B-DCD454A4DA59}"/>
              </a:ext>
            </a:extLst>
          </p:cNvPr>
          <p:cNvSpPr>
            <a:spLocks noGrp="1"/>
          </p:cNvSpPr>
          <p:nvPr>
            <p:ph type="body" idx="2"/>
          </p:nvPr>
        </p:nvSpPr>
        <p:spPr/>
        <p:txBody>
          <a:bodyPr>
            <a:noAutofit/>
          </a:bodyPr>
          <a:lstStyle/>
          <a:p>
            <a:r>
              <a:rPr lang="vi-VN" sz="2000" dirty="0">
                <a:latin typeface="+mn-lt"/>
              </a:rPr>
              <a:t>KIỂM ĐỊNH QUỐC TẾ CHƯƠNG TRÌNH ĐÀO TẠO</a:t>
            </a:r>
          </a:p>
        </p:txBody>
      </p:sp>
      <p:pic>
        <p:nvPicPr>
          <p:cNvPr id="14" name="Picture 16" descr="Đại học Quốc gia TP.HCM">
            <a:extLst>
              <a:ext uri="{FF2B5EF4-FFF2-40B4-BE49-F238E27FC236}">
                <a16:creationId xmlns:a16="http://schemas.microsoft.com/office/drawing/2014/main" id="{6E93657D-8D43-77AC-D83B-49CA31F2B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930" y="4082271"/>
            <a:ext cx="1378544" cy="124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Khoa Công Nghệ Thông Tin - Trường Đại Học Sài Gòn | Ho Chi Minh City">
            <a:extLst>
              <a:ext uri="{FF2B5EF4-FFF2-40B4-BE49-F238E27FC236}">
                <a16:creationId xmlns:a16="http://schemas.microsoft.com/office/drawing/2014/main" id="{C41C9DA8-067B-5637-EFCB-4C42D9C15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932" y="4204079"/>
            <a:ext cx="882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48F430CF-7CC3-EF2C-9CA0-BB0B609D27B4}"/>
              </a:ext>
            </a:extLst>
          </p:cNvPr>
          <p:cNvPicPr>
            <a:picLocks noChangeAspect="1"/>
          </p:cNvPicPr>
          <p:nvPr/>
        </p:nvPicPr>
        <p:blipFill>
          <a:blip r:embed="rId6"/>
          <a:stretch>
            <a:fillRect/>
          </a:stretch>
        </p:blipFill>
        <p:spPr>
          <a:xfrm>
            <a:off x="3550832" y="4008979"/>
            <a:ext cx="1895740" cy="533474"/>
          </a:xfrm>
          <a:prstGeom prst="rect">
            <a:avLst/>
          </a:prstGeom>
        </p:spPr>
      </p:pic>
      <p:pic>
        <p:nvPicPr>
          <p:cNvPr id="36" name="Picture 35">
            <a:extLst>
              <a:ext uri="{FF2B5EF4-FFF2-40B4-BE49-F238E27FC236}">
                <a16:creationId xmlns:a16="http://schemas.microsoft.com/office/drawing/2014/main" id="{66E186D3-A448-392A-F32B-AF6B3E6735F9}"/>
              </a:ext>
            </a:extLst>
          </p:cNvPr>
          <p:cNvPicPr>
            <a:picLocks noChangeAspect="1"/>
          </p:cNvPicPr>
          <p:nvPr/>
        </p:nvPicPr>
        <p:blipFill>
          <a:blip r:embed="rId7"/>
          <a:stretch>
            <a:fillRect/>
          </a:stretch>
        </p:blipFill>
        <p:spPr>
          <a:xfrm>
            <a:off x="8181924" y="5294063"/>
            <a:ext cx="2583070" cy="708261"/>
          </a:xfrm>
          <a:prstGeom prst="rect">
            <a:avLst/>
          </a:prstGeom>
        </p:spPr>
      </p:pic>
      <p:pic>
        <p:nvPicPr>
          <p:cNvPr id="39" name="Picture 38">
            <a:extLst>
              <a:ext uri="{FF2B5EF4-FFF2-40B4-BE49-F238E27FC236}">
                <a16:creationId xmlns:a16="http://schemas.microsoft.com/office/drawing/2014/main" id="{2986BBF4-7B29-A580-FBF1-8A996925D46D}"/>
              </a:ext>
            </a:extLst>
          </p:cNvPr>
          <p:cNvPicPr>
            <a:picLocks noChangeAspect="1"/>
          </p:cNvPicPr>
          <p:nvPr/>
        </p:nvPicPr>
        <p:blipFill>
          <a:blip r:embed="rId8"/>
          <a:stretch>
            <a:fillRect/>
          </a:stretch>
        </p:blipFill>
        <p:spPr>
          <a:xfrm>
            <a:off x="4004104" y="1468896"/>
            <a:ext cx="1179874" cy="778033"/>
          </a:xfrm>
          <a:prstGeom prst="rect">
            <a:avLst/>
          </a:prstGeom>
        </p:spPr>
      </p:pic>
      <p:grpSp>
        <p:nvGrpSpPr>
          <p:cNvPr id="2" name="Group 1">
            <a:extLst>
              <a:ext uri="{FF2B5EF4-FFF2-40B4-BE49-F238E27FC236}">
                <a16:creationId xmlns:a16="http://schemas.microsoft.com/office/drawing/2014/main" id="{E2E22778-156C-B045-F025-1572BDC81A3D}"/>
              </a:ext>
            </a:extLst>
          </p:cNvPr>
          <p:cNvGrpSpPr/>
          <p:nvPr/>
        </p:nvGrpSpPr>
        <p:grpSpPr>
          <a:xfrm>
            <a:off x="777460" y="1365826"/>
            <a:ext cx="781050" cy="1174750"/>
            <a:chOff x="777460" y="1365826"/>
            <a:chExt cx="781050" cy="1174750"/>
          </a:xfrm>
        </p:grpSpPr>
        <p:sp>
          <p:nvSpPr>
            <p:cNvPr id="60" name="Rectangle 59">
              <a:extLst>
                <a:ext uri="{FF2B5EF4-FFF2-40B4-BE49-F238E27FC236}">
                  <a16:creationId xmlns:a16="http://schemas.microsoft.com/office/drawing/2014/main" id="{1B2E249B-ADA9-1D99-8100-5DEED2518103}"/>
                </a:ext>
              </a:extLst>
            </p:cNvPr>
            <p:cNvSpPr/>
            <p:nvPr/>
          </p:nvSpPr>
          <p:spPr>
            <a:xfrm>
              <a:off x="777460" y="1365826"/>
              <a:ext cx="781050" cy="1174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E6E06CCA-EF1F-F614-7A8F-B416651B992F}"/>
                </a:ext>
              </a:extLst>
            </p:cNvPr>
            <p:cNvPicPr>
              <a:picLocks noChangeAspect="1"/>
            </p:cNvPicPr>
            <p:nvPr/>
          </p:nvPicPr>
          <p:blipFill>
            <a:blip r:embed="rId9"/>
            <a:stretch>
              <a:fillRect/>
            </a:stretch>
          </p:blipFill>
          <p:spPr>
            <a:xfrm>
              <a:off x="842703" y="1413840"/>
              <a:ext cx="667937" cy="1094119"/>
            </a:xfrm>
            <a:prstGeom prst="rect">
              <a:avLst/>
            </a:prstGeom>
          </p:spPr>
        </p:pic>
      </p:grpSp>
      <p:pic>
        <p:nvPicPr>
          <p:cNvPr id="40" name="Picture 39">
            <a:extLst>
              <a:ext uri="{FF2B5EF4-FFF2-40B4-BE49-F238E27FC236}">
                <a16:creationId xmlns:a16="http://schemas.microsoft.com/office/drawing/2014/main" id="{ACD35CDC-57FA-D187-6D96-5EAF56D2A09F}"/>
              </a:ext>
            </a:extLst>
          </p:cNvPr>
          <p:cNvPicPr>
            <a:picLocks noChangeAspect="1"/>
          </p:cNvPicPr>
          <p:nvPr/>
        </p:nvPicPr>
        <p:blipFill>
          <a:blip r:embed="rId10"/>
          <a:stretch>
            <a:fillRect/>
          </a:stretch>
        </p:blipFill>
        <p:spPr>
          <a:xfrm>
            <a:off x="2127818" y="1543404"/>
            <a:ext cx="1686977" cy="703526"/>
          </a:xfrm>
          <a:prstGeom prst="rect">
            <a:avLst/>
          </a:prstGeom>
        </p:spPr>
      </p:pic>
      <p:grpSp>
        <p:nvGrpSpPr>
          <p:cNvPr id="3" name="Group 2">
            <a:extLst>
              <a:ext uri="{FF2B5EF4-FFF2-40B4-BE49-F238E27FC236}">
                <a16:creationId xmlns:a16="http://schemas.microsoft.com/office/drawing/2014/main" id="{10CB4113-A06E-B5E6-C85B-ADBD509A6E47}"/>
              </a:ext>
            </a:extLst>
          </p:cNvPr>
          <p:cNvGrpSpPr/>
          <p:nvPr/>
        </p:nvGrpSpPr>
        <p:grpSpPr>
          <a:xfrm>
            <a:off x="739363" y="3282463"/>
            <a:ext cx="898520" cy="1130463"/>
            <a:chOff x="739363" y="3282463"/>
            <a:chExt cx="898520" cy="1130463"/>
          </a:xfrm>
        </p:grpSpPr>
        <p:sp>
          <p:nvSpPr>
            <p:cNvPr id="62" name="Rectangle 61">
              <a:extLst>
                <a:ext uri="{FF2B5EF4-FFF2-40B4-BE49-F238E27FC236}">
                  <a16:creationId xmlns:a16="http://schemas.microsoft.com/office/drawing/2014/main" id="{5AAC7034-B2AE-A654-5A50-2A887A8F8E2B}"/>
                </a:ext>
              </a:extLst>
            </p:cNvPr>
            <p:cNvSpPr/>
            <p:nvPr/>
          </p:nvSpPr>
          <p:spPr>
            <a:xfrm>
              <a:off x="739363" y="3282463"/>
              <a:ext cx="898520" cy="1130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72FD4CB-82C5-7F17-72D1-3200E854B388}"/>
                </a:ext>
              </a:extLst>
            </p:cNvPr>
            <p:cNvPicPr>
              <a:picLocks noChangeAspect="1"/>
            </p:cNvPicPr>
            <p:nvPr/>
          </p:nvPicPr>
          <p:blipFill>
            <a:blip r:embed="rId11"/>
            <a:stretch>
              <a:fillRect/>
            </a:stretch>
          </p:blipFill>
          <p:spPr>
            <a:xfrm>
              <a:off x="746459" y="3304621"/>
              <a:ext cx="860424" cy="1017077"/>
            </a:xfrm>
            <a:prstGeom prst="rect">
              <a:avLst/>
            </a:prstGeom>
          </p:spPr>
        </p:pic>
      </p:grpSp>
      <p:pic>
        <p:nvPicPr>
          <p:cNvPr id="42" name="Picture 41">
            <a:extLst>
              <a:ext uri="{FF2B5EF4-FFF2-40B4-BE49-F238E27FC236}">
                <a16:creationId xmlns:a16="http://schemas.microsoft.com/office/drawing/2014/main" id="{BF354518-85FE-E946-FC4C-C8D789BBA6AA}"/>
              </a:ext>
            </a:extLst>
          </p:cNvPr>
          <p:cNvPicPr>
            <a:picLocks noChangeAspect="1"/>
          </p:cNvPicPr>
          <p:nvPr/>
        </p:nvPicPr>
        <p:blipFill>
          <a:blip r:embed="rId10"/>
          <a:stretch>
            <a:fillRect/>
          </a:stretch>
        </p:blipFill>
        <p:spPr>
          <a:xfrm>
            <a:off x="3692783" y="2990195"/>
            <a:ext cx="1686977" cy="703526"/>
          </a:xfrm>
          <a:prstGeom prst="rect">
            <a:avLst/>
          </a:prstGeom>
        </p:spPr>
      </p:pic>
      <p:pic>
        <p:nvPicPr>
          <p:cNvPr id="43" name="Picture 42">
            <a:extLst>
              <a:ext uri="{FF2B5EF4-FFF2-40B4-BE49-F238E27FC236}">
                <a16:creationId xmlns:a16="http://schemas.microsoft.com/office/drawing/2014/main" id="{11811A29-61B3-A726-E7A4-5C9EBE0C50EA}"/>
              </a:ext>
            </a:extLst>
          </p:cNvPr>
          <p:cNvPicPr>
            <a:picLocks noChangeAspect="1"/>
          </p:cNvPicPr>
          <p:nvPr/>
        </p:nvPicPr>
        <p:blipFill>
          <a:blip r:embed="rId12"/>
          <a:stretch>
            <a:fillRect/>
          </a:stretch>
        </p:blipFill>
        <p:spPr>
          <a:xfrm>
            <a:off x="6096000" y="1638117"/>
            <a:ext cx="1569037" cy="583145"/>
          </a:xfrm>
          <a:prstGeom prst="rect">
            <a:avLst/>
          </a:prstGeom>
        </p:spPr>
      </p:pic>
      <p:pic>
        <p:nvPicPr>
          <p:cNvPr id="44" name="Picture 43">
            <a:extLst>
              <a:ext uri="{FF2B5EF4-FFF2-40B4-BE49-F238E27FC236}">
                <a16:creationId xmlns:a16="http://schemas.microsoft.com/office/drawing/2014/main" id="{DAE38995-7EC7-4CB7-391A-0619A72957E6}"/>
              </a:ext>
            </a:extLst>
          </p:cNvPr>
          <p:cNvPicPr>
            <a:picLocks noChangeAspect="1"/>
          </p:cNvPicPr>
          <p:nvPr/>
        </p:nvPicPr>
        <p:blipFill rotWithShape="1">
          <a:blip r:embed="rId13"/>
          <a:srcRect l="17486" r="16034"/>
          <a:stretch/>
        </p:blipFill>
        <p:spPr>
          <a:xfrm>
            <a:off x="670834" y="5066102"/>
            <a:ext cx="1037094" cy="1130462"/>
          </a:xfrm>
          <a:prstGeom prst="rect">
            <a:avLst/>
          </a:prstGeom>
        </p:spPr>
      </p:pic>
      <p:pic>
        <p:nvPicPr>
          <p:cNvPr id="45" name="Picture 44">
            <a:extLst>
              <a:ext uri="{FF2B5EF4-FFF2-40B4-BE49-F238E27FC236}">
                <a16:creationId xmlns:a16="http://schemas.microsoft.com/office/drawing/2014/main" id="{576FEC3D-E68C-0057-2E6D-8E2754FDBA16}"/>
              </a:ext>
            </a:extLst>
          </p:cNvPr>
          <p:cNvPicPr>
            <a:picLocks noChangeAspect="1"/>
          </p:cNvPicPr>
          <p:nvPr/>
        </p:nvPicPr>
        <p:blipFill>
          <a:blip r:embed="rId14"/>
          <a:stretch>
            <a:fillRect/>
          </a:stretch>
        </p:blipFill>
        <p:spPr>
          <a:xfrm>
            <a:off x="3102756" y="5216005"/>
            <a:ext cx="696607" cy="703527"/>
          </a:xfrm>
          <a:prstGeom prst="rect">
            <a:avLst/>
          </a:prstGeom>
        </p:spPr>
      </p:pic>
      <p:pic>
        <p:nvPicPr>
          <p:cNvPr id="46" name="Picture 45">
            <a:extLst>
              <a:ext uri="{FF2B5EF4-FFF2-40B4-BE49-F238E27FC236}">
                <a16:creationId xmlns:a16="http://schemas.microsoft.com/office/drawing/2014/main" id="{3A5D9E07-7AD5-CAEC-7960-919AD7C76248}"/>
              </a:ext>
            </a:extLst>
          </p:cNvPr>
          <p:cNvPicPr>
            <a:picLocks noChangeAspect="1"/>
          </p:cNvPicPr>
          <p:nvPr/>
        </p:nvPicPr>
        <p:blipFill>
          <a:blip r:embed="rId10"/>
          <a:stretch>
            <a:fillRect/>
          </a:stretch>
        </p:blipFill>
        <p:spPr>
          <a:xfrm>
            <a:off x="8739280" y="1540740"/>
            <a:ext cx="1686977" cy="703526"/>
          </a:xfrm>
          <a:prstGeom prst="rect">
            <a:avLst/>
          </a:prstGeom>
        </p:spPr>
      </p:pic>
      <p:grpSp>
        <p:nvGrpSpPr>
          <p:cNvPr id="4" name="Group 3">
            <a:extLst>
              <a:ext uri="{FF2B5EF4-FFF2-40B4-BE49-F238E27FC236}">
                <a16:creationId xmlns:a16="http://schemas.microsoft.com/office/drawing/2014/main" id="{A40FF962-AC48-E18B-4898-7620D7F944E0}"/>
              </a:ext>
            </a:extLst>
          </p:cNvPr>
          <p:cNvGrpSpPr/>
          <p:nvPr/>
        </p:nvGrpSpPr>
        <p:grpSpPr>
          <a:xfrm>
            <a:off x="6009158" y="4204079"/>
            <a:ext cx="1712322" cy="760530"/>
            <a:chOff x="6009158" y="4204079"/>
            <a:chExt cx="1712322" cy="760530"/>
          </a:xfrm>
        </p:grpSpPr>
        <p:sp>
          <p:nvSpPr>
            <p:cNvPr id="72" name="Rectangle 71">
              <a:extLst>
                <a:ext uri="{FF2B5EF4-FFF2-40B4-BE49-F238E27FC236}">
                  <a16:creationId xmlns:a16="http://schemas.microsoft.com/office/drawing/2014/main" id="{DF9002E4-470E-C9D7-9747-FCF7F7CD2490}"/>
                </a:ext>
              </a:extLst>
            </p:cNvPr>
            <p:cNvSpPr/>
            <p:nvPr/>
          </p:nvSpPr>
          <p:spPr>
            <a:xfrm>
              <a:off x="6009158" y="4204079"/>
              <a:ext cx="1712322" cy="7605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70B0FABC-88BE-6CFE-5A9D-D15B2CF4FCBE}"/>
                </a:ext>
              </a:extLst>
            </p:cNvPr>
            <p:cNvPicPr>
              <a:picLocks noChangeAspect="1"/>
            </p:cNvPicPr>
            <p:nvPr/>
          </p:nvPicPr>
          <p:blipFill>
            <a:blip r:embed="rId15"/>
            <a:stretch>
              <a:fillRect/>
            </a:stretch>
          </p:blipFill>
          <p:spPr>
            <a:xfrm>
              <a:off x="6097065" y="4279755"/>
              <a:ext cx="1568152" cy="565215"/>
            </a:xfrm>
            <a:prstGeom prst="rect">
              <a:avLst/>
            </a:prstGeom>
          </p:spPr>
        </p:pic>
      </p:grpSp>
      <p:pic>
        <p:nvPicPr>
          <p:cNvPr id="49" name="Picture 48">
            <a:extLst>
              <a:ext uri="{FF2B5EF4-FFF2-40B4-BE49-F238E27FC236}">
                <a16:creationId xmlns:a16="http://schemas.microsoft.com/office/drawing/2014/main" id="{411F8E42-F88D-6A26-BBBD-91691FF309AE}"/>
              </a:ext>
            </a:extLst>
          </p:cNvPr>
          <p:cNvPicPr>
            <a:picLocks noChangeAspect="1"/>
          </p:cNvPicPr>
          <p:nvPr/>
        </p:nvPicPr>
        <p:blipFill>
          <a:blip r:embed="rId10"/>
          <a:stretch>
            <a:fillRect/>
          </a:stretch>
        </p:blipFill>
        <p:spPr>
          <a:xfrm>
            <a:off x="9638419" y="3259306"/>
            <a:ext cx="1686977" cy="703526"/>
          </a:xfrm>
          <a:prstGeom prst="rect">
            <a:avLst/>
          </a:prstGeom>
        </p:spPr>
      </p:pic>
      <p:pic>
        <p:nvPicPr>
          <p:cNvPr id="24" name="Picture 20" descr="Vector Logo] Trường Đại Học UEH - UEH University - Download Định Dạng EPS,  SVG Cho AI, Corel » Hải Triều">
            <a:extLst>
              <a:ext uri="{FF2B5EF4-FFF2-40B4-BE49-F238E27FC236}">
                <a16:creationId xmlns:a16="http://schemas.microsoft.com/office/drawing/2014/main" id="{D88316AE-A05A-180C-98D2-B16CC6E5D48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7818" y="3110630"/>
            <a:ext cx="11096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Vector Logo] Trường Đại Học UEH - UEH University - Download Định Dạng EPS,  SVG Cho AI, Corel » Hải Triều">
            <a:extLst>
              <a:ext uri="{FF2B5EF4-FFF2-40B4-BE49-F238E27FC236}">
                <a16:creationId xmlns:a16="http://schemas.microsoft.com/office/drawing/2014/main" id="{625B640E-824B-A5B1-8173-639B81C8957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03973" y="3379741"/>
            <a:ext cx="11096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5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1000"/>
                                        <p:tgtEl>
                                          <p:spTgt spid="40"/>
                                        </p:tgtEl>
                                      </p:cBhvr>
                                    </p:animEffect>
                                  </p:childTnLst>
                                </p:cTn>
                              </p:par>
                              <p:par>
                                <p:cTn id="8" presetID="3"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1000"/>
                                        <p:tgtEl>
                                          <p:spTgt spid="39"/>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1000"/>
                                        <p:tgtEl>
                                          <p:spTgt spid="24"/>
                                        </p:tgtEl>
                                      </p:cBhvr>
                                    </p:animEffect>
                                  </p:childTnLst>
                                </p:cTn>
                              </p:par>
                              <p:par>
                                <p:cTn id="14" presetID="3" presetClass="entr" presetSubtype="1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linds(horizontal)">
                                      <p:cBhvr>
                                        <p:cTn id="16" dur="1000"/>
                                        <p:tgtEl>
                                          <p:spTgt spid="42"/>
                                        </p:tgtEl>
                                      </p:cBhvr>
                                    </p:animEffect>
                                  </p:childTnLst>
                                </p:cTn>
                              </p:par>
                              <p:par>
                                <p:cTn id="17" presetID="3"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1000"/>
                                        <p:tgtEl>
                                          <p:spTgt spid="34"/>
                                        </p:tgtEl>
                                      </p:cBhvr>
                                    </p:animEffect>
                                  </p:childTnLst>
                                </p:cTn>
                              </p:par>
                              <p:par>
                                <p:cTn id="20" presetID="3" presetClass="entr" presetSubtype="1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1000"/>
                                        <p:tgtEl>
                                          <p:spTgt spid="35"/>
                                        </p:tgtEl>
                                      </p:cBhvr>
                                    </p:animEffect>
                                  </p:childTnLst>
                                </p:cTn>
                              </p:par>
                              <p:par>
                                <p:cTn id="23" presetID="3" presetClass="entr" presetSubtype="1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linds(horizontal)">
                                      <p:cBhvr>
                                        <p:cTn id="25" dur="1000"/>
                                        <p:tgtEl>
                                          <p:spTgt spid="45"/>
                                        </p:tgtEl>
                                      </p:cBhvr>
                                    </p:animEffect>
                                  </p:childTnLst>
                                </p:cTn>
                              </p:par>
                              <p:par>
                                <p:cTn id="26" presetID="3"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linds(horizontal)">
                                      <p:cBhvr>
                                        <p:cTn id="28" dur="1000"/>
                                        <p:tgtEl>
                                          <p:spTgt spid="46"/>
                                        </p:tgtEl>
                                      </p:cBhvr>
                                    </p:animEffect>
                                  </p:childTnLst>
                                </p:cTn>
                              </p:par>
                              <p:par>
                                <p:cTn id="29" presetID="3"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1000"/>
                                        <p:tgtEl>
                                          <p:spTgt spid="5"/>
                                        </p:tgtEl>
                                      </p:cBhvr>
                                    </p:animEffect>
                                  </p:childTnLst>
                                </p:cTn>
                              </p:par>
                              <p:par>
                                <p:cTn id="32" presetID="3" presetClass="entr" presetSubtype="1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linds(horizontal)">
                                      <p:cBhvr>
                                        <p:cTn id="34" dur="1000"/>
                                        <p:tgtEl>
                                          <p:spTgt spid="49"/>
                                        </p:tgtEl>
                                      </p:cBhvr>
                                    </p:animEffect>
                                  </p:childTnLst>
                                </p:cTn>
                              </p:par>
                              <p:par>
                                <p:cTn id="35" presetID="3" presetClass="entr" presetSubtype="1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1000"/>
                                        <p:tgtEl>
                                          <p:spTgt spid="14"/>
                                        </p:tgtEl>
                                      </p:cBhvr>
                                    </p:animEffect>
                                  </p:childTnLst>
                                </p:cTn>
                              </p:par>
                              <p:par>
                                <p:cTn id="38" presetID="3"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1000"/>
                                        <p:tgtEl>
                                          <p:spTgt spid="18"/>
                                        </p:tgtEl>
                                      </p:cBhvr>
                                    </p:animEffect>
                                  </p:childTnLst>
                                </p:cTn>
                              </p:par>
                              <p:par>
                                <p:cTn id="41" presetID="3" presetClass="entr" presetSubtype="1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linds(horizontal)">
                                      <p:cBhvr>
                                        <p:cTn id="4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7E995A9-A529-10A8-8B3B-DCD454A4DA59}"/>
              </a:ext>
            </a:extLst>
          </p:cNvPr>
          <p:cNvSpPr>
            <a:spLocks noGrp="1"/>
          </p:cNvSpPr>
          <p:nvPr>
            <p:ph type="body" idx="2"/>
          </p:nvPr>
        </p:nvSpPr>
        <p:spPr/>
        <p:txBody>
          <a:bodyPr>
            <a:noAutofit/>
          </a:bodyPr>
          <a:lstStyle/>
          <a:p>
            <a:r>
              <a:rPr lang="vi-VN" sz="2000" dirty="0">
                <a:latin typeface="+mn-lt"/>
              </a:rPr>
              <a:t>KIỂM ĐỊNH QUỐC TẾ CHƯƠNG TRÌNH ĐÀO TẠO</a:t>
            </a:r>
          </a:p>
        </p:txBody>
      </p:sp>
      <p:graphicFrame>
        <p:nvGraphicFramePr>
          <p:cNvPr id="38" name="Chart 37">
            <a:extLst>
              <a:ext uri="{FF2B5EF4-FFF2-40B4-BE49-F238E27FC236}">
                <a16:creationId xmlns:a16="http://schemas.microsoft.com/office/drawing/2014/main" id="{E0A9A520-2400-CB6E-0971-40C8B425F65F}"/>
              </a:ext>
            </a:extLst>
          </p:cNvPr>
          <p:cNvGraphicFramePr>
            <a:graphicFrameLocks/>
          </p:cNvGraphicFramePr>
          <p:nvPr>
            <p:extLst>
              <p:ext uri="{D42A27DB-BD31-4B8C-83A1-F6EECF244321}">
                <p14:modId xmlns:p14="http://schemas.microsoft.com/office/powerpoint/2010/main" val="3268079597"/>
              </p:ext>
            </p:extLst>
          </p:nvPr>
        </p:nvGraphicFramePr>
        <p:xfrm>
          <a:off x="201930" y="1042734"/>
          <a:ext cx="11788140" cy="52644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9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915858CA-6EC8-B450-1843-393F1D27A4CC}"/>
              </a:ext>
            </a:extLst>
          </p:cNvPr>
          <p:cNvPicPr>
            <a:picLocks noChangeAspect="1"/>
          </p:cNvPicPr>
          <p:nvPr/>
        </p:nvPicPr>
        <p:blipFill>
          <a:blip r:embed="rId2"/>
          <a:stretch>
            <a:fillRect/>
          </a:stretch>
        </p:blipFill>
        <p:spPr>
          <a:xfrm>
            <a:off x="3371850" y="4882488"/>
            <a:ext cx="5448300" cy="1699216"/>
          </a:xfrm>
          <a:prstGeom prst="rect">
            <a:avLst/>
          </a:prstGeom>
        </p:spPr>
      </p:pic>
      <p:sp>
        <p:nvSpPr>
          <p:cNvPr id="4" name="Text Placeholder 3">
            <a:extLst>
              <a:ext uri="{FF2B5EF4-FFF2-40B4-BE49-F238E27FC236}">
                <a16:creationId xmlns:a16="http://schemas.microsoft.com/office/drawing/2014/main" id="{F19D1215-2ABC-4A47-9203-E3D05C0F9D09}"/>
              </a:ext>
            </a:extLst>
          </p:cNvPr>
          <p:cNvSpPr>
            <a:spLocks noGrp="1"/>
          </p:cNvSpPr>
          <p:nvPr>
            <p:ph type="body" idx="2"/>
          </p:nvPr>
        </p:nvSpPr>
        <p:spPr>
          <a:xfrm>
            <a:off x="825776" y="673522"/>
            <a:ext cx="9729054" cy="1134192"/>
          </a:xfrm>
        </p:spPr>
        <p:txBody>
          <a:bodyPr/>
          <a:lstStyle/>
          <a:p>
            <a:pPr algn="ctr"/>
            <a:r>
              <a:rPr lang="en-US" sz="1800" dirty="0">
                <a:solidFill>
                  <a:srgbClr val="FF0000"/>
                </a:solidFill>
              </a:rPr>
              <a:t>CÁC CHƯƠNG TRÌNH ĐƯỢC KIỂM ĐỊNH, ĐÁNH GIÁ </a:t>
            </a:r>
            <a:br>
              <a:rPr lang="en-US" sz="1800" dirty="0">
                <a:solidFill>
                  <a:srgbClr val="FF0000"/>
                </a:solidFill>
              </a:rPr>
            </a:br>
            <a:r>
              <a:rPr lang="en-US" sz="1800" dirty="0">
                <a:solidFill>
                  <a:srgbClr val="FF0000"/>
                </a:solidFill>
              </a:rPr>
              <a:t>TẠI TRƯỜNG ĐẠI HỌC HOA SEN </a:t>
            </a:r>
          </a:p>
        </p:txBody>
      </p:sp>
      <p:sp>
        <p:nvSpPr>
          <p:cNvPr id="5" name="TextBox 4">
            <a:extLst>
              <a:ext uri="{FF2B5EF4-FFF2-40B4-BE49-F238E27FC236}">
                <a16:creationId xmlns:a16="http://schemas.microsoft.com/office/drawing/2014/main" id="{2C09C48C-5AB8-4E67-BC43-0F007C90B205}"/>
              </a:ext>
            </a:extLst>
          </p:cNvPr>
          <p:cNvSpPr txBox="1"/>
          <p:nvPr/>
        </p:nvSpPr>
        <p:spPr>
          <a:xfrm>
            <a:off x="2034678" y="2054531"/>
            <a:ext cx="2335786" cy="1169551"/>
          </a:xfrm>
          <a:prstGeom prst="rect">
            <a:avLst/>
          </a:prstGeom>
          <a:noFill/>
        </p:spPr>
        <p:txBody>
          <a:bodyPr wrap="square" rtlCol="0">
            <a:spAutoFit/>
          </a:bodyPr>
          <a:lstStyle/>
          <a:p>
            <a:pPr marL="342900" indent="-342900">
              <a:buAutoNum type="arabicPeriod"/>
            </a:pPr>
            <a:r>
              <a:rPr lang="en-US" dirty="0" err="1"/>
              <a:t>Quản</a:t>
            </a:r>
            <a:r>
              <a:rPr lang="en-US" dirty="0"/>
              <a:t> </a:t>
            </a:r>
            <a:r>
              <a:rPr lang="en-US" dirty="0" err="1"/>
              <a:t>trị</a:t>
            </a:r>
            <a:r>
              <a:rPr lang="en-US" dirty="0"/>
              <a:t> </a:t>
            </a:r>
            <a:r>
              <a:rPr lang="en-US" dirty="0" err="1"/>
              <a:t>kinh</a:t>
            </a:r>
            <a:r>
              <a:rPr lang="en-US" dirty="0"/>
              <a:t> </a:t>
            </a:r>
            <a:r>
              <a:rPr lang="en-US" dirty="0" err="1"/>
              <a:t>doanh</a:t>
            </a:r>
            <a:endParaRPr lang="en-US" dirty="0"/>
          </a:p>
          <a:p>
            <a:pPr marL="342900" indent="-342900">
              <a:buAutoNum type="arabicPeriod"/>
            </a:pPr>
            <a:r>
              <a:rPr lang="en-US" dirty="0"/>
              <a:t>Marketing</a:t>
            </a:r>
          </a:p>
          <a:p>
            <a:pPr marL="342900" indent="-342900">
              <a:buAutoNum type="arabicPeriod"/>
            </a:pPr>
            <a:r>
              <a:rPr lang="en-US" dirty="0" err="1"/>
              <a:t>Quản</a:t>
            </a:r>
            <a:r>
              <a:rPr lang="en-US" dirty="0"/>
              <a:t> </a:t>
            </a:r>
            <a:r>
              <a:rPr lang="en-US" dirty="0" err="1"/>
              <a:t>trị</a:t>
            </a:r>
            <a:r>
              <a:rPr lang="en-US" dirty="0"/>
              <a:t> nhân lực</a:t>
            </a:r>
          </a:p>
          <a:p>
            <a:pPr marL="342900" indent="-342900">
              <a:buAutoNum type="arabicPeriod"/>
            </a:pPr>
            <a:r>
              <a:rPr lang="en-US" dirty="0"/>
              <a:t>Kế </a:t>
            </a:r>
            <a:r>
              <a:rPr lang="en-US" dirty="0" err="1"/>
              <a:t>toán</a:t>
            </a:r>
            <a:endParaRPr lang="en-US" dirty="0"/>
          </a:p>
          <a:p>
            <a:pPr marL="342900" indent="-342900">
              <a:buAutoNum type="arabicPeriod"/>
            </a:pPr>
            <a:r>
              <a:rPr lang="en-US" dirty="0" err="1"/>
              <a:t>Tài</a:t>
            </a:r>
            <a:r>
              <a:rPr lang="en-US" dirty="0"/>
              <a:t> chính – </a:t>
            </a:r>
            <a:r>
              <a:rPr lang="en-US" dirty="0" err="1"/>
              <a:t>ngân</a:t>
            </a:r>
            <a:r>
              <a:rPr lang="en-US" dirty="0"/>
              <a:t> </a:t>
            </a:r>
            <a:r>
              <a:rPr lang="en-US" dirty="0" err="1"/>
              <a:t>hàng</a:t>
            </a:r>
            <a:endParaRPr lang="en-US" dirty="0"/>
          </a:p>
        </p:txBody>
      </p:sp>
      <p:sp>
        <p:nvSpPr>
          <p:cNvPr id="6" name="TextBox 5">
            <a:extLst>
              <a:ext uri="{FF2B5EF4-FFF2-40B4-BE49-F238E27FC236}">
                <a16:creationId xmlns:a16="http://schemas.microsoft.com/office/drawing/2014/main" id="{9B67B84E-5523-44B2-9E8A-58E46C1C444D}"/>
              </a:ext>
            </a:extLst>
          </p:cNvPr>
          <p:cNvSpPr txBox="1"/>
          <p:nvPr/>
        </p:nvSpPr>
        <p:spPr>
          <a:xfrm>
            <a:off x="2084483" y="3640140"/>
            <a:ext cx="3811605" cy="738664"/>
          </a:xfrm>
          <a:prstGeom prst="rect">
            <a:avLst/>
          </a:prstGeom>
          <a:noFill/>
        </p:spPr>
        <p:txBody>
          <a:bodyPr wrap="square" rtlCol="0">
            <a:spAutoFit/>
          </a:bodyPr>
          <a:lstStyle/>
          <a:p>
            <a:r>
              <a:rPr lang="en-US" dirty="0"/>
              <a:t>14. </a:t>
            </a:r>
            <a:r>
              <a:rPr lang="en-US" dirty="0" err="1"/>
              <a:t>Ngôn</a:t>
            </a:r>
            <a:r>
              <a:rPr lang="en-US" dirty="0"/>
              <a:t> </a:t>
            </a:r>
            <a:r>
              <a:rPr lang="en-US" dirty="0" err="1"/>
              <a:t>ngữ</a:t>
            </a:r>
            <a:r>
              <a:rPr lang="en-US" dirty="0"/>
              <a:t> Anh</a:t>
            </a:r>
          </a:p>
          <a:p>
            <a:r>
              <a:rPr lang="en-US" dirty="0"/>
              <a:t>15. </a:t>
            </a:r>
            <a:r>
              <a:rPr lang="en-US" dirty="0" err="1"/>
              <a:t>Kinh</a:t>
            </a:r>
            <a:r>
              <a:rPr lang="en-US" dirty="0"/>
              <a:t> </a:t>
            </a:r>
            <a:r>
              <a:rPr lang="en-US" dirty="0" err="1"/>
              <a:t>doanh</a:t>
            </a:r>
            <a:r>
              <a:rPr lang="en-US" dirty="0"/>
              <a:t> quốc </a:t>
            </a:r>
            <a:r>
              <a:rPr lang="en-US" dirty="0" err="1"/>
              <a:t>tế</a:t>
            </a:r>
            <a:endParaRPr lang="en-US" dirty="0"/>
          </a:p>
          <a:p>
            <a:r>
              <a:rPr lang="en-US" dirty="0"/>
              <a:t>16. Logistics và </a:t>
            </a:r>
            <a:r>
              <a:rPr lang="en-US" dirty="0" err="1"/>
              <a:t>quản</a:t>
            </a:r>
            <a:r>
              <a:rPr lang="en-US" dirty="0"/>
              <a:t> lý </a:t>
            </a:r>
            <a:r>
              <a:rPr lang="en-US" dirty="0" err="1"/>
              <a:t>chuỗi</a:t>
            </a:r>
            <a:r>
              <a:rPr lang="en-US" dirty="0"/>
              <a:t> </a:t>
            </a:r>
            <a:r>
              <a:rPr lang="en-US" dirty="0" err="1"/>
              <a:t>cung</a:t>
            </a:r>
            <a:r>
              <a:rPr lang="en-US" dirty="0"/>
              <a:t> ứng</a:t>
            </a:r>
          </a:p>
        </p:txBody>
      </p:sp>
      <p:sp>
        <p:nvSpPr>
          <p:cNvPr id="7" name="TextBox 6">
            <a:extLst>
              <a:ext uri="{FF2B5EF4-FFF2-40B4-BE49-F238E27FC236}">
                <a16:creationId xmlns:a16="http://schemas.microsoft.com/office/drawing/2014/main" id="{4D46F4D8-315D-4500-BFC6-397F5B677430}"/>
              </a:ext>
            </a:extLst>
          </p:cNvPr>
          <p:cNvSpPr txBox="1"/>
          <p:nvPr/>
        </p:nvSpPr>
        <p:spPr>
          <a:xfrm>
            <a:off x="8335340" y="2046920"/>
            <a:ext cx="4177364" cy="1815882"/>
          </a:xfrm>
          <a:prstGeom prst="rect">
            <a:avLst/>
          </a:prstGeom>
          <a:noFill/>
        </p:spPr>
        <p:txBody>
          <a:bodyPr wrap="square" rtlCol="0">
            <a:spAutoFit/>
          </a:bodyPr>
          <a:lstStyle/>
          <a:p>
            <a:r>
              <a:rPr lang="en-US" dirty="0"/>
              <a:t>6. </a:t>
            </a:r>
            <a:r>
              <a:rPr lang="en-US" dirty="0" err="1"/>
              <a:t>Quản</a:t>
            </a:r>
            <a:r>
              <a:rPr lang="en-US" dirty="0"/>
              <a:t> </a:t>
            </a:r>
            <a:r>
              <a:rPr lang="en-US" dirty="0" err="1"/>
              <a:t>trị</a:t>
            </a:r>
            <a:r>
              <a:rPr lang="en-US" dirty="0"/>
              <a:t> </a:t>
            </a:r>
            <a:r>
              <a:rPr lang="en-US" dirty="0" err="1"/>
              <a:t>Khách</a:t>
            </a:r>
            <a:r>
              <a:rPr lang="en-US" dirty="0"/>
              <a:t> </a:t>
            </a:r>
            <a:r>
              <a:rPr lang="en-US" dirty="0" err="1"/>
              <a:t>sạn</a:t>
            </a:r>
            <a:endParaRPr lang="en-US" dirty="0"/>
          </a:p>
          <a:p>
            <a:r>
              <a:rPr lang="en-US" dirty="0"/>
              <a:t>7. </a:t>
            </a:r>
            <a:r>
              <a:rPr lang="en-US" dirty="0" err="1"/>
              <a:t>Ngôn</a:t>
            </a:r>
            <a:r>
              <a:rPr lang="en-US" dirty="0"/>
              <a:t> </a:t>
            </a:r>
            <a:r>
              <a:rPr lang="en-US" dirty="0" err="1"/>
              <a:t>ngữ</a:t>
            </a:r>
            <a:r>
              <a:rPr lang="en-US" dirty="0"/>
              <a:t> Anh</a:t>
            </a:r>
          </a:p>
          <a:p>
            <a:r>
              <a:rPr lang="en-US" dirty="0"/>
              <a:t>8. </a:t>
            </a:r>
            <a:r>
              <a:rPr lang="en-US" dirty="0" err="1"/>
              <a:t>Quản</a:t>
            </a:r>
            <a:r>
              <a:rPr lang="en-US" dirty="0"/>
              <a:t> </a:t>
            </a:r>
            <a:r>
              <a:rPr lang="en-US" dirty="0" err="1"/>
              <a:t>trị</a:t>
            </a:r>
            <a:r>
              <a:rPr lang="en-US" dirty="0"/>
              <a:t> </a:t>
            </a:r>
            <a:r>
              <a:rPr lang="en-US" dirty="0" err="1"/>
              <a:t>Nhà</a:t>
            </a:r>
            <a:r>
              <a:rPr lang="en-US" dirty="0"/>
              <a:t> </a:t>
            </a:r>
            <a:r>
              <a:rPr lang="en-US" dirty="0" err="1"/>
              <a:t>hàng</a:t>
            </a:r>
            <a:r>
              <a:rPr lang="en-US" dirty="0"/>
              <a:t> và </a:t>
            </a:r>
            <a:r>
              <a:rPr lang="en-US" dirty="0" err="1"/>
              <a:t>dịch</a:t>
            </a:r>
            <a:r>
              <a:rPr lang="en-US" dirty="0"/>
              <a:t> vụ </a:t>
            </a:r>
            <a:r>
              <a:rPr lang="en-US" dirty="0" err="1"/>
              <a:t>ăn</a:t>
            </a:r>
            <a:r>
              <a:rPr lang="en-US" dirty="0"/>
              <a:t> </a:t>
            </a:r>
            <a:r>
              <a:rPr lang="en-US" dirty="0" err="1"/>
              <a:t>uống</a:t>
            </a:r>
            <a:endParaRPr lang="en-US" dirty="0"/>
          </a:p>
          <a:p>
            <a:r>
              <a:rPr lang="en-US" dirty="0"/>
              <a:t>9. </a:t>
            </a:r>
            <a:r>
              <a:rPr lang="en-US" dirty="0" err="1"/>
              <a:t>Quản</a:t>
            </a:r>
            <a:r>
              <a:rPr lang="en-US" dirty="0"/>
              <a:t> </a:t>
            </a:r>
            <a:r>
              <a:rPr lang="en-US" dirty="0" err="1"/>
              <a:t>trị</a:t>
            </a:r>
            <a:r>
              <a:rPr lang="en-US" dirty="0"/>
              <a:t> </a:t>
            </a:r>
            <a:r>
              <a:rPr lang="en-US" dirty="0" err="1"/>
              <a:t>dịch</a:t>
            </a:r>
            <a:r>
              <a:rPr lang="en-US" dirty="0"/>
              <a:t> vụ du </a:t>
            </a:r>
            <a:r>
              <a:rPr lang="en-US" dirty="0" err="1"/>
              <a:t>lịch</a:t>
            </a:r>
            <a:r>
              <a:rPr lang="en-US" dirty="0"/>
              <a:t> và </a:t>
            </a:r>
            <a:r>
              <a:rPr lang="en-US" dirty="0" err="1"/>
              <a:t>lữ</a:t>
            </a:r>
            <a:r>
              <a:rPr lang="en-US" dirty="0"/>
              <a:t> </a:t>
            </a:r>
            <a:r>
              <a:rPr lang="en-US" dirty="0" err="1"/>
              <a:t>hành</a:t>
            </a:r>
            <a:endParaRPr lang="en-US" dirty="0"/>
          </a:p>
          <a:p>
            <a:r>
              <a:rPr lang="en-US" dirty="0"/>
              <a:t>10. </a:t>
            </a:r>
            <a:r>
              <a:rPr lang="en-US" dirty="0" err="1"/>
              <a:t>Công</a:t>
            </a:r>
            <a:r>
              <a:rPr lang="en-US" dirty="0"/>
              <a:t> nghệ thông tin</a:t>
            </a:r>
          </a:p>
          <a:p>
            <a:r>
              <a:rPr lang="en-US" dirty="0"/>
              <a:t>11. </a:t>
            </a:r>
            <a:r>
              <a:rPr lang="en-US" dirty="0" err="1"/>
              <a:t>Mạng</a:t>
            </a:r>
            <a:r>
              <a:rPr lang="en-US" dirty="0"/>
              <a:t> </a:t>
            </a:r>
            <a:r>
              <a:rPr lang="en-US" dirty="0" err="1"/>
              <a:t>máy</a:t>
            </a:r>
            <a:r>
              <a:rPr lang="en-US" dirty="0"/>
              <a:t> </a:t>
            </a:r>
            <a:r>
              <a:rPr lang="en-US" dirty="0" err="1"/>
              <a:t>tính</a:t>
            </a:r>
            <a:endParaRPr lang="en-US" dirty="0"/>
          </a:p>
          <a:p>
            <a:r>
              <a:rPr lang="en-US" dirty="0"/>
              <a:t>12. </a:t>
            </a:r>
            <a:r>
              <a:rPr lang="en-US" dirty="0" err="1"/>
              <a:t>Thiết</a:t>
            </a:r>
            <a:r>
              <a:rPr lang="en-US" dirty="0"/>
              <a:t> kế </a:t>
            </a:r>
            <a:r>
              <a:rPr lang="en-US" dirty="0" err="1"/>
              <a:t>nội</a:t>
            </a:r>
            <a:r>
              <a:rPr lang="en-US" dirty="0"/>
              <a:t> </a:t>
            </a:r>
            <a:r>
              <a:rPr lang="en-US" dirty="0" err="1"/>
              <a:t>thất</a:t>
            </a:r>
            <a:endParaRPr lang="en-US" dirty="0"/>
          </a:p>
          <a:p>
            <a:r>
              <a:rPr lang="en-US" dirty="0"/>
              <a:t>13. </a:t>
            </a:r>
            <a:r>
              <a:rPr lang="en-US" dirty="0" err="1"/>
              <a:t>Thiết</a:t>
            </a:r>
            <a:r>
              <a:rPr lang="en-US" dirty="0"/>
              <a:t> kế </a:t>
            </a:r>
            <a:r>
              <a:rPr lang="en-US" dirty="0" err="1"/>
              <a:t>đồ</a:t>
            </a:r>
            <a:r>
              <a:rPr lang="en-US" dirty="0"/>
              <a:t> </a:t>
            </a:r>
            <a:r>
              <a:rPr lang="en-US" dirty="0" err="1"/>
              <a:t>họa</a:t>
            </a:r>
            <a:endParaRPr lang="en-US" dirty="0"/>
          </a:p>
        </p:txBody>
      </p:sp>
      <p:sp>
        <p:nvSpPr>
          <p:cNvPr id="8" name="TextBox 7">
            <a:extLst>
              <a:ext uri="{FF2B5EF4-FFF2-40B4-BE49-F238E27FC236}">
                <a16:creationId xmlns:a16="http://schemas.microsoft.com/office/drawing/2014/main" id="{C593D41D-787D-4D56-A430-D707896455FC}"/>
              </a:ext>
            </a:extLst>
          </p:cNvPr>
          <p:cNvSpPr txBox="1"/>
          <p:nvPr/>
        </p:nvSpPr>
        <p:spPr>
          <a:xfrm>
            <a:off x="8335339" y="4104187"/>
            <a:ext cx="3707977" cy="307777"/>
          </a:xfrm>
          <a:prstGeom prst="rect">
            <a:avLst/>
          </a:prstGeom>
          <a:noFill/>
        </p:spPr>
        <p:txBody>
          <a:bodyPr wrap="square" rtlCol="0">
            <a:spAutoFit/>
          </a:bodyPr>
          <a:lstStyle/>
          <a:p>
            <a:r>
              <a:rPr lang="en-US" dirty="0"/>
              <a:t>17. Ch</a:t>
            </a:r>
            <a:r>
              <a:rPr lang="vi-VN" dirty="0"/>
              <a:t>ư</a:t>
            </a:r>
            <a:r>
              <a:rPr lang="en-US" dirty="0" err="1"/>
              <a:t>ơng</a:t>
            </a:r>
            <a:r>
              <a:rPr lang="en-US" dirty="0"/>
              <a:t> </a:t>
            </a:r>
            <a:r>
              <a:rPr lang="en-US" dirty="0" err="1"/>
              <a:t>trình</a:t>
            </a:r>
            <a:r>
              <a:rPr lang="en-US" dirty="0"/>
              <a:t> Anh </a:t>
            </a:r>
            <a:r>
              <a:rPr lang="en-US" dirty="0" err="1"/>
              <a:t>văn</a:t>
            </a:r>
            <a:r>
              <a:rPr lang="en-US" dirty="0"/>
              <a:t> giao tiếp </a:t>
            </a:r>
            <a:r>
              <a:rPr lang="en-US" dirty="0" err="1"/>
              <a:t>quốc</a:t>
            </a:r>
            <a:r>
              <a:rPr lang="en-US" dirty="0"/>
              <a:t> </a:t>
            </a:r>
            <a:r>
              <a:rPr lang="en-US" dirty="0" err="1"/>
              <a:t>tế</a:t>
            </a:r>
            <a:endParaRPr lang="en-US" dirty="0"/>
          </a:p>
        </p:txBody>
      </p:sp>
      <p:sp>
        <p:nvSpPr>
          <p:cNvPr id="47" name="Text Placeholder 10">
            <a:extLst>
              <a:ext uri="{FF2B5EF4-FFF2-40B4-BE49-F238E27FC236}">
                <a16:creationId xmlns:a16="http://schemas.microsoft.com/office/drawing/2014/main" id="{E8405B4D-2817-2800-9F4E-1301AB711722}"/>
              </a:ext>
            </a:extLst>
          </p:cNvPr>
          <p:cNvSpPr txBox="1">
            <a:spLocks/>
          </p:cNvSpPr>
          <p:nvPr/>
        </p:nvSpPr>
        <p:spPr bwMode="auto">
          <a:xfrm>
            <a:off x="519112" y="434316"/>
            <a:ext cx="7138987"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none" lIns="0" tIns="0" rIns="0" bIns="0" numCol="1" anchor="b"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lnSpc>
                <a:spcPct val="130000"/>
              </a:lnSpc>
              <a:spcBef>
                <a:spcPts val="600"/>
              </a:spcBef>
              <a:spcAft>
                <a:spcPts val="0"/>
              </a:spcAft>
              <a:buClr>
                <a:srgbClr val="000000"/>
              </a:buClr>
              <a:buSzPts val="2160"/>
              <a:buFont typeface="Roboto"/>
              <a:buNone/>
              <a:defRPr sz="1400" b="1">
                <a:solidFill>
                  <a:srgbClr val="034EA2"/>
                </a:solidFill>
                <a:latin typeface="+mj-lt"/>
                <a:ea typeface="Roboto"/>
                <a:cs typeface="Roboto"/>
                <a:sym typeface="Roboto"/>
              </a:defRPr>
            </a:lvl1pPr>
            <a:lvl2pPr marL="914400" lvl="1"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2pPr>
            <a:lvl3pPr marL="1371600" lvl="2"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3pPr>
            <a:lvl4pPr marL="1828800" lvl="3"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4pPr>
            <a:lvl5pPr marL="2286000" lvl="4"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vi-VN" sz="2000" kern="0" dirty="0">
                <a:latin typeface="+mn-lt"/>
              </a:rPr>
              <a:t>KIỂM ĐỊNH QUỐC TẾ CHƯƠNG TRÌNH ĐÀO TẠO</a:t>
            </a:r>
          </a:p>
        </p:txBody>
      </p:sp>
      <p:pic>
        <p:nvPicPr>
          <p:cNvPr id="53" name="Picture 52">
            <a:extLst>
              <a:ext uri="{FF2B5EF4-FFF2-40B4-BE49-F238E27FC236}">
                <a16:creationId xmlns:a16="http://schemas.microsoft.com/office/drawing/2014/main" id="{B29F46F2-12B4-CBA5-1AB0-74F0B3418C66}"/>
              </a:ext>
            </a:extLst>
          </p:cNvPr>
          <p:cNvPicPr>
            <a:picLocks noChangeAspect="1"/>
          </p:cNvPicPr>
          <p:nvPr/>
        </p:nvPicPr>
        <p:blipFill>
          <a:blip r:embed="rId3"/>
          <a:stretch>
            <a:fillRect/>
          </a:stretch>
        </p:blipFill>
        <p:spPr>
          <a:xfrm>
            <a:off x="1179355" y="2069612"/>
            <a:ext cx="667937" cy="1094119"/>
          </a:xfrm>
          <a:prstGeom prst="rect">
            <a:avLst/>
          </a:prstGeom>
        </p:spPr>
      </p:pic>
      <p:pic>
        <p:nvPicPr>
          <p:cNvPr id="55" name="Picture 54">
            <a:extLst>
              <a:ext uri="{FF2B5EF4-FFF2-40B4-BE49-F238E27FC236}">
                <a16:creationId xmlns:a16="http://schemas.microsoft.com/office/drawing/2014/main" id="{0EFB242A-72F9-1B7D-769F-4208421B3345}"/>
              </a:ext>
            </a:extLst>
          </p:cNvPr>
          <p:cNvPicPr>
            <a:picLocks noChangeAspect="1"/>
          </p:cNvPicPr>
          <p:nvPr/>
        </p:nvPicPr>
        <p:blipFill>
          <a:blip r:embed="rId4"/>
          <a:stretch>
            <a:fillRect/>
          </a:stretch>
        </p:blipFill>
        <p:spPr>
          <a:xfrm>
            <a:off x="1083111" y="3617568"/>
            <a:ext cx="860424" cy="1017077"/>
          </a:xfrm>
          <a:prstGeom prst="rect">
            <a:avLst/>
          </a:prstGeom>
        </p:spPr>
      </p:pic>
      <p:pic>
        <p:nvPicPr>
          <p:cNvPr id="57" name="Picture 56">
            <a:extLst>
              <a:ext uri="{FF2B5EF4-FFF2-40B4-BE49-F238E27FC236}">
                <a16:creationId xmlns:a16="http://schemas.microsoft.com/office/drawing/2014/main" id="{1718B61D-A7B6-BC14-87DC-DCA0A8FB1B6A}"/>
              </a:ext>
            </a:extLst>
          </p:cNvPr>
          <p:cNvPicPr>
            <a:picLocks noChangeAspect="1"/>
          </p:cNvPicPr>
          <p:nvPr/>
        </p:nvPicPr>
        <p:blipFill>
          <a:blip r:embed="rId5"/>
          <a:stretch>
            <a:fillRect/>
          </a:stretch>
        </p:blipFill>
        <p:spPr>
          <a:xfrm>
            <a:off x="6568074" y="4044489"/>
            <a:ext cx="1569037" cy="583145"/>
          </a:xfrm>
          <a:prstGeom prst="rect">
            <a:avLst/>
          </a:prstGeom>
        </p:spPr>
      </p:pic>
      <p:pic>
        <p:nvPicPr>
          <p:cNvPr id="61" name="Picture 60">
            <a:extLst>
              <a:ext uri="{FF2B5EF4-FFF2-40B4-BE49-F238E27FC236}">
                <a16:creationId xmlns:a16="http://schemas.microsoft.com/office/drawing/2014/main" id="{F2287F44-05F5-0A52-8447-2FC588B4B065}"/>
              </a:ext>
            </a:extLst>
          </p:cNvPr>
          <p:cNvPicPr>
            <a:picLocks noChangeAspect="1"/>
          </p:cNvPicPr>
          <p:nvPr/>
        </p:nvPicPr>
        <p:blipFill>
          <a:blip r:embed="rId6"/>
          <a:stretch>
            <a:fillRect/>
          </a:stretch>
        </p:blipFill>
        <p:spPr>
          <a:xfrm>
            <a:off x="6568074" y="2134322"/>
            <a:ext cx="1428612" cy="514920"/>
          </a:xfrm>
          <a:prstGeom prst="rect">
            <a:avLst/>
          </a:prstGeom>
        </p:spPr>
      </p:pic>
      <p:pic>
        <p:nvPicPr>
          <p:cNvPr id="72" name="Picture 71">
            <a:extLst>
              <a:ext uri="{FF2B5EF4-FFF2-40B4-BE49-F238E27FC236}">
                <a16:creationId xmlns:a16="http://schemas.microsoft.com/office/drawing/2014/main" id="{1CEDAA6F-5B43-A1C1-50CE-4F87CCF9A755}"/>
              </a:ext>
            </a:extLst>
          </p:cNvPr>
          <p:cNvPicPr>
            <a:picLocks noChangeAspect="1"/>
          </p:cNvPicPr>
          <p:nvPr/>
        </p:nvPicPr>
        <p:blipFill>
          <a:blip r:embed="rId7"/>
          <a:stretch>
            <a:fillRect/>
          </a:stretch>
        </p:blipFill>
        <p:spPr>
          <a:xfrm>
            <a:off x="-461452" y="-4171257"/>
            <a:ext cx="12192000" cy="3803954"/>
          </a:xfrm>
          <a:prstGeom prst="rect">
            <a:avLst/>
          </a:prstGeom>
        </p:spPr>
      </p:pic>
    </p:spTree>
    <p:extLst>
      <p:ext uri="{BB962C8B-B14F-4D97-AF65-F5344CB8AC3E}">
        <p14:creationId xmlns:p14="http://schemas.microsoft.com/office/powerpoint/2010/main" val="2887460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10">
            <a:extLst>
              <a:ext uri="{FF2B5EF4-FFF2-40B4-BE49-F238E27FC236}">
                <a16:creationId xmlns:a16="http://schemas.microsoft.com/office/drawing/2014/main" id="{E8405B4D-2817-2800-9F4E-1301AB711722}"/>
              </a:ext>
            </a:extLst>
          </p:cNvPr>
          <p:cNvSpPr txBox="1">
            <a:spLocks/>
          </p:cNvSpPr>
          <p:nvPr/>
        </p:nvSpPr>
        <p:spPr bwMode="auto">
          <a:xfrm>
            <a:off x="519112" y="434316"/>
            <a:ext cx="7138987" cy="35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none" lIns="0" tIns="0" rIns="0" bIns="0" numCol="1" anchor="b" anchorCtr="0" compatLnSpc="1">
            <a:prstTxWarp prst="textNoShape">
              <a:avLst/>
            </a:prstTxWarp>
            <a:noAutofit/>
          </a:bodyPr>
          <a:lstStyle>
            <a:defPPr marR="0" lvl="0" algn="l" rtl="0">
              <a:lnSpc>
                <a:spcPct val="100000"/>
              </a:lnSpc>
              <a:spcBef>
                <a:spcPts val="0"/>
              </a:spcBef>
              <a:spcAft>
                <a:spcPts val="0"/>
              </a:spcAft>
            </a:defPPr>
            <a:lvl1pPr marL="457200" lvl="0" indent="-228600" algn="l" rtl="0" eaLnBrk="0" fontAlgn="base" hangingPunct="0">
              <a:lnSpc>
                <a:spcPct val="130000"/>
              </a:lnSpc>
              <a:spcBef>
                <a:spcPts val="600"/>
              </a:spcBef>
              <a:spcAft>
                <a:spcPts val="0"/>
              </a:spcAft>
              <a:buClr>
                <a:srgbClr val="000000"/>
              </a:buClr>
              <a:buSzPts val="2160"/>
              <a:buFont typeface="Roboto"/>
              <a:buNone/>
              <a:defRPr sz="1400" b="1">
                <a:solidFill>
                  <a:srgbClr val="034EA2"/>
                </a:solidFill>
                <a:latin typeface="+mj-lt"/>
                <a:ea typeface="Roboto"/>
                <a:cs typeface="Roboto"/>
                <a:sym typeface="Roboto"/>
              </a:defRPr>
            </a:lvl1pPr>
            <a:lvl2pPr marL="914400" lvl="1"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2pPr>
            <a:lvl3pPr marL="1371600" lvl="2"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3pPr>
            <a:lvl4pPr marL="1828800" lvl="3"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4pPr>
            <a:lvl5pPr marL="2286000" lvl="4" indent="-228600" algn="r" rtl="0" eaLnBrk="0" fontAlgn="base" hangingPunct="0">
              <a:lnSpc>
                <a:spcPct val="130000"/>
              </a:lnSpc>
              <a:spcBef>
                <a:spcPts val="600"/>
              </a:spcBef>
              <a:spcAft>
                <a:spcPts val="0"/>
              </a:spcAft>
              <a:buClr>
                <a:srgbClr val="000000"/>
              </a:buClr>
              <a:buSzPts val="2160"/>
              <a:buFont typeface="Roboto"/>
              <a:buNone/>
              <a:defRPr sz="1400" b="1">
                <a:solidFill>
                  <a:srgbClr val="994844"/>
                </a:solidFill>
                <a:latin typeface="Arial"/>
                <a:ea typeface="Arial"/>
                <a:cs typeface="Arial"/>
                <a:sym typeface="Arial" panose="020B0604020202020204" pitchFamily="34" charset="0"/>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en-US" sz="2000" kern="0" dirty="0">
                <a:latin typeface="+mn-lt"/>
              </a:rPr>
              <a:t>GẮN SAO, XẾP HẠNG QUỐC TẾ</a:t>
            </a:r>
            <a:endParaRPr lang="vi-VN" sz="2000" kern="0" dirty="0">
              <a:latin typeface="+mn-lt"/>
            </a:endParaRPr>
          </a:p>
        </p:txBody>
      </p:sp>
      <p:pic>
        <p:nvPicPr>
          <p:cNvPr id="9" name="Picture 2" descr="Ban hợp tác quốc tế - Đại học Huế">
            <a:extLst>
              <a:ext uri="{FF2B5EF4-FFF2-40B4-BE49-F238E27FC236}">
                <a16:creationId xmlns:a16="http://schemas.microsoft.com/office/drawing/2014/main" id="{2009DA07-FBAE-84ED-418D-4BA2D08E0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03" y="3537561"/>
            <a:ext cx="2219801" cy="79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BB40394A-744B-6EF9-D6A0-DD3418692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45" y="5474923"/>
            <a:ext cx="1944282" cy="6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descr="Vector Logo] Trường Đại Học Quốc Tế Hồng Bàng - HIU - Download Định Dạng  EPS, SVG Cho AI, Corel » Hải Triều">
            <a:extLst>
              <a:ext uri="{FF2B5EF4-FFF2-40B4-BE49-F238E27FC236}">
                <a16:creationId xmlns:a16="http://schemas.microsoft.com/office/drawing/2014/main" id="{30B919E4-51CA-231F-8770-EDB741A8D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7241" y="1383362"/>
            <a:ext cx="698570" cy="67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Vector Logo] Trường Đại Học Công Nghệ TP.HCM - HUTECH - Download Định Dạng  EPS, SVG Cho AI, Corel » Hải Triều">
            <a:extLst>
              <a:ext uri="{FF2B5EF4-FFF2-40B4-BE49-F238E27FC236}">
                <a16:creationId xmlns:a16="http://schemas.microsoft.com/office/drawing/2014/main" id="{C34F28D1-B9DA-37F3-151E-E28D95ED8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989" y="1351982"/>
            <a:ext cx="666504" cy="76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descr="Ý nghĩa logo IUH - trường đại học công nghiệp thành phố HCM - Rubee">
            <a:extLst>
              <a:ext uri="{FF2B5EF4-FFF2-40B4-BE49-F238E27FC236}">
                <a16:creationId xmlns:a16="http://schemas.microsoft.com/office/drawing/2014/main" id="{E92D8F9C-C95D-EDF6-7C21-F57113DE1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0997" y="1324118"/>
            <a:ext cx="779461" cy="77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2" descr="QS World University Rankings 2023 Feature 16 Kazakh Universities, Al-Farabi  University Enters Top 150 - The Astana Times">
            <a:extLst>
              <a:ext uri="{FF2B5EF4-FFF2-40B4-BE49-F238E27FC236}">
                <a16:creationId xmlns:a16="http://schemas.microsoft.com/office/drawing/2014/main" id="{1CE1A7F5-FAC5-48BF-6DE2-5579BCD54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410" y="4739458"/>
            <a:ext cx="2017712" cy="73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Logo UEF">
            <a:extLst>
              <a:ext uri="{FF2B5EF4-FFF2-40B4-BE49-F238E27FC236}">
                <a16:creationId xmlns:a16="http://schemas.microsoft.com/office/drawing/2014/main" id="{AB5F6FC1-4EE2-938E-014B-E8909B2252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2456" y="1096340"/>
            <a:ext cx="1311609" cy="12350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BC26FD9-DE1E-43A4-05CB-A92D98C5C797}"/>
              </a:ext>
            </a:extLst>
          </p:cNvPr>
          <p:cNvPicPr>
            <a:picLocks noChangeAspect="1"/>
          </p:cNvPicPr>
          <p:nvPr/>
        </p:nvPicPr>
        <p:blipFill>
          <a:blip r:embed="rId9"/>
          <a:stretch>
            <a:fillRect/>
          </a:stretch>
        </p:blipFill>
        <p:spPr>
          <a:xfrm>
            <a:off x="8877609" y="2354484"/>
            <a:ext cx="2568674" cy="565108"/>
          </a:xfrm>
          <a:prstGeom prst="rect">
            <a:avLst/>
          </a:prstGeom>
        </p:spPr>
      </p:pic>
      <p:pic>
        <p:nvPicPr>
          <p:cNvPr id="32" name="Picture 31">
            <a:extLst>
              <a:ext uri="{FF2B5EF4-FFF2-40B4-BE49-F238E27FC236}">
                <a16:creationId xmlns:a16="http://schemas.microsoft.com/office/drawing/2014/main" id="{EE83EF7A-2CE6-224D-DC18-C9CAEA9504C9}"/>
              </a:ext>
            </a:extLst>
          </p:cNvPr>
          <p:cNvPicPr>
            <a:picLocks noChangeAspect="1"/>
          </p:cNvPicPr>
          <p:nvPr/>
        </p:nvPicPr>
        <p:blipFill>
          <a:blip r:embed="rId10"/>
          <a:stretch>
            <a:fillRect/>
          </a:stretch>
        </p:blipFill>
        <p:spPr>
          <a:xfrm>
            <a:off x="395521" y="1794361"/>
            <a:ext cx="2098944" cy="879616"/>
          </a:xfrm>
          <a:prstGeom prst="rect">
            <a:avLst/>
          </a:prstGeom>
        </p:spPr>
      </p:pic>
      <p:pic>
        <p:nvPicPr>
          <p:cNvPr id="39" name="Picture 4" descr="dại học ton duc thang từ www.facebook.com">
            <a:extLst>
              <a:ext uri="{FF2B5EF4-FFF2-40B4-BE49-F238E27FC236}">
                <a16:creationId xmlns:a16="http://schemas.microsoft.com/office/drawing/2014/main" id="{673C77BF-CC42-A46E-726B-E4CB9B2F82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9591" y="3361552"/>
            <a:ext cx="1240177" cy="12401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Đại học Quốc gia TP.HCM">
            <a:extLst>
              <a:ext uri="{FF2B5EF4-FFF2-40B4-BE49-F238E27FC236}">
                <a16:creationId xmlns:a16="http://schemas.microsoft.com/office/drawing/2014/main" id="{933B969C-AC27-E1F7-234C-0BA100C262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0988" y="3190699"/>
            <a:ext cx="1743365" cy="157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418766EB-8D70-EAD5-9EF8-73E90AA483C8}"/>
              </a:ext>
            </a:extLst>
          </p:cNvPr>
          <p:cNvPicPr>
            <a:picLocks noChangeAspect="1"/>
          </p:cNvPicPr>
          <p:nvPr/>
        </p:nvPicPr>
        <p:blipFill>
          <a:blip r:embed="rId13"/>
          <a:stretch>
            <a:fillRect/>
          </a:stretch>
        </p:blipFill>
        <p:spPr>
          <a:xfrm>
            <a:off x="6202609" y="2370301"/>
            <a:ext cx="1895740" cy="533474"/>
          </a:xfrm>
          <a:prstGeom prst="rect">
            <a:avLst/>
          </a:prstGeom>
        </p:spPr>
      </p:pic>
      <p:pic>
        <p:nvPicPr>
          <p:cNvPr id="48" name="Picture 47">
            <a:extLst>
              <a:ext uri="{FF2B5EF4-FFF2-40B4-BE49-F238E27FC236}">
                <a16:creationId xmlns:a16="http://schemas.microsoft.com/office/drawing/2014/main" id="{EEAD7D6E-30A5-968E-E166-41898640280C}"/>
              </a:ext>
            </a:extLst>
          </p:cNvPr>
          <p:cNvPicPr>
            <a:picLocks noChangeAspect="1"/>
          </p:cNvPicPr>
          <p:nvPr/>
        </p:nvPicPr>
        <p:blipFill>
          <a:blip r:embed="rId14"/>
          <a:stretch>
            <a:fillRect/>
          </a:stretch>
        </p:blipFill>
        <p:spPr>
          <a:xfrm>
            <a:off x="3020997" y="2308795"/>
            <a:ext cx="2583070" cy="708261"/>
          </a:xfrm>
          <a:prstGeom prst="rect">
            <a:avLst/>
          </a:prstGeom>
        </p:spPr>
      </p:pic>
      <p:pic>
        <p:nvPicPr>
          <p:cNvPr id="49" name="Picture 48">
            <a:extLst>
              <a:ext uri="{FF2B5EF4-FFF2-40B4-BE49-F238E27FC236}">
                <a16:creationId xmlns:a16="http://schemas.microsoft.com/office/drawing/2014/main" id="{4FBD8C8B-38B2-49B9-60DF-03DF401C5076}"/>
              </a:ext>
            </a:extLst>
          </p:cNvPr>
          <p:cNvPicPr>
            <a:picLocks noChangeAspect="1"/>
          </p:cNvPicPr>
          <p:nvPr/>
        </p:nvPicPr>
        <p:blipFill>
          <a:blip r:embed="rId15"/>
          <a:stretch>
            <a:fillRect/>
          </a:stretch>
        </p:blipFill>
        <p:spPr>
          <a:xfrm>
            <a:off x="10240710" y="1190249"/>
            <a:ext cx="1179874" cy="778033"/>
          </a:xfrm>
          <a:prstGeom prst="rect">
            <a:avLst/>
          </a:prstGeom>
        </p:spPr>
      </p:pic>
      <p:pic>
        <p:nvPicPr>
          <p:cNvPr id="51" name="Picture 50">
            <a:extLst>
              <a:ext uri="{FF2B5EF4-FFF2-40B4-BE49-F238E27FC236}">
                <a16:creationId xmlns:a16="http://schemas.microsoft.com/office/drawing/2014/main" id="{0B63C9C6-CE7B-6EFE-B0C9-EEC50015239E}"/>
              </a:ext>
            </a:extLst>
          </p:cNvPr>
          <p:cNvPicPr>
            <a:picLocks noChangeAspect="1"/>
          </p:cNvPicPr>
          <p:nvPr/>
        </p:nvPicPr>
        <p:blipFill>
          <a:blip r:embed="rId16"/>
          <a:stretch>
            <a:fillRect/>
          </a:stretch>
        </p:blipFill>
        <p:spPr>
          <a:xfrm>
            <a:off x="4080562" y="1362086"/>
            <a:ext cx="1927782" cy="803950"/>
          </a:xfrm>
          <a:prstGeom prst="rect">
            <a:avLst/>
          </a:prstGeom>
        </p:spPr>
      </p:pic>
      <p:pic>
        <p:nvPicPr>
          <p:cNvPr id="59" name="Picture 58">
            <a:extLst>
              <a:ext uri="{FF2B5EF4-FFF2-40B4-BE49-F238E27FC236}">
                <a16:creationId xmlns:a16="http://schemas.microsoft.com/office/drawing/2014/main" id="{DEC16E58-C67B-EBCE-3E39-E559ADB1C006}"/>
              </a:ext>
            </a:extLst>
          </p:cNvPr>
          <p:cNvPicPr>
            <a:picLocks noChangeAspect="1"/>
          </p:cNvPicPr>
          <p:nvPr/>
        </p:nvPicPr>
        <p:blipFill>
          <a:blip r:embed="rId17"/>
          <a:stretch>
            <a:fillRect/>
          </a:stretch>
        </p:blipFill>
        <p:spPr>
          <a:xfrm>
            <a:off x="6558941" y="3628542"/>
            <a:ext cx="696607" cy="703527"/>
          </a:xfrm>
          <a:prstGeom prst="rect">
            <a:avLst/>
          </a:prstGeom>
        </p:spPr>
      </p:pic>
      <p:pic>
        <p:nvPicPr>
          <p:cNvPr id="67" name="Picture 4" descr="dại học ton duc thang từ www.facebook.com">
            <a:extLst>
              <a:ext uri="{FF2B5EF4-FFF2-40B4-BE49-F238E27FC236}">
                <a16:creationId xmlns:a16="http://schemas.microsoft.com/office/drawing/2014/main" id="{D1C1D8DB-7762-6016-CF20-BCFDE948AB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9592" y="4700835"/>
            <a:ext cx="1240177" cy="124017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B51D1D8E-EB64-5A05-7181-BAD9325CF946}"/>
              </a:ext>
            </a:extLst>
          </p:cNvPr>
          <p:cNvPicPr>
            <a:picLocks noChangeAspect="1"/>
          </p:cNvPicPr>
          <p:nvPr/>
        </p:nvPicPr>
        <p:blipFill>
          <a:blip r:embed="rId17"/>
          <a:stretch>
            <a:fillRect/>
          </a:stretch>
        </p:blipFill>
        <p:spPr>
          <a:xfrm>
            <a:off x="6532286" y="4991701"/>
            <a:ext cx="696607" cy="703527"/>
          </a:xfrm>
          <a:prstGeom prst="rect">
            <a:avLst/>
          </a:prstGeom>
        </p:spPr>
      </p:pic>
      <p:cxnSp>
        <p:nvCxnSpPr>
          <p:cNvPr id="69" name="Straight Connector 68">
            <a:extLst>
              <a:ext uri="{FF2B5EF4-FFF2-40B4-BE49-F238E27FC236}">
                <a16:creationId xmlns:a16="http://schemas.microsoft.com/office/drawing/2014/main" id="{CDE7E37F-3CDB-1325-ECF8-9D14EB5C8FCC}"/>
              </a:ext>
            </a:extLst>
          </p:cNvPr>
          <p:cNvCxnSpPr>
            <a:cxnSpLocks/>
          </p:cNvCxnSpPr>
          <p:nvPr/>
        </p:nvCxnSpPr>
        <p:spPr>
          <a:xfrm>
            <a:off x="2834189" y="1254595"/>
            <a:ext cx="0" cy="4843145"/>
          </a:xfrm>
          <a:prstGeom prst="line">
            <a:avLst/>
          </a:prstGeom>
          <a:ln w="15875">
            <a:solidFill>
              <a:srgbClr val="D2A33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8ECF9B8-C289-2F21-7861-7B95CCA68CFC}"/>
              </a:ext>
            </a:extLst>
          </p:cNvPr>
          <p:cNvCxnSpPr>
            <a:cxnSpLocks/>
          </p:cNvCxnSpPr>
          <p:nvPr/>
        </p:nvCxnSpPr>
        <p:spPr>
          <a:xfrm flipH="1" flipV="1">
            <a:off x="267939" y="3220407"/>
            <a:ext cx="11304936" cy="45751"/>
          </a:xfrm>
          <a:prstGeom prst="line">
            <a:avLst/>
          </a:prstGeom>
          <a:ln w="15875">
            <a:solidFill>
              <a:srgbClr val="D2A33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19F3B30-D63E-9A58-E9D8-52644142554D}"/>
              </a:ext>
            </a:extLst>
          </p:cNvPr>
          <p:cNvCxnSpPr>
            <a:cxnSpLocks/>
          </p:cNvCxnSpPr>
          <p:nvPr/>
        </p:nvCxnSpPr>
        <p:spPr>
          <a:xfrm flipH="1" flipV="1">
            <a:off x="267939" y="4581045"/>
            <a:ext cx="7485411" cy="30293"/>
          </a:xfrm>
          <a:prstGeom prst="line">
            <a:avLst/>
          </a:prstGeom>
          <a:ln w="15875">
            <a:solidFill>
              <a:srgbClr val="D2A339"/>
            </a:solidFill>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26ECF62D-203A-153B-0235-57C93BEA465F}"/>
              </a:ext>
            </a:extLst>
          </p:cNvPr>
          <p:cNvPicPr>
            <a:picLocks noChangeAspect="1"/>
          </p:cNvPicPr>
          <p:nvPr/>
        </p:nvPicPr>
        <p:blipFill>
          <a:blip r:embed="rId18"/>
          <a:stretch>
            <a:fillRect/>
          </a:stretch>
        </p:blipFill>
        <p:spPr>
          <a:xfrm>
            <a:off x="7753350" y="3461599"/>
            <a:ext cx="4354016" cy="2962085"/>
          </a:xfrm>
          <a:prstGeom prst="rect">
            <a:avLst/>
          </a:prstGeom>
        </p:spPr>
      </p:pic>
      <p:pic>
        <p:nvPicPr>
          <p:cNvPr id="26" name="Picture 16" descr="Đại học Quốc gia TP.HCM">
            <a:extLst>
              <a:ext uri="{FF2B5EF4-FFF2-40B4-BE49-F238E27FC236}">
                <a16:creationId xmlns:a16="http://schemas.microsoft.com/office/drawing/2014/main" id="{E83A6086-EECB-A847-B4B2-2D5F007458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6906" y="4600392"/>
            <a:ext cx="1743365" cy="157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9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linds(horizontal)">
                                      <p:cBhvr>
                                        <p:cTn id="32" dur="500"/>
                                        <p:tgtEl>
                                          <p:spTgt spid="51"/>
                                        </p:tgtEl>
                                      </p:cBhvr>
                                    </p:animEffect>
                                  </p:childTnLst>
                                </p:cTn>
                              </p:par>
                              <p:par>
                                <p:cTn id="33" presetID="3"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par>
                                <p:cTn id="36" presetID="3"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500"/>
                                        <p:tgtEl>
                                          <p:spTgt spid="15"/>
                                        </p:tgtEl>
                                      </p:cBhvr>
                                    </p:animEffect>
                                  </p:childTnLst>
                                </p:cTn>
                              </p:par>
                              <p:par>
                                <p:cTn id="39" presetID="3" presetClass="entr" presetSubtype="1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linds(horizontal)">
                                      <p:cBhvr>
                                        <p:cTn id="41" dur="500"/>
                                        <p:tgtEl>
                                          <p:spTgt spid="23"/>
                                        </p:tgtEl>
                                      </p:cBhvr>
                                    </p:animEffect>
                                  </p:childTnLst>
                                </p:cTn>
                              </p:par>
                              <p:par>
                                <p:cTn id="42" presetID="3" presetClass="entr" presetSubtype="1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linds(horizontal)">
                                      <p:cBhvr>
                                        <p:cTn id="44" dur="500"/>
                                        <p:tgtEl>
                                          <p:spTgt spid="49"/>
                                        </p:tgtEl>
                                      </p:cBhvr>
                                    </p:animEffect>
                                  </p:childTnLst>
                                </p:cTn>
                              </p:par>
                              <p:par>
                                <p:cTn id="45" presetID="3" presetClass="entr" presetSubtype="1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3" presetClass="entr" presetSubtype="1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linds(horizontal)">
                                      <p:cBhvr>
                                        <p:cTn id="50" dur="500"/>
                                        <p:tgtEl>
                                          <p:spTgt spid="46"/>
                                        </p:tgtEl>
                                      </p:cBhvr>
                                    </p:animEffect>
                                  </p:childTnLst>
                                </p:cTn>
                              </p:par>
                              <p:par>
                                <p:cTn id="51" presetID="3" presetClass="entr" presetSubtype="1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linds(horizontal)">
                                      <p:cBhvr>
                                        <p:cTn id="53" dur="500"/>
                                        <p:tgtEl>
                                          <p:spTgt spid="48"/>
                                        </p:tgtEl>
                                      </p:cBhvr>
                                    </p:animEffect>
                                  </p:childTnLst>
                                </p:cTn>
                              </p:par>
                            </p:childTnLst>
                          </p:cTn>
                        </p:par>
                        <p:par>
                          <p:cTn id="54" fill="hold">
                            <p:stCondLst>
                              <p:cond delay="500"/>
                            </p:stCondLst>
                            <p:childTnLst>
                              <p:par>
                                <p:cTn id="55" presetID="3" presetClass="entr" presetSubtype="1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blinds(horizontal)">
                                      <p:cBhvr>
                                        <p:cTn id="57" dur="500"/>
                                        <p:tgtEl>
                                          <p:spTgt spid="44"/>
                                        </p:tgtEl>
                                      </p:cBhvr>
                                    </p:animEffect>
                                  </p:childTnLst>
                                </p:cTn>
                              </p:par>
                              <p:par>
                                <p:cTn id="58" presetID="3"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linds(horizontal)">
                                      <p:cBhvr>
                                        <p:cTn id="60" dur="500"/>
                                        <p:tgtEl>
                                          <p:spTgt spid="39"/>
                                        </p:tgtEl>
                                      </p:cBhvr>
                                    </p:animEffect>
                                  </p:childTnLst>
                                </p:cTn>
                              </p:par>
                              <p:par>
                                <p:cTn id="61" presetID="3" presetClass="entr" presetSubtype="1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blinds(horizontal)">
                                      <p:cBhvr>
                                        <p:cTn id="63" dur="500"/>
                                        <p:tgtEl>
                                          <p:spTgt spid="59"/>
                                        </p:tgtEl>
                                      </p:cBhvr>
                                    </p:animEffect>
                                  </p:childTnLst>
                                </p:cTn>
                              </p:par>
                            </p:childTnLst>
                          </p:cTn>
                        </p:par>
                        <p:par>
                          <p:cTn id="64" fill="hold">
                            <p:stCondLst>
                              <p:cond delay="1000"/>
                            </p:stCondLst>
                            <p:childTnLst>
                              <p:par>
                                <p:cTn id="65" presetID="3" presetClass="entr" presetSubtype="1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10"/>
                                        <p:tgtEl>
                                          <p:spTgt spid="26"/>
                                        </p:tgtEl>
                                      </p:cBhvr>
                                    </p:animEffect>
                                  </p:childTnLst>
                                </p:cTn>
                              </p:par>
                              <p:par>
                                <p:cTn id="68" presetID="3" presetClass="entr" presetSubtype="10"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blinds(horizontal)">
                                      <p:cBhvr>
                                        <p:cTn id="70" dur="10"/>
                                        <p:tgtEl>
                                          <p:spTgt spid="67"/>
                                        </p:tgtEl>
                                      </p:cBhvr>
                                    </p:animEffect>
                                  </p:childTnLst>
                                </p:cTn>
                              </p:par>
                              <p:par>
                                <p:cTn id="71" presetID="3" presetClass="entr" presetSubtype="1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blinds(horizontal)">
                                      <p:cBhvr>
                                        <p:cTn id="73" dur="1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UB Brand Colors">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005BBB"/>
      </a:hlink>
      <a:folHlink>
        <a:srgbClr val="D86A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5791</TotalTime>
  <Words>2497</Words>
  <Application>Microsoft Macintosh PowerPoint</Application>
  <PresentationFormat>Widescreen</PresentationFormat>
  <Paragraphs>155</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Wingdings</vt:lpstr>
      <vt:lpstr>Aptos</vt:lpstr>
      <vt:lpstr>Roboto Slab</vt:lpstr>
      <vt:lpstr>NTR</vt:lpstr>
      <vt:lpstr>Roboto</vt:lpstr>
      <vt:lpstr>Office Theme</vt:lpstr>
      <vt:lpstr>XÂY DỰNG VĂN HÓA HỘI NHẬP TRONG MÔI TRƯỜNG ĐẠI HỌC  TẠI THÀNH PHỐ HỒ CHÍ MINH</vt:lpstr>
      <vt:lpstr>PowerPoint Presentation</vt:lpstr>
      <vt:lpstr>PowerPoint Presentation</vt:lpstr>
      <vt:lpstr>MỘT TRƯỜNG ĐẠI HỌC ĐỂ XÂY DỰNG MÔI TRƯỜNG HỘI NHẬP, CẦN XÁC ĐỊNH RÕ TẦM NHÌN ĐƯA TRƯỜNG ĐẠI HỌC ĐÓ ĐẠT VỊ TRÍ QUAN TRỌNG TRONG XẾP HẠNG QUỐC TẾ, TRONG VIỆC ĐÀO TẠO RA NGUỒN NHÂN LỰC ĐÁP ỨNG THỊ TRƯỜNG LAO ĐỘNG QUỐC TẾ  VÀ THU HÚT SINH VIÊN QUỐC TẾ ĐẾN HỌC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CÁM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Division of University Communications</dc:creator>
  <cp:lastModifiedBy>Nam Phan Thị Việt</cp:lastModifiedBy>
  <cp:revision>189</cp:revision>
  <dcterms:created xsi:type="dcterms:W3CDTF">2019-04-04T19:20:28Z</dcterms:created>
  <dcterms:modified xsi:type="dcterms:W3CDTF">2024-02-28T07:04:53Z</dcterms:modified>
</cp:coreProperties>
</file>